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China, 8th – 12th April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Way forward on </a:t>
            </a:r>
            <a:r>
              <a:rPr lang="en-US" altLang="zh-CN" sz="4000" dirty="0" smtClean="0">
                <a:latin typeface="Calibri" panose="020F0502020204030204" pitchFamily="34" charset="0"/>
              </a:rPr>
              <a:t>RRM for Rel-16 </a:t>
            </a:r>
            <a:r>
              <a:rPr lang="en-US" altLang="zh-CN" sz="4000" dirty="0" err="1" smtClean="0">
                <a:latin typeface="Calibri" panose="020F0502020204030204" pitchFamily="34" charset="0"/>
              </a:rPr>
              <a:t>eMTC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R4-1903796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MPDCCH </a:t>
            </a:r>
            <a:r>
              <a:rPr lang="en-US" altLang="zh-CN" sz="2000" dirty="0">
                <a:solidFill>
                  <a:prstClr val="black"/>
                </a:solidFill>
              </a:rPr>
              <a:t>parameter for DL quality report in Msg3 is re-used from RLM, expect maximal repetition level and aggregation level.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If </a:t>
            </a:r>
            <a:r>
              <a:rPr lang="en-US" altLang="zh-CN" sz="1600" dirty="0">
                <a:solidFill>
                  <a:prstClr val="black"/>
                </a:solidFill>
              </a:rPr>
              <a:t>the repetition number in DL quality information is larger than 1, the MPDCCH aggregation level is </a:t>
            </a:r>
            <a:r>
              <a:rPr lang="en-US" altLang="zh-CN" sz="1600" dirty="0" smtClean="0">
                <a:solidFill>
                  <a:prstClr val="black"/>
                </a:solidFill>
              </a:rPr>
              <a:t>24.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If the repetition number in DL quality information equals to 1, wait for RAN1 decision to determine the maximal MPDCCH repetition level and aggregation level.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Re-use </a:t>
            </a:r>
            <a:r>
              <a:rPr lang="en-US" altLang="zh-CN" sz="2000" dirty="0">
                <a:solidFill>
                  <a:prstClr val="black"/>
                </a:solidFill>
              </a:rPr>
              <a:t>the same evaluation period (T1 and T2) from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 for </a:t>
            </a:r>
            <a:r>
              <a:rPr lang="en-US" altLang="zh-CN" sz="2000" dirty="0" err="1">
                <a:solidFill>
                  <a:prstClr val="black"/>
                </a:solidFill>
              </a:rPr>
              <a:t>eMTC</a:t>
            </a:r>
            <a:r>
              <a:rPr lang="en-US" altLang="zh-CN" sz="2000" dirty="0">
                <a:solidFill>
                  <a:prstClr val="black"/>
                </a:solidFill>
              </a:rPr>
              <a:t> for DL quality report in Msg3.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</a:t>
            </a:r>
            <a:r>
              <a:rPr lang="en-US" altLang="zh-CN" sz="2000" dirty="0">
                <a:solidFill>
                  <a:prstClr val="black"/>
                </a:solidFill>
              </a:rPr>
              <a:t>definition of measurement accuracy of DL quality report in Msg3 can re-use from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discuss the report mapping and accuracy requirements for DL quality report in Msg3 after RAN1 makes agreements on the number of bits and contents of the report.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wait for more RAN1/2 conclusions on DL quality report in connected mode before discussing the RRM impact. 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WUS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</a:t>
            </a:r>
            <a:r>
              <a:rPr lang="en-US" altLang="zh-CN" sz="2000" dirty="0">
                <a:solidFill>
                  <a:prstClr val="black"/>
                </a:solidFill>
              </a:rPr>
              <a:t>Rel-16, Rel-15 WUS reception requirements apply for Rel-15 UE.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check if Rel-15 WUS reception requirements can apply for Rel-16 UE when Rel-15 WUS is sharing same WUS resource with Rel-16 WUS with single-sequence CDM.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check if new requirements for needed for Rel-16 WUS reception based on the sequence design, for shared and not-shared WUS resource.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PUR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need to define RRM requirements for TA validation based on serving cell change.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need to define the threshold for time duration for TA validation. The TA timer is up to network configuration.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need to define the threshold for TA change or DL/UL timing change. It is expected that network will configure proper RSRP threshold based on UE’s original TA.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Relaxed serving cell monitoring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/>
              <a:t>The </a:t>
            </a:r>
            <a:r>
              <a:rPr lang="en-US" altLang="zh-CN" sz="2000" dirty="0"/>
              <a:t>serving cell monitoring relaxation defined for Rel-15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is used for </a:t>
            </a:r>
            <a:r>
              <a:rPr lang="en-US" altLang="zh-CN" sz="2000" dirty="0" err="1" smtClean="0"/>
              <a:t>eMTC</a:t>
            </a:r>
            <a:endParaRPr lang="en-US" altLang="zh-CN" sz="2000" dirty="0" smtClean="0"/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The </a:t>
            </a:r>
            <a:r>
              <a:rPr lang="en-US" altLang="zh-CN" sz="1600" dirty="0">
                <a:solidFill>
                  <a:prstClr val="black"/>
                </a:solidFill>
              </a:rPr>
              <a:t>condition for enabling relaxed serving cell monitoring is directly re-used from NB-</a:t>
            </a:r>
            <a:r>
              <a:rPr lang="en-US" altLang="zh-CN" sz="1600" dirty="0" err="1">
                <a:solidFill>
                  <a:prstClr val="black"/>
                </a:solidFill>
              </a:rPr>
              <a:t>IoT</a:t>
            </a:r>
            <a:r>
              <a:rPr lang="en-US" altLang="zh-CN" sz="1600" dirty="0">
                <a:solidFill>
                  <a:prstClr val="black"/>
                </a:solidFill>
              </a:rPr>
              <a:t>.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The </a:t>
            </a:r>
            <a:r>
              <a:rPr lang="en-US" altLang="zh-CN" sz="1600" dirty="0">
                <a:solidFill>
                  <a:prstClr val="black"/>
                </a:solidFill>
              </a:rPr>
              <a:t>relaxation factor for </a:t>
            </a:r>
            <a:r>
              <a:rPr lang="en-US" altLang="zh-CN" sz="1600" dirty="0" err="1">
                <a:solidFill>
                  <a:prstClr val="black"/>
                </a:solidFill>
              </a:rPr>
              <a:t>eMTC</a:t>
            </a:r>
            <a:r>
              <a:rPr lang="en-US" altLang="zh-CN" sz="1600" dirty="0">
                <a:solidFill>
                  <a:prstClr val="black"/>
                </a:solidFill>
              </a:rPr>
              <a:t> can be defined in the same way as NB-</a:t>
            </a:r>
            <a:r>
              <a:rPr lang="en-US" altLang="zh-CN" sz="1600" dirty="0" err="1">
                <a:solidFill>
                  <a:prstClr val="black"/>
                </a:solidFill>
              </a:rPr>
              <a:t>IoT</a:t>
            </a:r>
            <a:r>
              <a:rPr lang="en-US" altLang="zh-CN" sz="1600" dirty="0">
                <a:solidFill>
                  <a:prstClr val="black"/>
                </a:solidFill>
              </a:rPr>
              <a:t> by replacing DRX cycle length {1.28, 2.56, 5.12, 10.24} with {0.32, 0.64, 1.28, 2.56}.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Same </a:t>
            </a:r>
            <a:r>
              <a:rPr lang="en-US" altLang="zh-CN" sz="1600" dirty="0">
                <a:solidFill>
                  <a:prstClr val="black"/>
                </a:solidFill>
              </a:rPr>
              <a:t>time period of T0 as in NB-</a:t>
            </a:r>
            <a:r>
              <a:rPr lang="en-US" altLang="zh-CN" sz="1600" dirty="0" err="1">
                <a:solidFill>
                  <a:prstClr val="black"/>
                </a:solidFill>
              </a:rPr>
              <a:t>IoT</a:t>
            </a:r>
            <a:r>
              <a:rPr lang="en-US" altLang="zh-CN" sz="1600" dirty="0">
                <a:solidFill>
                  <a:prstClr val="black"/>
                </a:solidFill>
              </a:rPr>
              <a:t> is introduced where relaxed serving cell monitoring is not </a:t>
            </a:r>
            <a:r>
              <a:rPr lang="en-US" altLang="zh-CN" sz="1600">
                <a:solidFill>
                  <a:prstClr val="black"/>
                </a:solidFill>
              </a:rPr>
              <a:t>allowed</a:t>
            </a:r>
            <a:r>
              <a:rPr lang="en-US" altLang="zh-CN" sz="1600" smtClean="0">
                <a:solidFill>
                  <a:prstClr val="black"/>
                </a:solidFill>
              </a:rPr>
              <a:t>.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091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</TotalTime>
  <Words>403</Words>
  <Application>Microsoft Office PowerPoint</Application>
  <PresentationFormat>全屏显示(4:3)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#90bis Xi’An, China, 8th – 12th April 2019</vt:lpstr>
      <vt:lpstr>DL quality report</vt:lpstr>
      <vt:lpstr>WUS</vt:lpstr>
      <vt:lpstr>PUR</vt:lpstr>
      <vt:lpstr>Relaxed serving cell monitoring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104</cp:revision>
  <dcterms:created xsi:type="dcterms:W3CDTF">2016-01-12T08:39:50Z</dcterms:created>
  <dcterms:modified xsi:type="dcterms:W3CDTF">2019-04-01T15:51:56Z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(3)QISKaJBSG04/c01CP7UNsK8ThxSZjB5b1zG1QzK/qgB5cFRbBFgGUwY9dDlQvm2xapgA20td
iUhM1K+UcgWHRpmzDdKiC9OSS97Q7r5QtkQzWApgFhNPEVYBa6baTHfjleU2hxiYcoiuk8oZ
9bcMeR6BIvuxDklMaPA/Bkw9CYhl0oNmc0TReJHGJXFEEhd9Jm4/2h6ssyISIGlkmESvFMuI
JlWDeWsx6iYSBPnHei</vt:lpwstr>
  </property>
  <property fmtid="{D5CDD505-2E9C-101B-9397-08002B2CF9AE}" pid="3" name="_2015_ms_pID_7253431">
    <vt:lpwstr>DbjwArhKm143TcVYJE5sasGlZB8iitjEoSCW3aUY4lvK4BNi2SrcVl
jQj0SeMJgCc0xUZ1HM8au3Nz88azMrEr4+Njqvn24/+wrJrStw3AnId4Q2ESaAxKo8mCXndL
WabvTcp+q0TYZdCUMDihu+Xci0Kn8DVidNb0ZrmYTpbiN3XqGcOxVubP2KTRarFyvJITricq
CTrM3/at/ZuX7RNCWTNFRuiEQzIzBsuQAVSp</vt:lpwstr>
  </property>
  <property fmtid="{D5CDD505-2E9C-101B-9397-08002B2CF9AE}" pid="4" name="_2015_ms_pID_7253432">
    <vt:lpwstr>2r5gtYA48YX0NoJ0G2BJWj9ndrBMZVuiJ50t
xzA7tZWlR4xyzeekTY+4g7VmsM2Q/DWWAy2sHWyzuo6a8RKetUo=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