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410" r:id="rId6"/>
    <p:sldId id="416" r:id="rId7"/>
    <p:sldId id="413" r:id="rId8"/>
    <p:sldId id="398" r:id="rId9"/>
    <p:sldId id="414" r:id="rId10"/>
    <p:sldId id="415" r:id="rId11"/>
    <p:sldId id="386" r:id="rId12"/>
    <p:sldId id="404"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3428" autoAdjust="0"/>
  </p:normalViewPr>
  <p:slideViewPr>
    <p:cSldViewPr>
      <p:cViewPr>
        <p:scale>
          <a:sx n="112" d="100"/>
          <a:sy n="112" d="100"/>
        </p:scale>
        <p:origin x="-24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12.10.2018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416794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10/12/2018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10/12/2018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10/12/2018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10/12/2018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10/12/2018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10/12/2018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a:t>
            </a:r>
            <a:r>
              <a:rPr lang="en-GB" sz="1800" b="1" smtClean="0"/>
              <a:t>RAN4#88bis                                                            </a:t>
            </a:r>
            <a:r>
              <a:rPr lang="en-GB" sz="1800" b="1" smtClean="0"/>
              <a:t>R4-1814235</a:t>
            </a:r>
            <a:endParaRPr lang="en-US" sz="1800" dirty="0"/>
          </a:p>
          <a:p>
            <a:pPr>
              <a:buNone/>
            </a:pPr>
            <a:r>
              <a:rPr lang="en-GB" sz="1800" b="1" dirty="0" smtClean="0"/>
              <a:t>Chengdu, China, 8-12 Oct, </a:t>
            </a:r>
            <a:r>
              <a:rPr lang="en-GB" sz="1800" b="1" dirty="0"/>
              <a:t>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Previous  agreed test cases list</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lvl="1" algn="just"/>
            <a:r>
              <a:rPr lang="en-GB" sz="1200" dirty="0" smtClean="0"/>
              <a:t>Test </a:t>
            </a:r>
            <a:r>
              <a:rPr lang="en-GB" sz="1200" dirty="0"/>
              <a:t>4</a:t>
            </a:r>
            <a:r>
              <a:rPr lang="en-GB" sz="1200" dirty="0" smtClean="0"/>
              <a:t>: </a:t>
            </a:r>
            <a:r>
              <a:rPr lang="en-GB" sz="1200" dirty="0"/>
              <a:t>FR1 FDD   10MHz &amp;15kHz ,  4*2, 4*4</a:t>
            </a:r>
          </a:p>
          <a:p>
            <a:pPr lvl="1" algn="just"/>
            <a:r>
              <a:rPr lang="en-GB" sz="1200" dirty="0"/>
              <a:t>Test </a:t>
            </a:r>
            <a:r>
              <a:rPr lang="en-GB" sz="1200" dirty="0" smtClean="0"/>
              <a:t>5: </a:t>
            </a:r>
            <a:r>
              <a:rPr lang="en-GB" sz="1200" dirty="0"/>
              <a:t>FR1 TDD    40MHz&amp;30kHz,   4*2, 4*4</a:t>
            </a:r>
          </a:p>
          <a:p>
            <a:pPr algn="just"/>
            <a:r>
              <a:rPr lang="en-GB" sz="1200" dirty="0" smtClean="0"/>
              <a:t>RI </a:t>
            </a:r>
            <a:r>
              <a:rPr lang="en-GB" sz="1200" dirty="0"/>
              <a:t>test</a:t>
            </a:r>
          </a:p>
          <a:p>
            <a:pPr lvl="1" algn="just"/>
            <a:r>
              <a:rPr lang="en-GB" sz="1200" dirty="0"/>
              <a:t>Test 1: FR1 FDD   10MHz&amp;15kHz, 2*2</a:t>
            </a:r>
            <a:r>
              <a:rPr lang="en-GB" sz="1200" dirty="0" smtClean="0"/>
              <a:t>, 2*4, 4*4 </a:t>
            </a:r>
            <a:endParaRPr lang="en-GB" sz="1200" dirty="0"/>
          </a:p>
          <a:p>
            <a:pPr lvl="1" algn="just"/>
            <a:r>
              <a:rPr lang="en-GB" sz="1200" dirty="0"/>
              <a:t>Test 2: FR1 TDD   40MHz&amp;30kHz, 2*2,  </a:t>
            </a:r>
            <a:r>
              <a:rPr lang="en-GB" sz="1200" dirty="0" smtClean="0"/>
              <a:t>2*4, 4*4</a:t>
            </a:r>
            <a:endParaRPr lang="en-GB" sz="1200" dirty="0"/>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a:t>
            </a:r>
            <a:r>
              <a:rPr lang="en-GB" sz="1000" dirty="0" smtClean="0"/>
              <a:t>15kHz </a:t>
            </a:r>
          </a:p>
          <a:p>
            <a:pPr lvl="1" algn="just"/>
            <a:r>
              <a:rPr lang="en-GB" sz="1000" dirty="0" smtClean="0"/>
              <a:t>Test </a:t>
            </a:r>
            <a:r>
              <a:rPr lang="en-GB" sz="1000" dirty="0"/>
              <a:t>2: FR1 TDD    </a:t>
            </a:r>
            <a:r>
              <a:rPr lang="en-GB" sz="1000" dirty="0" smtClean="0"/>
              <a:t>40MHz&amp;30kHz</a:t>
            </a:r>
            <a:endParaRPr lang="en-GB" sz="1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(1/2)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Skip scheduling PDSCH in CSI-RS and special sub-frames during CSI test cases</a:t>
            </a:r>
          </a:p>
          <a:p>
            <a:pPr algn="just"/>
            <a:r>
              <a:rPr lang="en-US" altLang="zh-CN" sz="1600" dirty="0" smtClean="0"/>
              <a:t>NZP CSI-RS configurations</a:t>
            </a:r>
          </a:p>
          <a:p>
            <a:pPr marL="0" indent="0" algn="just">
              <a:buNone/>
            </a:pPr>
            <a:endParaRPr lang="en-US" altLang="zh-CN" sz="1600" dirty="0" smtClean="0"/>
          </a:p>
          <a:p>
            <a:pPr lvl="1" algn="just"/>
            <a:endParaRPr lang="en-US" altLang="zh-CN" sz="1200" dirty="0" smtClean="0"/>
          </a:p>
          <a:p>
            <a:pPr algn="just"/>
            <a:endParaRPr lang="en-US" altLang="zh-CN" sz="1400" dirty="0" smtClean="0"/>
          </a:p>
          <a:p>
            <a:pPr algn="just"/>
            <a:endParaRPr lang="en-US" altLang="zh-CN" sz="1400" dirty="0"/>
          </a:p>
          <a:p>
            <a:pPr algn="just"/>
            <a:endParaRPr lang="en-US" altLang="zh-CN" sz="1400" dirty="0" smtClean="0"/>
          </a:p>
          <a:p>
            <a:pPr algn="just"/>
            <a:endParaRPr lang="en-US" altLang="zh-CN" sz="1400" dirty="0" smtClean="0"/>
          </a:p>
          <a:p>
            <a:pPr algn="just"/>
            <a:r>
              <a:rPr lang="en-US" altLang="zh-CN" sz="1400" dirty="0" smtClean="0"/>
              <a:t>ZP CSI-RS configurations</a:t>
            </a:r>
          </a:p>
          <a:p>
            <a:pPr algn="just"/>
            <a:endParaRPr lang="en-US" altLang="zh-CN" sz="1400" dirty="0" smtClean="0"/>
          </a:p>
          <a:p>
            <a:pPr algn="just"/>
            <a:endParaRPr lang="en-US" altLang="zh-CN" sz="1400" dirty="0"/>
          </a:p>
          <a:p>
            <a:pPr marL="0" indent="0" algn="just">
              <a:buNone/>
            </a:pPr>
            <a:endParaRPr lang="en-US" altLang="zh-CN" sz="1400" dirty="0" smtClean="0"/>
          </a:p>
          <a:p>
            <a:pPr algn="just"/>
            <a:endParaRPr lang="en-US" altLang="zh-CN" sz="1400" dirty="0" smtClean="0">
              <a:effectLst/>
            </a:endParaRPr>
          </a:p>
          <a:p>
            <a:pPr algn="just"/>
            <a:endParaRPr lang="en-US" altLang="zh-CN" sz="1400" dirty="0"/>
          </a:p>
          <a:p>
            <a:pPr algn="just"/>
            <a:endParaRPr lang="en-US" altLang="zh-CN" sz="1400" dirty="0" smtClean="0">
              <a:effectLst/>
            </a:endParaRPr>
          </a:p>
          <a:p>
            <a:pPr algn="just"/>
            <a:endParaRPr lang="en-US" altLang="zh-CN" sz="1400" dirty="0" smtClean="0">
              <a:effectLst/>
            </a:endParaRPr>
          </a:p>
          <a:p>
            <a:pPr algn="just"/>
            <a:r>
              <a:rPr lang="en-US" altLang="zh-CN" sz="1400" dirty="0" smtClean="0">
                <a:effectLst/>
              </a:rPr>
              <a:t>CSI-IM configurations</a:t>
            </a:r>
          </a:p>
          <a:p>
            <a:pPr algn="just"/>
            <a:endParaRPr lang="en-US" altLang="zh-CN" sz="1400" dirty="0" smtClean="0">
              <a:effectLst/>
            </a:endParaRPr>
          </a:p>
          <a:p>
            <a:pPr algn="just"/>
            <a:endParaRPr lang="en-US" altLang="zh-CN" sz="1400" dirty="0"/>
          </a:p>
          <a:p>
            <a:pPr algn="just"/>
            <a:endParaRPr lang="en-US" altLang="zh-CN" sz="1400" dirty="0" smtClean="0">
              <a:effectLst/>
            </a:endParaRPr>
          </a:p>
          <a:p>
            <a:pPr algn="just"/>
            <a:endParaRPr lang="en-US" altLang="zh-CN" sz="14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613505502"/>
              </p:ext>
            </p:extLst>
          </p:nvPr>
        </p:nvGraphicFramePr>
        <p:xfrm>
          <a:off x="1066800" y="1752600"/>
          <a:ext cx="6096000" cy="1447801"/>
        </p:xfrm>
        <a:graphic>
          <a:graphicData uri="http://schemas.openxmlformats.org/drawingml/2006/table">
            <a:tbl>
              <a:tblPr firstRow="1" firstCol="1" bandRow="1">
                <a:tableStyleId>{5C22544A-7EE6-4342-B048-85BDC9FD1C3A}</a:tableStyleId>
              </a:tblPr>
              <a:tblGrid>
                <a:gridCol w="2858688">
                  <a:extLst>
                    <a:ext uri="{9D8B030D-6E8A-4147-A177-3AD203B41FA5}">
                      <a16:colId xmlns:a16="http://schemas.microsoft.com/office/drawing/2014/main" xmlns="" val="20000"/>
                    </a:ext>
                  </a:extLst>
                </a:gridCol>
                <a:gridCol w="1064405">
                  <a:extLst>
                    <a:ext uri="{9D8B030D-6E8A-4147-A177-3AD203B41FA5}">
                      <a16:colId xmlns:a16="http://schemas.microsoft.com/office/drawing/2014/main" xmlns="" val="20001"/>
                    </a:ext>
                  </a:extLst>
                </a:gridCol>
                <a:gridCol w="1142596">
                  <a:extLst>
                    <a:ext uri="{9D8B030D-6E8A-4147-A177-3AD203B41FA5}">
                      <a16:colId xmlns:a16="http://schemas.microsoft.com/office/drawing/2014/main" xmlns="" val="20002"/>
                    </a:ext>
                  </a:extLst>
                </a:gridCol>
                <a:gridCol w="1030311">
                  <a:extLst>
                    <a:ext uri="{9D8B030D-6E8A-4147-A177-3AD203B41FA5}">
                      <a16:colId xmlns:a16="http://schemas.microsoft.com/office/drawing/2014/main" xmlns="" val="20003"/>
                    </a:ext>
                  </a:extLst>
                </a:gridCol>
              </a:tblGrid>
              <a:tr h="413657">
                <a:tc>
                  <a:txBody>
                    <a:bodyPr/>
                    <a:lstStyle/>
                    <a:p>
                      <a:pPr hangingPunct="0">
                        <a:spcAft>
                          <a:spcPts val="0"/>
                        </a:spcAft>
                      </a:pPr>
                      <a:r>
                        <a:rPr lang="en-GB" sz="1000" dirty="0">
                          <a:effectLst/>
                          <a:latin typeface="+mn-lt"/>
                        </a:rPr>
                        <a:t>First subcarrier index in the PRB used for CSI-RS (</a:t>
                      </a:r>
                      <a:r>
                        <a:rPr lang="en-GB" sz="1000" dirty="0" smtClean="0">
                          <a:effectLst/>
                          <a:latin typeface="+mn-lt"/>
                        </a:rPr>
                        <a:t>k</a:t>
                      </a:r>
                      <a:r>
                        <a:rPr lang="en-GB" sz="1000" baseline="-25000" dirty="0" smtClean="0">
                          <a:effectLst/>
                          <a:latin typeface="+mn-lt"/>
                        </a:rPr>
                        <a:t>0,</a:t>
                      </a:r>
                      <a:r>
                        <a:rPr lang="en-GB" sz="1000" dirty="0" smtClean="0">
                          <a:effectLst/>
                          <a:latin typeface="+mn-lt"/>
                        </a:rPr>
                        <a:t> k</a:t>
                      </a:r>
                      <a:r>
                        <a:rPr lang="en-GB" sz="1000" baseline="-25000" dirty="0" smtClean="0">
                          <a:effectLst/>
                          <a:latin typeface="+mn-lt"/>
                        </a:rPr>
                        <a:t>1</a:t>
                      </a:r>
                      <a:r>
                        <a:rPr lang="en-GB" sz="1000" dirty="0" smtClean="0">
                          <a:effectLst/>
                          <a:latin typeface="+mn-lt"/>
                        </a:rPr>
                        <a:t>)</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3, (6,-)</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a:t>
                      </a:r>
                      <a:r>
                        <a:rPr lang="en-GB" sz="1000" strike="sngStrike" dirty="0" smtClean="0">
                          <a:solidFill>
                            <a:srgbClr val="FF0000"/>
                          </a:solidFill>
                          <a:effectLst/>
                          <a:latin typeface="+mn-lt"/>
                        </a:rPr>
                        <a:t>5</a:t>
                      </a:r>
                      <a:r>
                        <a:rPr lang="en-GB" sz="1000" dirty="0" smtClean="0">
                          <a:solidFill>
                            <a:srgbClr val="FF0000"/>
                          </a:solidFill>
                          <a:effectLst/>
                          <a:latin typeface="+mn-lt"/>
                          <a:sym typeface="Wingdings" panose="05000000000000000000" pitchFamily="2" charset="2"/>
                        </a:rPr>
                        <a:t>4</a:t>
                      </a:r>
                      <a:r>
                        <a:rPr lang="en-GB" sz="1000" dirty="0" smtClean="0">
                          <a:effectLst/>
                          <a:latin typeface="+mn-lt"/>
                        </a:rPr>
                        <a:t>,(0,-)</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Row 8,(4,6)</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0"/>
                  </a:ext>
                </a:extLst>
              </a:tr>
              <a:tr h="413657">
                <a:tc>
                  <a:txBody>
                    <a:bodyPr/>
                    <a:lstStyle/>
                    <a:p>
                      <a:pPr hangingPunct="0">
                        <a:spcAft>
                          <a:spcPts val="0"/>
                        </a:spcAft>
                      </a:pPr>
                      <a:r>
                        <a:rPr lang="en-GB" sz="1000" dirty="0" smtClean="0">
                          <a:effectLst/>
                          <a:latin typeface="+mn-lt"/>
                        </a:rPr>
                        <a:t>First OFDM symbol in the PRB used for CSI-RS (l</a:t>
                      </a:r>
                      <a:r>
                        <a:rPr lang="en-GB" sz="1000" baseline="-25000" dirty="0" smtClean="0">
                          <a:effectLst/>
                          <a:latin typeface="+mn-lt"/>
                        </a:rPr>
                        <a:t>0</a:t>
                      </a:r>
                      <a:r>
                        <a:rPr lang="en-GB" sz="1000" dirty="0" smtClean="0">
                          <a:effectLst/>
                          <a:latin typeface="+mn-lt"/>
                        </a:rPr>
                        <a:t>)</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strike="sngStrike" dirty="0" smtClean="0">
                          <a:effectLst/>
                          <a:latin typeface="+mn-lt"/>
                          <a:ea typeface="Times New Roman"/>
                          <a:cs typeface="Times New Roman"/>
                        </a:rPr>
                        <a:t>5</a:t>
                      </a:r>
                      <a:r>
                        <a:rPr lang="en-US" sz="1000" dirty="0" smtClean="0">
                          <a:solidFill>
                            <a:srgbClr val="FF0000"/>
                          </a:solidFill>
                          <a:effectLst/>
                          <a:latin typeface="+mn-lt"/>
                          <a:ea typeface="Times New Roman"/>
                          <a:cs typeface="Times New Roman"/>
                          <a:sym typeface="Wingdings" panose="05000000000000000000" pitchFamily="2" charset="2"/>
                        </a:rPr>
                        <a:t>13</a:t>
                      </a:r>
                      <a:endParaRPr lang="en-US" sz="1000" dirty="0">
                        <a:solidFill>
                          <a:srgbClr val="FF0000"/>
                        </a:solidFill>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strike="sngStrike" dirty="0" smtClean="0">
                          <a:effectLst/>
                          <a:latin typeface="+mn-lt"/>
                        </a:rPr>
                        <a:t>5</a:t>
                      </a:r>
                      <a:r>
                        <a:rPr lang="en-GB" sz="1000" dirty="0" smtClean="0">
                          <a:solidFill>
                            <a:srgbClr val="FF0000"/>
                          </a:solidFill>
                          <a:effectLst/>
                          <a:latin typeface="+mn-lt"/>
                          <a:sym typeface="Wingdings" panose="05000000000000000000" pitchFamily="2" charset="2"/>
                        </a:rPr>
                        <a:t>13</a:t>
                      </a:r>
                      <a:endParaRPr lang="en-US" sz="1000" dirty="0">
                        <a:solidFill>
                          <a:srgbClr val="FF0000"/>
                        </a:solidFill>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5</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1"/>
                  </a:ext>
                </a:extLst>
              </a:tr>
              <a:tr h="206829">
                <a:tc>
                  <a:txBody>
                    <a:bodyPr/>
                    <a:lstStyle/>
                    <a:p>
                      <a:pPr hangingPunct="0">
                        <a:spcAft>
                          <a:spcPts val="0"/>
                        </a:spcAft>
                      </a:pPr>
                      <a:r>
                        <a:rPr lang="en-GB" sz="1000">
                          <a:effectLst/>
                          <a:latin typeface="+mn-lt"/>
                        </a:rPr>
                        <a:t>Number of CSI-RS ports (X)</a:t>
                      </a:r>
                      <a:endParaRPr lang="en-US" sz="100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ea typeface="+mn-ea"/>
                          <a:cs typeface="+mn-cs"/>
                        </a:rPr>
                        <a:t>2</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ea typeface="+mn-ea"/>
                          <a:cs typeface="+mn-cs"/>
                        </a:rPr>
                        <a:t>4</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8</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2"/>
                  </a:ext>
                </a:extLst>
              </a:tr>
              <a:tr h="206829">
                <a:tc>
                  <a:txBody>
                    <a:bodyPr/>
                    <a:lstStyle/>
                    <a:p>
                      <a:pPr hangingPunct="0">
                        <a:spcAft>
                          <a:spcPts val="0"/>
                        </a:spcAft>
                      </a:pPr>
                      <a:r>
                        <a:rPr lang="en-GB" sz="1000">
                          <a:effectLst/>
                          <a:latin typeface="+mn-lt"/>
                        </a:rPr>
                        <a:t>CDM Type</a:t>
                      </a:r>
                      <a:endParaRPr lang="en-US" sz="1000">
                        <a:effectLst/>
                        <a:latin typeface="+mn-lt"/>
                        <a:ea typeface="Times New Roman"/>
                        <a:cs typeface="Times New Roman"/>
                      </a:endParaRPr>
                    </a:p>
                  </a:txBody>
                  <a:tcPr marL="68580" marR="68580" marT="0" marB="0" anchor="ctr"/>
                </a:tc>
                <a:tc>
                  <a:txBody>
                    <a:bodyPr/>
                    <a:lstStyle/>
                    <a:p>
                      <a:pPr algn="ctr">
                        <a:spcAft>
                          <a:spcPts val="0"/>
                        </a:spcAft>
                      </a:pPr>
                      <a:r>
                        <a:rPr lang="en-GB" sz="1000" kern="0" dirty="0" smtClean="0">
                          <a:effectLst/>
                          <a:latin typeface="+mn-lt"/>
                        </a:rPr>
                        <a:t>FD-CDM2</a:t>
                      </a:r>
                      <a:endParaRPr lang="en-US" sz="1000" kern="100" dirty="0">
                        <a:effectLst/>
                        <a:latin typeface="+mn-lt"/>
                        <a:ea typeface="宋体"/>
                        <a:cs typeface="Times New Roman"/>
                      </a:endParaRPr>
                    </a:p>
                  </a:txBody>
                  <a:tcPr marL="68580" marR="68580" marT="0" marB="0"/>
                </a:tc>
                <a:tc>
                  <a:txBody>
                    <a:bodyPr/>
                    <a:lstStyle/>
                    <a:p>
                      <a:pPr algn="ctr">
                        <a:spcAft>
                          <a:spcPts val="0"/>
                        </a:spcAft>
                      </a:pPr>
                      <a:r>
                        <a:rPr lang="en-GB" sz="1000" kern="0" dirty="0" smtClean="0">
                          <a:effectLst/>
                          <a:latin typeface="+mn-lt"/>
                        </a:rPr>
                        <a:t>FD-CDM2</a:t>
                      </a:r>
                      <a:endParaRPr lang="en-US" sz="1000" kern="100" dirty="0">
                        <a:effectLst/>
                        <a:latin typeface="+mn-lt"/>
                        <a:ea typeface="宋体"/>
                        <a:cs typeface="Times New Roman"/>
                      </a:endParaRPr>
                    </a:p>
                  </a:txBody>
                  <a:tcPr marL="68580" marR="68580" marT="0" marB="0"/>
                </a:tc>
                <a:tc>
                  <a:txBody>
                    <a:bodyPr/>
                    <a:lstStyle/>
                    <a:p>
                      <a:pPr algn="ctr">
                        <a:spcAft>
                          <a:spcPts val="0"/>
                        </a:spcAft>
                      </a:pPr>
                      <a:r>
                        <a:rPr lang="en-GB" sz="1000" kern="0" dirty="0" smtClean="0">
                          <a:effectLst/>
                          <a:latin typeface="+mn-lt"/>
                        </a:rPr>
                        <a:t>CDM4 (FD2,TD2)</a:t>
                      </a:r>
                      <a:endParaRPr lang="en-US" sz="1000" kern="100" dirty="0">
                        <a:effectLst/>
                        <a:latin typeface="+mn-lt"/>
                        <a:ea typeface="宋体"/>
                        <a:cs typeface="Times New Roman"/>
                      </a:endParaRPr>
                    </a:p>
                  </a:txBody>
                  <a:tcPr marL="68580" marR="68580" marT="0" marB="0"/>
                </a:tc>
                <a:extLst>
                  <a:ext uri="{0D108BD9-81ED-4DB2-BD59-A6C34878D82A}">
                    <a16:rowId xmlns:a16="http://schemas.microsoft.com/office/drawing/2014/main" xmlns="" val="10003"/>
                  </a:ext>
                </a:extLst>
              </a:tr>
              <a:tr h="206829">
                <a:tc>
                  <a:txBody>
                    <a:bodyPr/>
                    <a:lstStyle/>
                    <a:p>
                      <a:pPr hangingPunct="0">
                        <a:spcAft>
                          <a:spcPts val="0"/>
                        </a:spcAft>
                      </a:pPr>
                      <a:r>
                        <a:rPr lang="en-GB" sz="1000">
                          <a:effectLst/>
                          <a:latin typeface="+mn-lt"/>
                        </a:rPr>
                        <a:t>Density (ρ)</a:t>
                      </a:r>
                      <a:endParaRPr lang="en-US" sz="100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1</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GB" sz="1000" dirty="0" smtClean="0">
                          <a:effectLst/>
                          <a:latin typeface="+mn-lt"/>
                        </a:rPr>
                        <a:t>1</a:t>
                      </a:r>
                      <a:endParaRPr lang="en-US" sz="1000" dirty="0">
                        <a:effectLst/>
                        <a:latin typeface="+mn-lt"/>
                        <a:ea typeface="Times New Roman"/>
                        <a:cs typeface="Times New Roman"/>
                      </a:endParaRPr>
                    </a:p>
                  </a:txBody>
                  <a:tcPr marL="68580" marR="68580" marT="0" marB="0" anchor="ctr"/>
                </a:tc>
                <a:tc>
                  <a:txBody>
                    <a:bodyPr/>
                    <a:lstStyle/>
                    <a:p>
                      <a:pPr algn="ctr" hangingPunct="0">
                        <a:spcAft>
                          <a:spcPts val="0"/>
                        </a:spcAft>
                      </a:pPr>
                      <a:r>
                        <a:rPr lang="en-US" sz="1000" dirty="0" smtClean="0">
                          <a:effectLst/>
                          <a:latin typeface="+mn-lt"/>
                          <a:ea typeface="Times New Roman"/>
                          <a:cs typeface="Times New Roman"/>
                        </a:rPr>
                        <a:t>1</a:t>
                      </a:r>
                      <a:endParaRPr lang="en-US" sz="1000" dirty="0">
                        <a:effectLst/>
                        <a:latin typeface="+mn-lt"/>
                        <a:ea typeface="Times New Roman"/>
                        <a:cs typeface="Times New Roman"/>
                      </a:endParaRPr>
                    </a:p>
                  </a:txBody>
                  <a:tcPr marL="68580" marR="68580" marT="0" marB="0" anchor="ctr"/>
                </a:tc>
                <a:extLst>
                  <a:ext uri="{0D108BD9-81ED-4DB2-BD59-A6C34878D82A}">
                    <a16:rowId xmlns:a16="http://schemas.microsoft.com/office/drawing/2014/main" xmlns="" val="1000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954352555"/>
              </p:ext>
            </p:extLst>
          </p:nvPr>
        </p:nvGraphicFramePr>
        <p:xfrm>
          <a:off x="1447800" y="5715000"/>
          <a:ext cx="4764688" cy="731520"/>
        </p:xfrm>
        <a:graphic>
          <a:graphicData uri="http://schemas.openxmlformats.org/drawingml/2006/table">
            <a:tbl>
              <a:tblPr firstRow="1" firstCol="1" bandRow="1">
                <a:tableStyleId>{5C22544A-7EE6-4342-B048-85BDC9FD1C3A}</a:tableStyleId>
              </a:tblPr>
              <a:tblGrid>
                <a:gridCol w="2044914">
                  <a:extLst>
                    <a:ext uri="{9D8B030D-6E8A-4147-A177-3AD203B41FA5}">
                      <a16:colId xmlns:a16="http://schemas.microsoft.com/office/drawing/2014/main" xmlns="" val="20000"/>
                    </a:ext>
                  </a:extLst>
                </a:gridCol>
                <a:gridCol w="1359887">
                  <a:extLst>
                    <a:ext uri="{9D8B030D-6E8A-4147-A177-3AD203B41FA5}">
                      <a16:colId xmlns:a16="http://schemas.microsoft.com/office/drawing/2014/main" xmlns="" val="20001"/>
                    </a:ext>
                  </a:extLst>
                </a:gridCol>
                <a:gridCol w="1359887">
                  <a:extLst>
                    <a:ext uri="{9D8B030D-6E8A-4147-A177-3AD203B41FA5}">
                      <a16:colId xmlns:a16="http://schemas.microsoft.com/office/drawing/2014/main" xmlns="" val="20002"/>
                    </a:ext>
                  </a:extLst>
                </a:gridCol>
              </a:tblGrid>
              <a:tr h="0">
                <a:tc>
                  <a:txBody>
                    <a:bodyPr/>
                    <a:lstStyle/>
                    <a:p>
                      <a:pPr algn="ctr">
                        <a:spcAft>
                          <a:spcPts val="0"/>
                        </a:spcAft>
                      </a:pPr>
                      <a:r>
                        <a:rPr lang="en-GB" sz="1200" dirty="0">
                          <a:effectLst/>
                        </a:rPr>
                        <a:t>Parameters    </a:t>
                      </a:r>
                      <a:endParaRPr lang="en-US" sz="1200" dirty="0">
                        <a:effectLst/>
                        <a:latin typeface="Arial"/>
                        <a:ea typeface="宋体"/>
                        <a:cs typeface="Times New Roman"/>
                      </a:endParaRPr>
                    </a:p>
                  </a:txBody>
                  <a:tcPr marL="68580" marR="68580" marT="0" marB="0"/>
                </a:tc>
                <a:tc>
                  <a:txBody>
                    <a:bodyPr/>
                    <a:lstStyle/>
                    <a:p>
                      <a:pPr algn="ctr">
                        <a:spcAft>
                          <a:spcPts val="0"/>
                        </a:spcAft>
                      </a:pPr>
                      <a:r>
                        <a:rPr lang="en-GB" sz="1200" dirty="0" smtClean="0">
                          <a:effectLst/>
                          <a:latin typeface="+mn-lt"/>
                          <a:ea typeface="+mn-ea"/>
                          <a:cs typeface="+mn-cs"/>
                        </a:rPr>
                        <a:t>FR1</a:t>
                      </a:r>
                      <a:endParaRPr lang="en-US" sz="1200" dirty="0">
                        <a:effectLst/>
                        <a:latin typeface="Arial"/>
                        <a:ea typeface="宋体"/>
                        <a:cs typeface="Times New Roman"/>
                      </a:endParaRPr>
                    </a:p>
                  </a:txBody>
                  <a:tcPr marL="68580" marR="68580" marT="0" marB="0"/>
                </a:tc>
                <a:tc>
                  <a:txBody>
                    <a:bodyPr/>
                    <a:lstStyle/>
                    <a:p>
                      <a:pPr marL="0" algn="ctr" defTabSz="914400" rtl="0" eaLnBrk="1" latinLnBrk="0" hangingPunct="1">
                        <a:spcAft>
                          <a:spcPts val="0"/>
                        </a:spcAft>
                      </a:pPr>
                      <a:r>
                        <a:rPr lang="en-GB" sz="1200" b="0" kern="1200" dirty="0" smtClean="0">
                          <a:solidFill>
                            <a:schemeClr val="dk1"/>
                          </a:solidFill>
                          <a:effectLst/>
                          <a:latin typeface="+mn-lt"/>
                          <a:ea typeface="+mn-ea"/>
                          <a:cs typeface="+mn-cs"/>
                        </a:rPr>
                        <a:t>FR2</a:t>
                      </a:r>
                      <a:endParaRPr lang="en-US" sz="1200" b="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xmlns="" val="10000"/>
                  </a:ext>
                </a:extLst>
              </a:tr>
              <a:tr h="0">
                <a:tc>
                  <a:txBody>
                    <a:bodyPr/>
                    <a:lstStyle/>
                    <a:p>
                      <a:pPr algn="ctr">
                        <a:spcAft>
                          <a:spcPts val="0"/>
                        </a:spcAft>
                      </a:pPr>
                      <a:r>
                        <a:rPr lang="en-GB" sz="1200" dirty="0">
                          <a:effectLst/>
                        </a:rPr>
                        <a:t>CSI-IM-RE-pattern    </a:t>
                      </a:r>
                      <a:endParaRPr lang="en-US" sz="1200" dirty="0">
                        <a:effectLst/>
                        <a:latin typeface="Arial"/>
                        <a:ea typeface="宋体"/>
                        <a:cs typeface="Times New Roman"/>
                      </a:endParaRPr>
                    </a:p>
                  </a:txBody>
                  <a:tcPr marL="68580" marR="68580" marT="0" marB="0"/>
                </a:tc>
                <a:tc>
                  <a:txBody>
                    <a:bodyPr/>
                    <a:lstStyle/>
                    <a:p>
                      <a:pPr algn="ctr">
                        <a:spcAft>
                          <a:spcPts val="0"/>
                        </a:spcAft>
                      </a:pPr>
                      <a:r>
                        <a:rPr lang="en-GB" sz="1200">
                          <a:effectLst/>
                        </a:rPr>
                        <a:t>Pattern 0</a:t>
                      </a:r>
                      <a:endParaRPr lang="en-US" sz="1200">
                        <a:effectLst/>
                        <a:latin typeface="Arial"/>
                        <a:ea typeface="宋体"/>
                        <a:cs typeface="Times New Roman"/>
                      </a:endParaRPr>
                    </a:p>
                  </a:txBody>
                  <a:tcPr marL="68580" marR="68580" marT="0" marB="0" anchor="ctr"/>
                </a:tc>
                <a:tc>
                  <a:txBody>
                    <a:bodyPr/>
                    <a:lstStyle/>
                    <a:p>
                      <a:pPr marL="0" algn="ctr" defTabSz="914400" rtl="0" eaLnBrk="1" latinLnBrk="0" hangingPunct="1">
                        <a:spcAft>
                          <a:spcPts val="0"/>
                        </a:spcAft>
                      </a:pPr>
                      <a:r>
                        <a:rPr lang="en-GB" sz="1200" kern="1200" dirty="0">
                          <a:solidFill>
                            <a:schemeClr val="dk1"/>
                          </a:solidFill>
                          <a:effectLst/>
                          <a:latin typeface="+mn-lt"/>
                          <a:ea typeface="+mn-ea"/>
                          <a:cs typeface="+mn-cs"/>
                        </a:rPr>
                        <a:t>Pattern </a:t>
                      </a:r>
                      <a:r>
                        <a:rPr lang="en-GB" sz="1200" kern="1200" dirty="0" smtClean="0">
                          <a:solidFill>
                            <a:schemeClr val="dk1"/>
                          </a:solidFill>
                          <a:effectLst/>
                          <a:latin typeface="+mn-lt"/>
                          <a:ea typeface="+mn-ea"/>
                          <a:cs typeface="+mn-cs"/>
                        </a:rPr>
                        <a:t>1</a:t>
                      </a:r>
                      <a:endParaRPr lang="en-US"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1"/>
                  </a:ext>
                </a:extLst>
              </a:tr>
              <a:tr h="0">
                <a:tc>
                  <a:txBody>
                    <a:bodyPr/>
                    <a:lstStyle/>
                    <a:p>
                      <a:pPr algn="ctr">
                        <a:spcAft>
                          <a:spcPts val="0"/>
                        </a:spcAft>
                      </a:pPr>
                      <a:r>
                        <a:rPr lang="en-GB" sz="1200" dirty="0" smtClean="0">
                          <a:effectLst/>
                        </a:rPr>
                        <a:t>CSI-IM-</a:t>
                      </a:r>
                      <a:r>
                        <a:rPr lang="en-GB" sz="1200" dirty="0" err="1" smtClean="0">
                          <a:effectLst/>
                        </a:rPr>
                        <a:t>ResourceMapping</a:t>
                      </a:r>
                      <a:endParaRPr lang="en-GB" sz="1200" dirty="0" smtClean="0">
                        <a:effectLst/>
                      </a:endParaRPr>
                    </a:p>
                    <a:p>
                      <a:pPr algn="ctr"/>
                      <a:r>
                        <a:rPr lang="en-US" sz="1200" b="1" kern="1200" dirty="0" smtClean="0">
                          <a:solidFill>
                            <a:schemeClr val="lt1"/>
                          </a:solidFill>
                          <a:effectLst/>
                          <a:latin typeface="+mn-lt"/>
                          <a:ea typeface="+mn-ea"/>
                          <a:cs typeface="+mn-cs"/>
                        </a:rPr>
                        <a:t>(</a:t>
                      </a:r>
                      <a:r>
                        <a:rPr lang="en-US" sz="1200" b="1" kern="1200" dirty="0" err="1" smtClean="0">
                          <a:solidFill>
                            <a:schemeClr val="lt1"/>
                          </a:solidFill>
                          <a:effectLst/>
                          <a:latin typeface="+mn-lt"/>
                          <a:ea typeface="+mn-ea"/>
                          <a:cs typeface="+mn-cs"/>
                        </a:rPr>
                        <a:t>k</a:t>
                      </a:r>
                      <a:r>
                        <a:rPr lang="en-US" sz="1200" b="1" kern="1200" baseline="-25000" dirty="0" err="1" smtClean="0">
                          <a:solidFill>
                            <a:schemeClr val="lt1"/>
                          </a:solidFill>
                          <a:effectLst/>
                          <a:latin typeface="+mn-lt"/>
                          <a:ea typeface="+mn-ea"/>
                          <a:cs typeface="+mn-cs"/>
                        </a:rPr>
                        <a:t>CSI</a:t>
                      </a:r>
                      <a:r>
                        <a:rPr lang="en-US" sz="1200" b="1" kern="1200" baseline="-25000" dirty="0" smtClean="0">
                          <a:solidFill>
                            <a:schemeClr val="lt1"/>
                          </a:solidFill>
                          <a:effectLst/>
                          <a:latin typeface="+mn-lt"/>
                          <a:ea typeface="+mn-ea"/>
                          <a:cs typeface="+mn-cs"/>
                        </a:rPr>
                        <a:t>-</a:t>
                      </a:r>
                      <a:r>
                        <a:rPr lang="en-US" sz="1200" b="1" kern="1200" baseline="-25000" dirty="0" err="1" smtClean="0">
                          <a:solidFill>
                            <a:schemeClr val="lt1"/>
                          </a:solidFill>
                          <a:effectLst/>
                          <a:latin typeface="+mn-lt"/>
                          <a:ea typeface="+mn-ea"/>
                          <a:cs typeface="+mn-cs"/>
                        </a:rPr>
                        <a:t>IM</a:t>
                      </a:r>
                      <a:r>
                        <a:rPr lang="en-US" sz="1200" b="1" kern="1200" dirty="0" err="1" smtClean="0">
                          <a:solidFill>
                            <a:schemeClr val="lt1"/>
                          </a:solidFill>
                          <a:effectLst/>
                          <a:latin typeface="+mn-lt"/>
                          <a:ea typeface="+mn-ea"/>
                          <a:cs typeface="+mn-cs"/>
                        </a:rPr>
                        <a:t>,l</a:t>
                      </a:r>
                      <a:r>
                        <a:rPr lang="en-US" sz="1200" b="1" kern="1200" baseline="-25000" dirty="0" err="1" smtClean="0">
                          <a:solidFill>
                            <a:schemeClr val="lt1"/>
                          </a:solidFill>
                          <a:effectLst/>
                          <a:latin typeface="+mn-lt"/>
                          <a:ea typeface="+mn-ea"/>
                          <a:cs typeface="+mn-cs"/>
                        </a:rPr>
                        <a:t>CSI</a:t>
                      </a:r>
                      <a:r>
                        <a:rPr lang="en-US" sz="1200" b="1" kern="1200" baseline="-25000" dirty="0" smtClean="0">
                          <a:solidFill>
                            <a:schemeClr val="lt1"/>
                          </a:solidFill>
                          <a:effectLst/>
                          <a:latin typeface="+mn-lt"/>
                          <a:ea typeface="+mn-ea"/>
                          <a:cs typeface="+mn-cs"/>
                        </a:rPr>
                        <a:t>-IM</a:t>
                      </a:r>
                      <a:r>
                        <a:rPr lang="en-US" sz="1200" b="1" kern="1200" dirty="0" smtClean="0">
                          <a:solidFill>
                            <a:schemeClr val="lt1"/>
                          </a:solidFill>
                          <a:effectLst/>
                          <a:latin typeface="+mn-lt"/>
                          <a:ea typeface="+mn-ea"/>
                          <a:cs typeface="+mn-cs"/>
                        </a:rPr>
                        <a:t>)</a:t>
                      </a:r>
                      <a:endParaRPr lang="en-US" sz="1200" b="1" kern="1200" dirty="0">
                        <a:solidFill>
                          <a:schemeClr val="lt1"/>
                        </a:solidFill>
                        <a:effectLst/>
                        <a:latin typeface="+mn-lt"/>
                        <a:ea typeface="+mn-ea"/>
                        <a:cs typeface="+mn-cs"/>
                      </a:endParaRPr>
                    </a:p>
                  </a:txBody>
                  <a:tcPr marL="68580" marR="68580" marT="0" marB="0"/>
                </a:tc>
                <a:tc>
                  <a:txBody>
                    <a:bodyPr/>
                    <a:lstStyle/>
                    <a:p>
                      <a:pPr algn="ctr">
                        <a:spcAft>
                          <a:spcPts val="0"/>
                        </a:spcAft>
                      </a:pPr>
                      <a:r>
                        <a:rPr lang="en-GB" sz="1200" dirty="0" smtClean="0">
                          <a:effectLst/>
                          <a:latin typeface="+mn-lt"/>
                          <a:ea typeface="+mn-ea"/>
                          <a:cs typeface="+mn-cs"/>
                        </a:rPr>
                        <a:t>(4,9)</a:t>
                      </a:r>
                      <a:endParaRPr lang="en-US" sz="1200" dirty="0">
                        <a:effectLst/>
                        <a:latin typeface="Arial"/>
                        <a:ea typeface="宋体"/>
                        <a:cs typeface="Times New Roman"/>
                      </a:endParaRPr>
                    </a:p>
                  </a:txBody>
                  <a:tcPr marL="68580" marR="68580" marT="0" marB="0" anchor="ctr"/>
                </a:tc>
                <a:tc>
                  <a:txBody>
                    <a:bodyPr/>
                    <a:lstStyle/>
                    <a:p>
                      <a:pPr marL="0" algn="ctr" defTabSz="914400" rtl="0" eaLnBrk="1" latinLnBrk="0" hangingPunct="1">
                        <a:spcAft>
                          <a:spcPts val="0"/>
                        </a:spcAft>
                      </a:pPr>
                      <a:r>
                        <a:rPr lang="en-GB" sz="1200" kern="1200" dirty="0" smtClean="0">
                          <a:solidFill>
                            <a:schemeClr val="dk1"/>
                          </a:solidFill>
                          <a:effectLst/>
                          <a:latin typeface="+mn-lt"/>
                          <a:ea typeface="+mn-ea"/>
                          <a:cs typeface="+mn-cs"/>
                        </a:rPr>
                        <a:t>(8,</a:t>
                      </a:r>
                      <a:r>
                        <a:rPr lang="en-GB" sz="1200" strike="sngStrike" kern="1200" dirty="0" smtClean="0">
                          <a:solidFill>
                            <a:schemeClr val="dk1"/>
                          </a:solidFill>
                          <a:effectLst/>
                          <a:latin typeface="+mn-lt"/>
                          <a:ea typeface="+mn-ea"/>
                          <a:cs typeface="+mn-cs"/>
                        </a:rPr>
                        <a:t>9</a:t>
                      </a:r>
                      <a:r>
                        <a:rPr lang="en-GB" sz="1200" kern="1200" dirty="0" smtClean="0">
                          <a:solidFill>
                            <a:srgbClr val="FF0000"/>
                          </a:solidFill>
                          <a:effectLst/>
                          <a:latin typeface="+mn-lt"/>
                          <a:ea typeface="+mn-ea"/>
                          <a:cs typeface="+mn-cs"/>
                          <a:sym typeface="Wingdings" panose="05000000000000000000" pitchFamily="2" charset="2"/>
                        </a:rPr>
                        <a:t>13</a:t>
                      </a:r>
                      <a:r>
                        <a:rPr lang="en-GB" sz="1200" kern="1200" dirty="0" smtClean="0">
                          <a:solidFill>
                            <a:schemeClr val="dk1"/>
                          </a:solidFill>
                          <a:effectLst/>
                          <a:latin typeface="+mn-lt"/>
                          <a:ea typeface="+mn-ea"/>
                          <a:cs typeface="+mn-cs"/>
                        </a:rPr>
                        <a:t>)</a:t>
                      </a:r>
                      <a:r>
                        <a:rPr lang="en-GB" sz="1200" kern="1200" dirty="0">
                          <a:solidFill>
                            <a:schemeClr val="dk1"/>
                          </a:solidFill>
                          <a:effectLst/>
                          <a:latin typeface="+mn-lt"/>
                          <a:ea typeface="+mn-ea"/>
                          <a:cs typeface="+mn-cs"/>
                        </a:rPr>
                        <a:t> </a:t>
                      </a:r>
                      <a:endParaRPr lang="en-US"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639088799"/>
              </p:ext>
            </p:extLst>
          </p:nvPr>
        </p:nvGraphicFramePr>
        <p:xfrm>
          <a:off x="1676400" y="3429000"/>
          <a:ext cx="5010150" cy="1783875"/>
        </p:xfrm>
        <a:graphic>
          <a:graphicData uri="http://schemas.openxmlformats.org/drawingml/2006/table">
            <a:tbl>
              <a:tblPr firstRow="1" firstCol="1" bandRow="1">
                <a:tableStyleId>{5C22544A-7EE6-4342-B048-85BDC9FD1C3A}</a:tableStyleId>
              </a:tblPr>
              <a:tblGrid>
                <a:gridCol w="2868406">
                  <a:extLst>
                    <a:ext uri="{9D8B030D-6E8A-4147-A177-3AD203B41FA5}">
                      <a16:colId xmlns:a16="http://schemas.microsoft.com/office/drawing/2014/main" xmlns="" val="20000"/>
                    </a:ext>
                  </a:extLst>
                </a:gridCol>
                <a:gridCol w="1070872">
                  <a:extLst>
                    <a:ext uri="{9D8B030D-6E8A-4147-A177-3AD203B41FA5}">
                      <a16:colId xmlns:a16="http://schemas.microsoft.com/office/drawing/2014/main" xmlns="" val="20001"/>
                    </a:ext>
                  </a:extLst>
                </a:gridCol>
                <a:gridCol w="1070872">
                  <a:extLst>
                    <a:ext uri="{9D8B030D-6E8A-4147-A177-3AD203B41FA5}">
                      <a16:colId xmlns:a16="http://schemas.microsoft.com/office/drawing/2014/main" xmlns="" val="20002"/>
                    </a:ext>
                  </a:extLst>
                </a:gridCol>
              </a:tblGrid>
              <a:tr h="396214">
                <a:tc>
                  <a:txBody>
                    <a:bodyPr/>
                    <a:lstStyle/>
                    <a:p>
                      <a:pPr algn="just">
                        <a:spcAft>
                          <a:spcPts val="0"/>
                        </a:spcAft>
                      </a:pPr>
                      <a:r>
                        <a:rPr lang="en-GB" sz="1050" kern="100" dirty="0">
                          <a:effectLst/>
                        </a:rPr>
                        <a:t>Parameters</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FR1</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strike="sngStrike" kern="100" dirty="0" smtClean="0">
                          <a:solidFill>
                            <a:schemeClr val="bg1"/>
                          </a:solidFill>
                          <a:effectLst/>
                        </a:rPr>
                        <a:t>FR1</a:t>
                      </a:r>
                      <a:r>
                        <a:rPr lang="en-GB" sz="1050" kern="100" dirty="0" smtClean="0">
                          <a:solidFill>
                            <a:srgbClr val="FF0000"/>
                          </a:solidFill>
                          <a:effectLst/>
                        </a:rPr>
                        <a:t>FR2</a:t>
                      </a:r>
                      <a:endParaRPr lang="en-US" sz="1050" kern="100" dirty="0">
                        <a:solidFill>
                          <a:srgbClr val="FF0000"/>
                        </a:solidFill>
                        <a:effectLst/>
                        <a:latin typeface="Calibri"/>
                        <a:ea typeface="宋体"/>
                        <a:cs typeface="Times New Roman"/>
                      </a:endParaRPr>
                    </a:p>
                  </a:txBody>
                  <a:tcPr marL="0" marR="0" marT="0" marB="0" anchor="ctr"/>
                </a:tc>
                <a:extLst>
                  <a:ext uri="{0D108BD9-81ED-4DB2-BD59-A6C34878D82A}">
                    <a16:rowId xmlns:a16="http://schemas.microsoft.com/office/drawing/2014/main" xmlns="" val="10000"/>
                  </a:ext>
                </a:extLst>
              </a:tr>
              <a:tr h="396214">
                <a:tc>
                  <a:txBody>
                    <a:bodyPr/>
                    <a:lstStyle/>
                    <a:p>
                      <a:pPr algn="just">
                        <a:spcAft>
                          <a:spcPts val="0"/>
                        </a:spcAft>
                      </a:pPr>
                      <a:r>
                        <a:rPr lang="en-GB" sz="1050" kern="100" dirty="0">
                          <a:effectLst/>
                        </a:rPr>
                        <a:t>First subcarrier index in the PRB used for CSI-RS (k</a:t>
                      </a:r>
                      <a:r>
                        <a:rPr lang="en-GB" sz="1050" kern="100" baseline="-25000" dirty="0">
                          <a:effectLst/>
                        </a:rPr>
                        <a:t>0</a:t>
                      </a:r>
                      <a:r>
                        <a:rPr lang="en-GB" sz="1050" kern="100" dirty="0">
                          <a:effectLst/>
                        </a:rPr>
                        <a:t>)</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Row 5, </a:t>
                      </a:r>
                      <a:r>
                        <a:rPr lang="en-GB" sz="1050" kern="100" dirty="0" smtClean="0">
                          <a:effectLst/>
                        </a:rPr>
                        <a:t>4</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Row 4,  </a:t>
                      </a:r>
                      <a:r>
                        <a:rPr lang="en-GB" sz="1050" kern="100" dirty="0" smtClean="0">
                          <a:effectLst/>
                        </a:rPr>
                        <a:t>8</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1"/>
                  </a:ext>
                </a:extLst>
              </a:tr>
              <a:tr h="396214">
                <a:tc>
                  <a:txBody>
                    <a:bodyPr/>
                    <a:lstStyle/>
                    <a:p>
                      <a:pPr algn="just">
                        <a:spcAft>
                          <a:spcPts val="0"/>
                        </a:spcAft>
                      </a:pPr>
                      <a:r>
                        <a:rPr lang="en-GB" sz="1050" kern="100" dirty="0">
                          <a:effectLst/>
                        </a:rPr>
                        <a:t>First OFDM symbol in the PRB used for CSI-RS (l</a:t>
                      </a:r>
                      <a:r>
                        <a:rPr lang="en-GB" sz="1050" kern="100" baseline="-25000" dirty="0">
                          <a:effectLst/>
                        </a:rPr>
                        <a:t>0</a:t>
                      </a:r>
                      <a:r>
                        <a:rPr lang="en-GB" sz="1050" kern="100" dirty="0">
                          <a:effectLst/>
                        </a:rPr>
                        <a:t>)</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US" sz="1050" kern="100" dirty="0">
                          <a:effectLst/>
                        </a:rPr>
                        <a:t>9</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US" sz="1050" strike="sngStrike" kern="100" dirty="0" smtClean="0">
                          <a:effectLst/>
                        </a:rPr>
                        <a:t>9</a:t>
                      </a:r>
                      <a:r>
                        <a:rPr lang="en-US" sz="1050" kern="100" dirty="0" smtClean="0">
                          <a:solidFill>
                            <a:srgbClr val="FF0000"/>
                          </a:solidFill>
                          <a:effectLst/>
                          <a:sym typeface="Wingdings" panose="05000000000000000000" pitchFamily="2" charset="2"/>
                        </a:rPr>
                        <a:t>13</a:t>
                      </a:r>
                      <a:endParaRPr lang="en-US" sz="1050" kern="100" dirty="0">
                        <a:solidFill>
                          <a:srgbClr val="FF0000"/>
                        </a:solidFill>
                        <a:effectLst/>
                        <a:latin typeface="Calibri"/>
                        <a:ea typeface="宋体"/>
                        <a:cs typeface="Times New Roman"/>
                      </a:endParaRPr>
                    </a:p>
                  </a:txBody>
                  <a:tcPr marL="0" marR="0" marT="0" marB="0" anchor="ctr"/>
                </a:tc>
                <a:extLst>
                  <a:ext uri="{0D108BD9-81ED-4DB2-BD59-A6C34878D82A}">
                    <a16:rowId xmlns:a16="http://schemas.microsoft.com/office/drawing/2014/main" xmlns="" val="10002"/>
                  </a:ext>
                </a:extLst>
              </a:tr>
              <a:tr h="198411">
                <a:tc>
                  <a:txBody>
                    <a:bodyPr/>
                    <a:lstStyle/>
                    <a:p>
                      <a:pPr algn="just">
                        <a:spcAft>
                          <a:spcPts val="0"/>
                        </a:spcAft>
                      </a:pPr>
                      <a:r>
                        <a:rPr lang="en-GB" sz="1050" kern="100">
                          <a:effectLst/>
                        </a:rPr>
                        <a:t>Number of CSI-RS ports (X)</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4</a:t>
                      </a:r>
                      <a:endParaRPr lang="en-US" sz="1050" kern="100" dirty="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4</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3"/>
                  </a:ext>
                </a:extLst>
              </a:tr>
              <a:tr h="198411">
                <a:tc>
                  <a:txBody>
                    <a:bodyPr/>
                    <a:lstStyle/>
                    <a:p>
                      <a:pPr algn="just">
                        <a:spcAft>
                          <a:spcPts val="0"/>
                        </a:spcAft>
                      </a:pPr>
                      <a:r>
                        <a:rPr lang="en-GB" sz="1050" kern="100">
                          <a:effectLst/>
                        </a:rPr>
                        <a:t>CDM Type</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FD-CDM2</a:t>
                      </a:r>
                      <a:endParaRPr lang="en-US" sz="1050" kern="100">
                        <a:effectLst/>
                        <a:latin typeface="Calibri"/>
                        <a:ea typeface="宋体"/>
                        <a:cs typeface="Times New Roman"/>
                      </a:endParaRPr>
                    </a:p>
                  </a:txBody>
                  <a:tcPr marL="68580" marR="68580" marT="9525" marB="0"/>
                </a:tc>
                <a:tc>
                  <a:txBody>
                    <a:bodyPr/>
                    <a:lstStyle/>
                    <a:p>
                      <a:pPr algn="just">
                        <a:spcAft>
                          <a:spcPts val="0"/>
                        </a:spcAft>
                      </a:pPr>
                      <a:r>
                        <a:rPr lang="en-GB" sz="1050" kern="100" dirty="0">
                          <a:effectLst/>
                        </a:rPr>
                        <a:t>FD-CDM2</a:t>
                      </a:r>
                      <a:endParaRPr lang="en-US" sz="1050" kern="100" dirty="0">
                        <a:effectLst/>
                        <a:latin typeface="Calibri"/>
                        <a:ea typeface="宋体"/>
                        <a:cs typeface="Times New Roman"/>
                      </a:endParaRPr>
                    </a:p>
                  </a:txBody>
                  <a:tcPr marL="0" marR="0" marT="0" marB="0"/>
                </a:tc>
                <a:extLst>
                  <a:ext uri="{0D108BD9-81ED-4DB2-BD59-A6C34878D82A}">
                    <a16:rowId xmlns:a16="http://schemas.microsoft.com/office/drawing/2014/main" xmlns="" val="10004"/>
                  </a:ext>
                </a:extLst>
              </a:tr>
              <a:tr h="198411">
                <a:tc>
                  <a:txBody>
                    <a:bodyPr/>
                    <a:lstStyle/>
                    <a:p>
                      <a:pPr algn="just">
                        <a:spcAft>
                          <a:spcPts val="0"/>
                        </a:spcAft>
                      </a:pPr>
                      <a:r>
                        <a:rPr lang="en-GB" sz="1050" kern="100">
                          <a:effectLst/>
                        </a:rPr>
                        <a:t>Density (ρ)</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a:effectLst/>
                        </a:rPr>
                        <a:t>1</a:t>
                      </a:r>
                      <a:endParaRPr lang="en-US" sz="1050" kern="100">
                        <a:effectLst/>
                        <a:latin typeface="Calibri"/>
                        <a:ea typeface="宋体"/>
                        <a:cs typeface="Times New Roman"/>
                      </a:endParaRPr>
                    </a:p>
                  </a:txBody>
                  <a:tcPr marL="68580" marR="68580" marT="9525" marB="0" anchor="ctr"/>
                </a:tc>
                <a:tc>
                  <a:txBody>
                    <a:bodyPr/>
                    <a:lstStyle/>
                    <a:p>
                      <a:pPr algn="just">
                        <a:spcAft>
                          <a:spcPts val="0"/>
                        </a:spcAft>
                      </a:pPr>
                      <a:r>
                        <a:rPr lang="en-GB" sz="1050" kern="100" dirty="0">
                          <a:effectLst/>
                        </a:rPr>
                        <a:t>1</a:t>
                      </a:r>
                      <a:endParaRPr lang="en-US" sz="1050" kern="100" dirty="0">
                        <a:effectLst/>
                        <a:latin typeface="Calibri"/>
                        <a:ea typeface="宋体"/>
                        <a:cs typeface="Times New Roman"/>
                      </a:endParaRPr>
                    </a:p>
                  </a:txBody>
                  <a:tcPr marL="0" marR="0" marT="0"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9413222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(2/2)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CSI-RS resource/CSI reporting  periodicity slot offset for periodic CSI reporting</a:t>
            </a:r>
          </a:p>
          <a:p>
            <a:pPr lvl="1" algn="just"/>
            <a:r>
              <a:rPr lang="en-US" altLang="zh-CN" sz="1000" dirty="0" smtClean="0">
                <a:effectLst/>
              </a:rPr>
              <a:t>FR1 FDD 15kHz:  5/1</a:t>
            </a:r>
          </a:p>
          <a:p>
            <a:pPr lvl="1" algn="just"/>
            <a:r>
              <a:rPr lang="en-US" altLang="zh-CN" sz="1000" dirty="0" smtClean="0"/>
              <a:t>FR1 TDD 30kHz: </a:t>
            </a:r>
          </a:p>
          <a:p>
            <a:pPr lvl="2" algn="just"/>
            <a:r>
              <a:rPr lang="en-US" altLang="zh-CN" sz="1000" dirty="0" smtClean="0">
                <a:effectLst/>
              </a:rPr>
              <a:t>Option 1: 10/1</a:t>
            </a:r>
          </a:p>
          <a:p>
            <a:pPr lvl="1" algn="just"/>
            <a:r>
              <a:rPr lang="en-US" altLang="zh-CN" sz="1000" dirty="0" smtClean="0">
                <a:effectLst/>
              </a:rPr>
              <a:t>FR2 TDD 120kHz:</a:t>
            </a:r>
          </a:p>
          <a:p>
            <a:pPr lvl="2" algn="just"/>
            <a:r>
              <a:rPr lang="en-US" altLang="zh-CN" sz="1000" dirty="0" smtClean="0"/>
              <a:t>Option 1:  16/1</a:t>
            </a:r>
          </a:p>
          <a:p>
            <a:pPr lvl="2" algn="just"/>
            <a:r>
              <a:rPr lang="en-US" altLang="zh-CN" sz="1000" dirty="0" smtClean="0">
                <a:effectLst/>
              </a:rPr>
              <a:t>Option 2:  8/1</a:t>
            </a:r>
          </a:p>
          <a:p>
            <a:pPr lvl="1" algn="just"/>
            <a:r>
              <a:rPr lang="en-US" altLang="zh-CN" sz="1200" dirty="0" smtClean="0"/>
              <a:t>Minimum CSI delay for periodic CSI: 8ms </a:t>
            </a:r>
            <a:endParaRPr lang="en-US" altLang="zh-CN" sz="1200" dirty="0" smtClean="0">
              <a:effectLst/>
            </a:endParaRPr>
          </a:p>
          <a:p>
            <a:pPr algn="just"/>
            <a:r>
              <a:rPr lang="en-US" altLang="zh-CN" sz="1400" dirty="0"/>
              <a:t>CSI-RS resource/CSI reporting  </a:t>
            </a:r>
            <a:r>
              <a:rPr lang="en-US" altLang="zh-CN" sz="1400" dirty="0" smtClean="0"/>
              <a:t>interval and slot </a:t>
            </a:r>
            <a:r>
              <a:rPr lang="en-US" altLang="zh-CN" sz="1400" dirty="0"/>
              <a:t>offset for </a:t>
            </a:r>
            <a:r>
              <a:rPr lang="en-US" altLang="zh-CN" sz="1400" dirty="0" smtClean="0"/>
              <a:t>aperiodic </a:t>
            </a:r>
            <a:r>
              <a:rPr lang="en-US" altLang="zh-CN" sz="1400" dirty="0"/>
              <a:t>CSI </a:t>
            </a:r>
            <a:r>
              <a:rPr lang="en-US" altLang="zh-CN" sz="1400" dirty="0" smtClean="0"/>
              <a:t>reporting</a:t>
            </a:r>
          </a:p>
          <a:p>
            <a:pPr lvl="1" algn="just"/>
            <a:r>
              <a:rPr lang="en-US" altLang="zh-CN" sz="1000" dirty="0" smtClean="0"/>
              <a:t>FR1 FDD 15kHz: 3/1 with total CSI delay </a:t>
            </a:r>
            <a:r>
              <a:rPr lang="en-US" altLang="zh-CN" sz="1000" dirty="0" smtClean="0">
                <a:solidFill>
                  <a:srgbClr val="FF0000"/>
                </a:solidFill>
              </a:rPr>
              <a:t>[8] </a:t>
            </a:r>
            <a:r>
              <a:rPr lang="en-US" altLang="zh-CN" sz="1000" dirty="0" smtClean="0"/>
              <a:t>slots </a:t>
            </a:r>
          </a:p>
          <a:p>
            <a:pPr lvl="1" algn="just"/>
            <a:r>
              <a:rPr lang="en-US" altLang="zh-CN" sz="1000" dirty="0" smtClean="0"/>
              <a:t>FR1 TDD 30kHz: </a:t>
            </a:r>
            <a:r>
              <a:rPr lang="en-US" altLang="zh-CN" sz="1000" strike="sngStrike" dirty="0" smtClean="0"/>
              <a:t>5</a:t>
            </a:r>
            <a:r>
              <a:rPr lang="en-US" altLang="zh-CN" sz="1000" dirty="0" smtClean="0">
                <a:solidFill>
                  <a:srgbClr val="FF0000"/>
                </a:solidFill>
              </a:rPr>
              <a:t>10</a:t>
            </a:r>
            <a:r>
              <a:rPr lang="en-US" altLang="zh-CN" sz="1000" dirty="0" smtClean="0"/>
              <a:t>/1 with total CSI delay </a:t>
            </a:r>
            <a:r>
              <a:rPr lang="en-US" altLang="zh-CN" sz="1000" dirty="0" smtClean="0">
                <a:solidFill>
                  <a:srgbClr val="FF0000"/>
                </a:solidFill>
              </a:rPr>
              <a:t>[12] </a:t>
            </a:r>
            <a:r>
              <a:rPr lang="en-US" altLang="zh-CN" sz="1000" dirty="0" smtClean="0"/>
              <a:t>slots</a:t>
            </a:r>
          </a:p>
          <a:p>
            <a:pPr lvl="1" algn="just"/>
            <a:r>
              <a:rPr lang="en-US" altLang="zh-CN" sz="1000" dirty="0" smtClean="0"/>
              <a:t>FR2 TDD 120kHz: 12/1 with total CSI delay </a:t>
            </a:r>
            <a:r>
              <a:rPr lang="en-US" altLang="zh-CN" sz="1000" dirty="0">
                <a:solidFill>
                  <a:srgbClr val="FF0000"/>
                </a:solidFill>
              </a:rPr>
              <a:t> </a:t>
            </a:r>
            <a:r>
              <a:rPr lang="en-US" altLang="zh-CN" sz="1000" dirty="0" smtClean="0">
                <a:solidFill>
                  <a:srgbClr val="FF0000"/>
                </a:solidFill>
              </a:rPr>
              <a:t>[27] </a:t>
            </a:r>
            <a:r>
              <a:rPr lang="en-US" altLang="zh-CN" sz="1000" dirty="0" smtClean="0"/>
              <a:t>slots </a:t>
            </a:r>
          </a:p>
          <a:p>
            <a:pPr algn="just"/>
            <a:r>
              <a:rPr lang="en-US" altLang="zh-CN" sz="1400" dirty="0" smtClean="0"/>
              <a:t>CSI reporting and CSI-RS resources Type  for fading CQI test cases and RI test cases of FR2</a:t>
            </a:r>
          </a:p>
          <a:p>
            <a:pPr lvl="1" algn="just"/>
            <a:r>
              <a:rPr lang="en-US" altLang="zh-CN" sz="1000" dirty="0" smtClean="0"/>
              <a:t>Option 1: Periodic (</a:t>
            </a:r>
            <a:r>
              <a:rPr lang="en-US" altLang="zh-CN" sz="1000" strike="sngStrike" dirty="0" smtClean="0">
                <a:solidFill>
                  <a:srgbClr val="FF0000"/>
                </a:solidFill>
              </a:rPr>
              <a:t>previous meeting agreements)</a:t>
            </a:r>
          </a:p>
          <a:p>
            <a:pPr lvl="1" algn="just"/>
            <a:r>
              <a:rPr lang="en-US" altLang="zh-CN" sz="1000" dirty="0" smtClean="0"/>
              <a:t>Option 2: aperiodic  (baseline)</a:t>
            </a:r>
          </a:p>
          <a:p>
            <a:pPr lvl="1" algn="just"/>
            <a:r>
              <a:rPr lang="en-US" altLang="zh-CN" sz="1000" dirty="0" smtClean="0"/>
              <a:t>Companies are encouraged to bring analysis for above options considering different CSI delay assumptions for periodic and aperiodic CSI reporting types</a:t>
            </a:r>
          </a:p>
          <a:p>
            <a:pPr algn="just"/>
            <a:r>
              <a:rPr lang="en-US" altLang="zh-CN" sz="1400" dirty="0" smtClean="0"/>
              <a:t>Number of HARQ process number</a:t>
            </a:r>
          </a:p>
          <a:p>
            <a:pPr lvl="1" algn="just"/>
            <a:r>
              <a:rPr lang="en-US" altLang="zh-CN" sz="1000" dirty="0" smtClean="0"/>
              <a:t>FR1 FDD:4</a:t>
            </a:r>
          </a:p>
          <a:p>
            <a:pPr lvl="1" algn="just"/>
            <a:r>
              <a:rPr lang="en-US" altLang="zh-CN" sz="1000" dirty="0" smtClean="0"/>
              <a:t>FR1 TDD: 8</a:t>
            </a:r>
          </a:p>
          <a:p>
            <a:pPr lvl="1" algn="just"/>
            <a:r>
              <a:rPr lang="en-US" altLang="zh-CN" sz="1000" dirty="0" smtClean="0"/>
              <a:t>FR2 TDD:</a:t>
            </a:r>
          </a:p>
          <a:p>
            <a:pPr lvl="2" algn="just"/>
            <a:r>
              <a:rPr lang="en-US" altLang="zh-CN" sz="800" dirty="0" smtClean="0"/>
              <a:t>Option 1:8</a:t>
            </a:r>
          </a:p>
          <a:p>
            <a:pPr lvl="2" algn="just"/>
            <a:r>
              <a:rPr lang="en-US" altLang="zh-CN" sz="800" strike="sngStrike" dirty="0" smtClean="0">
                <a:solidFill>
                  <a:srgbClr val="FF0000"/>
                </a:solidFill>
              </a:rPr>
              <a:t>Option 2:10</a:t>
            </a:r>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0760996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Static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lgn="just"/>
            <a:r>
              <a:rPr lang="en-US" sz="1200" dirty="0" smtClean="0"/>
              <a:t>Static CQI: </a:t>
            </a:r>
          </a:p>
          <a:p>
            <a:pPr lvl="2"/>
            <a:r>
              <a:rPr lang="en-GB" sz="1200" dirty="0" smtClean="0"/>
              <a:t>The reported CQI value shall be in the range of ±1 of the reported median more than 90% of the time. </a:t>
            </a:r>
          </a:p>
          <a:p>
            <a:pPr lvl="2"/>
            <a:r>
              <a:rPr lang="en-GB" sz="1200" dirty="0" smtClean="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endParaRPr lang="en-US" sz="1200" dirty="0" smtClean="0"/>
          </a:p>
          <a:p>
            <a:pPr algn="just"/>
            <a:r>
              <a:rPr lang="en-GB" sz="1200" dirty="0" smtClean="0">
                <a:solidFill>
                  <a:srgbClr val="FF0000"/>
                </a:solidFill>
              </a:rPr>
              <a:t>Rank: Rank2 with codebook restriction 010000</a:t>
            </a:r>
          </a:p>
          <a:p>
            <a:pPr algn="just"/>
            <a:r>
              <a:rPr lang="en-GB" sz="1200" dirty="0" smtClean="0"/>
              <a:t>Test SNR points:</a:t>
            </a:r>
          </a:p>
          <a:p>
            <a:pPr lvl="1" algn="just"/>
            <a:r>
              <a:rPr lang="en-GB" sz="1200" dirty="0" smtClean="0"/>
              <a:t>Option </a:t>
            </a:r>
            <a:r>
              <a:rPr lang="en-GB" sz="1200" dirty="0"/>
              <a:t>1: </a:t>
            </a:r>
          </a:p>
          <a:p>
            <a:pPr lvl="2" algn="just"/>
            <a:r>
              <a:rPr lang="en-GB" sz="1000" dirty="0" smtClean="0"/>
              <a:t>FR1 </a:t>
            </a:r>
            <a:r>
              <a:rPr lang="en-GB" sz="1000" dirty="0"/>
              <a:t>2Rx:[8/9]dB, [14/15]dB</a:t>
            </a:r>
            <a:endParaRPr lang="en-US" sz="1000" dirty="0"/>
          </a:p>
          <a:p>
            <a:pPr lvl="2" algn="just"/>
            <a:r>
              <a:rPr lang="en-GB" sz="1000" dirty="0"/>
              <a:t>FR1 4Rx:[5/6]dB, [11/12]dB</a:t>
            </a:r>
            <a:endParaRPr lang="en-US" sz="1000" dirty="0"/>
          </a:p>
          <a:p>
            <a:pPr lvl="2" algn="just"/>
            <a:r>
              <a:rPr lang="en-GB" sz="1000" dirty="0"/>
              <a:t>FR2 2Rx:[8/9]dB, [14/15]dB</a:t>
            </a:r>
          </a:p>
          <a:p>
            <a:pPr lvl="1" algn="just"/>
            <a:r>
              <a:rPr lang="en-GB" sz="1200" dirty="0"/>
              <a:t>Other options not excluded </a:t>
            </a:r>
          </a:p>
          <a:p>
            <a:pPr lvl="1" algn="just"/>
            <a:r>
              <a:rPr lang="en-GB" sz="1200" dirty="0"/>
              <a:t>Companies are encouraged to bring evaluation results to decide test SNR </a:t>
            </a:r>
            <a:r>
              <a:rPr lang="en-GB" sz="1200" dirty="0" smtClean="0"/>
              <a:t>points </a:t>
            </a:r>
            <a:r>
              <a:rPr lang="en-GB" sz="1200" dirty="0"/>
              <a:t>in RAN#89 meeting </a:t>
            </a:r>
            <a:endParaRPr lang="en-US" sz="1200" dirty="0"/>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Wideband fading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r>
              <a:rPr lang="en-GB" sz="1000" dirty="0" smtClean="0"/>
              <a:t>a)	a CQI index not in the set {median CQI -1, median CQI, median CQI +1} shall be reported at least </a:t>
            </a:r>
            <a:r>
              <a:rPr lang="en-GB" sz="1000" i="1" dirty="0" smtClean="0"/>
              <a:t>a</a:t>
            </a:r>
            <a:r>
              <a:rPr lang="en-GB" sz="1000" dirty="0" smtClean="0"/>
              <a:t> % of the time;</a:t>
            </a:r>
            <a:endParaRPr lang="en-US" sz="1000" dirty="0" smtClean="0"/>
          </a:p>
          <a:p>
            <a:pPr lvl="1"/>
            <a:r>
              <a:rPr lang="en-GB" sz="1000" dirty="0" smtClean="0"/>
              <a:t>b)	the ratio of the throughput obtained when transmitting the transport format indicated by each reported wideband CQI index and that obtained when transmitting a fixed transport format configured according to the wideband CQI median shall be ≥ </a:t>
            </a:r>
            <a:r>
              <a:rPr lang="en-GB" sz="1000" i="1" dirty="0" smtClean="0"/>
              <a:t>g</a:t>
            </a:r>
            <a:r>
              <a:rPr lang="en-GB" sz="1000" dirty="0" smtClean="0"/>
              <a:t> ;</a:t>
            </a:r>
            <a:endParaRPr lang="en-US" sz="1000" dirty="0" smtClean="0"/>
          </a:p>
          <a:p>
            <a:pPr lvl="1"/>
            <a:r>
              <a:rPr lang="en-GB" sz="1000" dirty="0" smtClean="0"/>
              <a:t>c)	when transmitting the transport format indicated by each reported wideband CQI index, the average BLER for the indicated transport formats shall be greater or equal to  TBD.</a:t>
            </a:r>
          </a:p>
          <a:p>
            <a:pPr algn="just"/>
            <a:r>
              <a:rPr lang="en-GB" sz="1000" dirty="0" smtClean="0">
                <a:solidFill>
                  <a:srgbClr val="FF0000"/>
                </a:solidFill>
              </a:rPr>
              <a:t>Rank : Rank1 with codebook restriction: 000001</a:t>
            </a:r>
          </a:p>
          <a:p>
            <a:pPr algn="just"/>
            <a:r>
              <a:rPr lang="en-GB" sz="1000" dirty="0" smtClean="0"/>
              <a:t>Test SNR points:</a:t>
            </a:r>
          </a:p>
          <a:p>
            <a:pPr lvl="1" algn="just"/>
            <a:r>
              <a:rPr lang="en-GB" sz="1000" dirty="0" smtClean="0"/>
              <a:t>Option 1: </a:t>
            </a:r>
          </a:p>
          <a:p>
            <a:pPr lvl="2"/>
            <a:r>
              <a:rPr lang="en-GB" sz="1000" dirty="0"/>
              <a:t>For FR1 2Rx (FDD and TDD): 6/7dB  +12/13 dB</a:t>
            </a:r>
            <a:endParaRPr lang="en-US" sz="1000" dirty="0"/>
          </a:p>
          <a:p>
            <a:pPr lvl="2"/>
            <a:r>
              <a:rPr lang="en-GB" sz="1000" dirty="0"/>
              <a:t>For FR1 4Rx (FDD and TDD): 3/4dB  +9/10 dB</a:t>
            </a:r>
            <a:endParaRPr lang="en-US" sz="1000" dirty="0"/>
          </a:p>
          <a:p>
            <a:pPr lvl="2"/>
            <a:r>
              <a:rPr lang="en-GB" sz="1000" dirty="0"/>
              <a:t>For FR2 2Rx (TDD): 6/7dB  +12/13 dB</a:t>
            </a:r>
            <a:endParaRPr lang="en-US" sz="1000" dirty="0"/>
          </a:p>
          <a:p>
            <a:pPr lvl="1" algn="just"/>
            <a:r>
              <a:rPr lang="en-GB" sz="1000" dirty="0" smtClean="0"/>
              <a:t>Other options not excluded </a:t>
            </a:r>
          </a:p>
          <a:p>
            <a:pPr algn="just"/>
            <a:r>
              <a:rPr lang="en-GB" sz="1000" dirty="0" smtClean="0"/>
              <a:t>Companies </a:t>
            </a:r>
            <a:r>
              <a:rPr lang="en-GB" sz="1000" dirty="0"/>
              <a:t>are encouraged to bring results  </a:t>
            </a:r>
            <a:r>
              <a:rPr lang="en-GB" sz="1000" dirty="0" smtClean="0"/>
              <a:t>among 0 dB~20 dB with 2dB step size</a:t>
            </a:r>
          </a:p>
          <a:p>
            <a:pPr lvl="1" algn="just"/>
            <a:r>
              <a:rPr lang="en-GB" sz="1000" dirty="0" smtClean="0"/>
              <a:t>Relative </a:t>
            </a:r>
            <a:r>
              <a:rPr lang="en-GB" sz="1000" dirty="0"/>
              <a:t>throughput ratio between following CQI and median CQI </a:t>
            </a:r>
            <a:r>
              <a:rPr lang="en-GB" sz="1000" dirty="0" smtClean="0"/>
              <a:t>, BLER with following CQI, reporting CQI percentile out side of {median CQI-1 ~median CQI +1}</a:t>
            </a:r>
          </a:p>
          <a:p>
            <a:pPr algn="just"/>
            <a:r>
              <a:rPr lang="en-GB" sz="1000" dirty="0"/>
              <a:t>T</a:t>
            </a:r>
            <a:r>
              <a:rPr lang="en-GB" sz="1000" dirty="0" smtClean="0"/>
              <a:t>est SNR points and corresponding requirements will be decided  in RAN4#89 based on companies’ evaluation results</a:t>
            </a:r>
          </a:p>
          <a:p>
            <a:pPr lvl="1" algn="just"/>
            <a:endParaRPr lang="en-GB" sz="1000" dirty="0"/>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3010187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34400" cy="792162"/>
          </a:xfrm>
        </p:spPr>
        <p:txBody>
          <a:bodyPr/>
          <a:lstStyle/>
          <a:p>
            <a:r>
              <a:rPr lang="en-GB" sz="2400" dirty="0" smtClean="0"/>
              <a:t>Sub-band CQI Test cases</a:t>
            </a:r>
            <a:endParaRPr lang="en-US" sz="2400"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Introduce sub-band CQI test cases in FR1 only</a:t>
            </a:r>
          </a:p>
          <a:p>
            <a:pPr algn="just"/>
            <a:r>
              <a:rPr lang="en-US" sz="1200" dirty="0" smtClean="0"/>
              <a:t>Test metric </a:t>
            </a:r>
          </a:p>
          <a:p>
            <a:pPr lvl="1"/>
            <a:r>
              <a:rPr lang="en-GB" sz="1200" dirty="0" smtClean="0"/>
              <a:t>a</a:t>
            </a:r>
            <a:r>
              <a:rPr lang="en-GB" sz="1200" dirty="0"/>
              <a:t>)	a sub-band differential CQI offset level of 0 shall be reported at least </a:t>
            </a:r>
            <a:r>
              <a:rPr lang="en-GB" sz="1200" i="1" dirty="0"/>
              <a:t>a</a:t>
            </a:r>
            <a:r>
              <a:rPr lang="en-GB" sz="1200" dirty="0"/>
              <a:t> % of the time but less than </a:t>
            </a:r>
            <a:r>
              <a:rPr lang="en-GB" sz="1200" i="1" dirty="0"/>
              <a:t>b </a:t>
            </a:r>
            <a:r>
              <a:rPr lang="en-GB" sz="1200" dirty="0"/>
              <a:t>% for each sub-band;</a:t>
            </a:r>
            <a:endParaRPr lang="en-US" sz="1200" dirty="0"/>
          </a:p>
          <a:p>
            <a:pPr lvl="1"/>
            <a:r>
              <a:rPr lang="en-GB" sz="1200" dirty="0"/>
              <a:t>b)	the ratio of the throughput obtained when transmitting on a randomly selected sub-band among the sub-bands with the highest differential CQI offset level the corresponding TBS and that obtained when transmitting the TBS indicated by the reported wideband CQI median on a randomly selected sub-band in set </a:t>
            </a:r>
            <a:r>
              <a:rPr lang="en-GB" sz="1200" i="1" dirty="0"/>
              <a:t>S</a:t>
            </a:r>
            <a:r>
              <a:rPr lang="en-GB" sz="1200" dirty="0"/>
              <a:t> shall be ≥ g;</a:t>
            </a:r>
            <a:endParaRPr lang="en-US" sz="1200" dirty="0"/>
          </a:p>
          <a:p>
            <a:pPr lvl="1"/>
            <a:r>
              <a:rPr lang="en-GB" sz="1200" dirty="0"/>
              <a:t>c)	when transmitting on a randomly selected sub-band among the sub-bands with the highest differential CQI offset level the corresponding TBS, the average BLER for the indicated transport formats shall be greater or equal to </a:t>
            </a:r>
            <a:r>
              <a:rPr lang="en-GB" sz="1200" dirty="0" smtClean="0"/>
              <a:t>TBD. </a:t>
            </a:r>
          </a:p>
          <a:p>
            <a:pPr algn="just"/>
            <a:r>
              <a:rPr lang="en-GB" sz="1200" dirty="0" smtClean="0"/>
              <a:t>Test SNR points:</a:t>
            </a:r>
          </a:p>
          <a:p>
            <a:pPr lvl="1" algn="just"/>
            <a:r>
              <a:rPr lang="en-GB" sz="1200" dirty="0" smtClean="0"/>
              <a:t>FFS  between [0~20] dB</a:t>
            </a:r>
          </a:p>
          <a:p>
            <a:pPr lvl="1" algn="just"/>
            <a:r>
              <a:rPr lang="en-GB" sz="1200" dirty="0" smtClean="0"/>
              <a:t>Companies are encouraged to bring results  within [0~20]dB with 2dB step size</a:t>
            </a:r>
          </a:p>
          <a:p>
            <a:pPr algn="just"/>
            <a:r>
              <a:rPr lang="en-GB" sz="1200" dirty="0" smtClean="0"/>
              <a:t>Channel model and MIMO correlation:</a:t>
            </a:r>
          </a:p>
          <a:p>
            <a:pPr lvl="1" algn="just"/>
            <a:r>
              <a:rPr lang="en-GB" sz="1000" dirty="0" smtClean="0">
                <a:solidFill>
                  <a:srgbClr val="FF0000"/>
                </a:solidFill>
              </a:rPr>
              <a:t>FR1:  (MIMO correlation mode using  36.101 B.1 model)</a:t>
            </a:r>
          </a:p>
          <a:p>
            <a:pPr lvl="1" algn="just"/>
            <a:r>
              <a:rPr lang="en-GB" sz="1000" dirty="0" smtClean="0">
                <a:solidFill>
                  <a:srgbClr val="FF0000"/>
                </a:solidFill>
              </a:rPr>
              <a:t>Rank : Rank 1 with codebook restriction: 000001</a:t>
            </a:r>
          </a:p>
          <a:p>
            <a:pPr lvl="2" algn="just"/>
            <a:r>
              <a:rPr lang="en-GB" sz="800" dirty="0" smtClean="0">
                <a:solidFill>
                  <a:srgbClr val="FF0000"/>
                </a:solidFill>
              </a:rPr>
              <a:t>Option 1: 2</a:t>
            </a:r>
            <a:r>
              <a:rPr lang="en-US" sz="800" dirty="0">
                <a:solidFill>
                  <a:srgbClr val="FF0000"/>
                </a:solidFill>
              </a:rPr>
              <a:t>*</a:t>
            </a:r>
            <a:r>
              <a:rPr lang="en-GB" sz="800" dirty="0" smtClean="0">
                <a:solidFill>
                  <a:srgbClr val="FF0000"/>
                </a:solidFill>
              </a:rPr>
              <a:t>2, 2*4  (baseline)</a:t>
            </a:r>
          </a:p>
          <a:p>
            <a:pPr lvl="2" algn="just"/>
            <a:r>
              <a:rPr lang="en-GB" altLang="zh-CN" sz="800" dirty="0" smtClean="0">
                <a:solidFill>
                  <a:srgbClr val="FF0000"/>
                </a:solidFill>
              </a:rPr>
              <a:t>Option2: 1*2, 1*4 </a:t>
            </a:r>
            <a:endParaRPr lang="en-US" altLang="zh-CN" sz="800" dirty="0" smtClean="0">
              <a:solidFill>
                <a:srgbClr val="FF0000"/>
              </a:solidFill>
            </a:endParaRPr>
          </a:p>
          <a:p>
            <a:pPr lvl="1" algn="just"/>
            <a:r>
              <a:rPr lang="en-US" altLang="zh-CN" sz="1000" dirty="0" smtClean="0"/>
              <a:t>Channel Model</a:t>
            </a:r>
            <a:r>
              <a:rPr lang="zh-CN" altLang="en-US" sz="1000" dirty="0" smtClean="0"/>
              <a:t>：</a:t>
            </a:r>
            <a:r>
              <a:rPr lang="en-GB" sz="1000" dirty="0" smtClean="0"/>
              <a:t>Clause B.2.4 </a:t>
            </a:r>
            <a:r>
              <a:rPr lang="en-US" altLang="zh-CN" sz="1000" dirty="0" smtClean="0"/>
              <a:t>in TS 36.101, with a =1</a:t>
            </a:r>
          </a:p>
          <a:p>
            <a:pPr lvl="2" algn="just"/>
            <a:r>
              <a:rPr lang="en-US" altLang="zh-CN" sz="1000" dirty="0" smtClean="0"/>
              <a:t>FR1 FDD 10MHz</a:t>
            </a:r>
            <a:r>
              <a:rPr lang="zh-CN" altLang="en-US" sz="1000" dirty="0" smtClean="0"/>
              <a:t>：                        </a:t>
            </a:r>
            <a:r>
              <a:rPr lang="en-US" altLang="zh-CN" sz="1000" dirty="0"/>
              <a:t> </a:t>
            </a:r>
            <a:r>
              <a:rPr lang="en-US" altLang="zh-CN" sz="1000" dirty="0" smtClean="0"/>
              <a:t>          </a:t>
            </a:r>
            <a:r>
              <a:rPr lang="en-US" altLang="zh-CN" sz="1000" dirty="0" err="1" smtClean="0"/>
              <a:t>fD</a:t>
            </a:r>
            <a:r>
              <a:rPr lang="en-US" altLang="zh-CN" sz="1000" dirty="0" smtClean="0"/>
              <a:t> =5Hz</a:t>
            </a:r>
          </a:p>
          <a:p>
            <a:pPr lvl="2" algn="just"/>
            <a:r>
              <a:rPr lang="en-US" altLang="zh-CN" sz="1000" dirty="0" smtClean="0"/>
              <a:t>FR1 TDD 40MHz</a:t>
            </a:r>
            <a:r>
              <a:rPr lang="zh-CN" altLang="en-US" sz="1000" dirty="0" smtClean="0"/>
              <a:t>：                           </a:t>
            </a:r>
            <a:r>
              <a:rPr lang="en-US" altLang="zh-CN" sz="1000" dirty="0" smtClean="0"/>
              <a:t>,     </a:t>
            </a:r>
            <a:r>
              <a:rPr lang="en-US" altLang="zh-CN" sz="1000" dirty="0" err="1" smtClean="0"/>
              <a:t>fD</a:t>
            </a:r>
            <a:r>
              <a:rPr lang="en-US" altLang="zh-CN" sz="1000" dirty="0" smtClean="0"/>
              <a:t> =10Hz</a:t>
            </a:r>
          </a:p>
          <a:p>
            <a:pPr marL="342900" lvl="1" indent="-342900" algn="just">
              <a:buFont typeface="Arial" panose="020B0604020202020204" pitchFamily="34" charset="0"/>
              <a:buChar char="•"/>
            </a:pPr>
            <a:r>
              <a:rPr lang="en-GB" sz="1200" dirty="0" smtClean="0"/>
              <a:t>CSI-RS </a:t>
            </a:r>
            <a:r>
              <a:rPr lang="en-GB" sz="1200" dirty="0"/>
              <a:t>resources and CSI reporting Type: </a:t>
            </a:r>
            <a:r>
              <a:rPr lang="en-GB" sz="1200" dirty="0" smtClean="0"/>
              <a:t>Periodic</a:t>
            </a:r>
          </a:p>
          <a:p>
            <a:pPr marL="342900" lvl="1" indent="-342900" algn="just">
              <a:buFont typeface="Arial" panose="020B0604020202020204" pitchFamily="34" charset="0"/>
              <a:buChar char="•"/>
            </a:pPr>
            <a:r>
              <a:rPr lang="en-GB" sz="1200" dirty="0" smtClean="0"/>
              <a:t>Sub-band size:</a:t>
            </a:r>
          </a:p>
          <a:p>
            <a:pPr lvl="1" algn="just"/>
            <a:r>
              <a:rPr lang="en-GB" sz="1000" dirty="0"/>
              <a:t>FR1 FDD 10MHz:  8 RBs</a:t>
            </a:r>
          </a:p>
          <a:p>
            <a:pPr lvl="1" algn="just"/>
            <a:r>
              <a:rPr lang="en-GB" sz="1000" dirty="0" smtClean="0"/>
              <a:t>FR1 </a:t>
            </a:r>
            <a:r>
              <a:rPr lang="en-GB" sz="1000" dirty="0"/>
              <a:t>TDD 40MHz: 16 RBs</a:t>
            </a:r>
          </a:p>
          <a:p>
            <a:pPr algn="just"/>
            <a:r>
              <a:rPr lang="en-GB" sz="1200" dirty="0" smtClean="0"/>
              <a:t>Companies </a:t>
            </a:r>
            <a:r>
              <a:rPr lang="en-GB" sz="1200" dirty="0"/>
              <a:t>are encouraged to bring results </a:t>
            </a:r>
            <a:r>
              <a:rPr lang="en-US" sz="1200" dirty="0" smtClean="0"/>
              <a:t>:</a:t>
            </a:r>
          </a:p>
          <a:p>
            <a:pPr lvl="1" algn="just"/>
            <a:r>
              <a:rPr lang="en-US" altLang="zh-CN" sz="1000" dirty="0" smtClean="0"/>
              <a:t>Relative throughput ratio between following CQI on selected sub-band and median wideband CQI on a random selected sub-band with full size</a:t>
            </a:r>
          </a:p>
          <a:p>
            <a:pPr lvl="1" algn="just"/>
            <a:r>
              <a:rPr lang="en-US" altLang="zh-CN" sz="1000" dirty="0" smtClean="0"/>
              <a:t>BLER with following CQI on selected sub-band</a:t>
            </a:r>
          </a:p>
          <a:p>
            <a:pPr lvl="1" algn="just"/>
            <a:r>
              <a:rPr lang="en-US" altLang="zh-CN" sz="1000" dirty="0" smtClean="0"/>
              <a:t>The percentile of reported sub-band differential CQI offset  level  equals to 0 for each sub-band with full size</a:t>
            </a:r>
          </a:p>
          <a:p>
            <a:pPr lvl="1" algn="just"/>
            <a:endParaRPr lang="en-US" altLang="zh-CN" sz="800" dirty="0" smtClean="0">
              <a:solidFill>
                <a:srgbClr val="FF0000"/>
              </a:solidFill>
            </a:endParaRPr>
          </a:p>
          <a:p>
            <a:pPr lvl="1" algn="just"/>
            <a:endParaRPr lang="en-GB" sz="800" dirty="0" smtClean="0">
              <a:solidFill>
                <a:srgbClr val="FF0000"/>
              </a:solidFill>
            </a:endParaRPr>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7</a:t>
            </a:fld>
            <a:endParaRPr lang="en-US" altLang="zh-CN" dirty="0"/>
          </a:p>
        </p:txBody>
      </p:sp>
      <p:sp>
        <p:nvSpPr>
          <p:cNvPr id="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对象 9"/>
          <p:cNvGraphicFramePr>
            <a:graphicFrameLocks noChangeAspect="1"/>
          </p:cNvGraphicFramePr>
          <p:nvPr>
            <p:extLst>
              <p:ext uri="{D42A27DB-BD31-4B8C-83A1-F6EECF244321}">
                <p14:modId xmlns:p14="http://schemas.microsoft.com/office/powerpoint/2010/main" val="826821400"/>
              </p:ext>
            </p:extLst>
          </p:nvPr>
        </p:nvGraphicFramePr>
        <p:xfrm>
          <a:off x="2514600" y="4648200"/>
          <a:ext cx="825500" cy="209550"/>
        </p:xfrm>
        <a:graphic>
          <a:graphicData uri="http://schemas.openxmlformats.org/presentationml/2006/ole">
            <mc:AlternateContent xmlns:mc="http://schemas.openxmlformats.org/markup-compatibility/2006">
              <mc:Choice xmlns:v="urn:schemas-microsoft-com:vml" Requires="v">
                <p:oleObj spid="_x0000_s4224" name="公式" r:id="rId4" imgW="876240" imgH="228600" progId="Equation.3">
                  <p:embed/>
                </p:oleObj>
              </mc:Choice>
              <mc:Fallback>
                <p:oleObj name="公式" r:id="rId4" imgW="876240" imgH="228600" progId="Equation.3">
                  <p:embed/>
                  <p:pic>
                    <p:nvPicPr>
                      <p:cNvPr id="0" name=""/>
                      <p:cNvPicPr>
                        <a:picLocks noChangeAspect="1" noChangeArrowheads="1"/>
                      </p:cNvPicPr>
                      <p:nvPr/>
                    </p:nvPicPr>
                    <p:blipFill>
                      <a:blip r:embed="rId5"/>
                      <a:srcRect/>
                      <a:stretch>
                        <a:fillRect/>
                      </a:stretch>
                    </p:blipFill>
                    <p:spPr bwMode="auto">
                      <a:xfrm>
                        <a:off x="2514600" y="4648200"/>
                        <a:ext cx="8255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78177011"/>
              </p:ext>
            </p:extLst>
          </p:nvPr>
        </p:nvGraphicFramePr>
        <p:xfrm>
          <a:off x="2514600" y="4495800"/>
          <a:ext cx="968375" cy="209550"/>
        </p:xfrm>
        <a:graphic>
          <a:graphicData uri="http://schemas.openxmlformats.org/presentationml/2006/ole">
            <mc:AlternateContent xmlns:mc="http://schemas.openxmlformats.org/markup-compatibility/2006">
              <mc:Choice xmlns:v="urn:schemas-microsoft-com:vml" Requires="v">
                <p:oleObj spid="_x0000_s4225" name="公式" r:id="rId6" imgW="1028520" imgH="228600" progId="Equation.3">
                  <p:embed/>
                </p:oleObj>
              </mc:Choice>
              <mc:Fallback>
                <p:oleObj name="公式" r:id="rId6" imgW="1028520" imgH="228600" progId="Equation.3">
                  <p:embed/>
                  <p:pic>
                    <p:nvPicPr>
                      <p:cNvPr id="0" name=""/>
                      <p:cNvPicPr>
                        <a:picLocks noChangeAspect="1" noChangeArrowheads="1"/>
                      </p:cNvPicPr>
                      <p:nvPr/>
                    </p:nvPicPr>
                    <p:blipFill>
                      <a:blip r:embed="rId7"/>
                      <a:srcRect/>
                      <a:stretch>
                        <a:fillRect/>
                      </a:stretch>
                    </p:blipFill>
                    <p:spPr bwMode="auto">
                      <a:xfrm>
                        <a:off x="2514600" y="4495800"/>
                        <a:ext cx="9683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84750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r>
              <a:rPr lang="en-GB" sz="1600" dirty="0" smtClean="0"/>
              <a:t>Test metric: </a:t>
            </a:r>
            <a:r>
              <a:rPr lang="en-GB" sz="1600" dirty="0"/>
              <a:t>Reusing LTE test metric </a:t>
            </a:r>
            <a:endParaRPr lang="en-GB" sz="1600" dirty="0" smtClean="0"/>
          </a:p>
          <a:p>
            <a:pPr lvl="1"/>
            <a:r>
              <a:rPr lang="en-GB" sz="1200" dirty="0" smtClean="0"/>
              <a:t>Relative </a:t>
            </a:r>
            <a:r>
              <a:rPr lang="en-GB" sz="1200" dirty="0"/>
              <a:t>Throughput ratio between following PMI and random PMI at SNR point corresponding to </a:t>
            </a:r>
            <a:r>
              <a:rPr lang="en-GB" sz="1200" dirty="0" smtClean="0"/>
              <a:t>X% TP </a:t>
            </a:r>
            <a:r>
              <a:rPr lang="en-GB" sz="1200" dirty="0"/>
              <a:t>with follow PMI</a:t>
            </a:r>
            <a:r>
              <a:rPr lang="en-GB" sz="1200" dirty="0" smtClean="0"/>
              <a:t>.</a:t>
            </a:r>
          </a:p>
          <a:p>
            <a:pPr lvl="2"/>
            <a:r>
              <a:rPr lang="en-GB" sz="1000" dirty="0" smtClean="0"/>
              <a:t>Option 1: X = 70 (previous agreement)</a:t>
            </a:r>
          </a:p>
          <a:p>
            <a:pPr lvl="2"/>
            <a:r>
              <a:rPr lang="en-GB" sz="1000" dirty="0" smtClean="0"/>
              <a:t>Option 2: X= 90</a:t>
            </a:r>
            <a:endParaRPr lang="en-US" sz="1000" dirty="0"/>
          </a:p>
          <a:p>
            <a:r>
              <a:rPr lang="en-GB" sz="1600" dirty="0"/>
              <a:t>Test </a:t>
            </a:r>
            <a:r>
              <a:rPr lang="en-GB" sz="1600" dirty="0" smtClean="0"/>
              <a:t>requirements</a:t>
            </a:r>
          </a:p>
          <a:p>
            <a:pPr lvl="1"/>
            <a:r>
              <a:rPr lang="en-GB" sz="1200" dirty="0" smtClean="0"/>
              <a:t>Companies are encouraged to bring results to decide test requirements in RAN4#89</a:t>
            </a:r>
          </a:p>
          <a:p>
            <a:r>
              <a:rPr lang="en-GB" sz="1600" dirty="0" smtClean="0">
                <a:solidFill>
                  <a:srgbClr val="FF0000"/>
                </a:solidFill>
              </a:rPr>
              <a:t>MCS and Rank for FR2 2Tx PMI test case: </a:t>
            </a:r>
          </a:p>
          <a:p>
            <a:pPr lvl="1"/>
            <a:r>
              <a:rPr lang="en-GB" sz="1200" dirty="0" smtClean="0">
                <a:solidFill>
                  <a:srgbClr val="FF0000"/>
                </a:solidFill>
              </a:rPr>
              <a:t>Option 1:MCS 13 and Rank1 (baseline)</a:t>
            </a:r>
          </a:p>
          <a:p>
            <a:pPr lvl="1"/>
            <a:r>
              <a:rPr lang="en-GB" sz="1200" dirty="0" smtClean="0">
                <a:solidFill>
                  <a:srgbClr val="FF0000"/>
                </a:solidFill>
              </a:rPr>
              <a:t>Option 2: MCS 4 and rank1</a:t>
            </a:r>
          </a:p>
          <a:p>
            <a:r>
              <a:rPr lang="en-GB" sz="1600" dirty="0" smtClean="0">
                <a:solidFill>
                  <a:srgbClr val="FF0000"/>
                </a:solidFill>
              </a:rPr>
              <a:t>MIMO correlation for FR2 2Tx PMI test case:</a:t>
            </a:r>
          </a:p>
          <a:p>
            <a:pPr lvl="1"/>
            <a:r>
              <a:rPr lang="en-GB" sz="1200" dirty="0" smtClean="0">
                <a:solidFill>
                  <a:srgbClr val="FF0000"/>
                </a:solidFill>
              </a:rPr>
              <a:t>Option 1: ULA Low</a:t>
            </a:r>
          </a:p>
          <a:p>
            <a:pPr lvl="1"/>
            <a:r>
              <a:rPr lang="en-GB" sz="1200" dirty="0" smtClean="0">
                <a:solidFill>
                  <a:srgbClr val="FF0000"/>
                </a:solidFill>
              </a:rPr>
              <a:t>Option 2: ULA medium </a:t>
            </a:r>
          </a:p>
          <a:p>
            <a:pPr lvl="1"/>
            <a:r>
              <a:rPr lang="en-GB" sz="1200" dirty="0" smtClean="0">
                <a:solidFill>
                  <a:srgbClr val="FF0000"/>
                </a:solidFill>
              </a:rPr>
              <a:t>Option 3: XP Medium A</a:t>
            </a:r>
            <a:endParaRPr lang="en-GB" sz="1200" dirty="0">
              <a:solidFill>
                <a:srgbClr val="FF0000"/>
              </a:solidFill>
            </a:endParaRPr>
          </a:p>
          <a:p>
            <a:pPr marL="57150" indent="0" algn="just">
              <a:buNone/>
            </a:pPr>
            <a:endParaRPr lang="en-GB" sz="18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000" dirty="0" smtClean="0"/>
              <a:t>Test metric: </a:t>
            </a:r>
          </a:p>
          <a:p>
            <a:pPr lvl="1" algn="just"/>
            <a:r>
              <a:rPr lang="en-GB" sz="1000" dirty="0" smtClean="0"/>
              <a:t>a)</a:t>
            </a:r>
            <a:r>
              <a:rPr lang="en-GB" sz="1000" dirty="0"/>
              <a:t> </a:t>
            </a:r>
            <a:r>
              <a:rPr lang="en-GB" sz="1000" dirty="0" smtClean="0"/>
              <a:t>The </a:t>
            </a:r>
            <a:r>
              <a:rPr lang="en-GB" sz="1000" dirty="0"/>
              <a:t>ratio of the throughput obtained when transmitting based on UE reported RI and that obtained when transmitting with fixed rank 1 shall be ≥ g</a:t>
            </a:r>
            <a:r>
              <a:rPr lang="en-GB" sz="1000" baseline="-25000" dirty="0"/>
              <a:t>1</a:t>
            </a:r>
            <a:r>
              <a:rPr lang="en-GB" sz="1000" dirty="0"/>
              <a:t>;</a:t>
            </a:r>
            <a:endParaRPr lang="en-US" sz="1000" dirty="0"/>
          </a:p>
          <a:p>
            <a:pPr lvl="1" algn="just"/>
            <a:r>
              <a:rPr lang="en-GB" sz="1000" dirty="0"/>
              <a:t>b) The ratio of the throughput obtained when transmitting based on UE reported RI and that obtained when transmitting with fixed rank 2 shall be ≥ g2;</a:t>
            </a:r>
          </a:p>
          <a:p>
            <a:r>
              <a:rPr lang="en-GB" sz="1000" dirty="0" smtClean="0"/>
              <a:t>MIMO correlation: </a:t>
            </a:r>
          </a:p>
          <a:p>
            <a:pPr lvl="1"/>
            <a:r>
              <a:rPr lang="en-GB" sz="1000" dirty="0" smtClean="0"/>
              <a:t>FR1 TDD: TDL_A 30ns, 10Hz, ULA Low and ULA High</a:t>
            </a:r>
          </a:p>
          <a:p>
            <a:pPr lvl="1"/>
            <a:r>
              <a:rPr lang="en-GB" sz="1000" dirty="0" smtClean="0"/>
              <a:t>FR1 FDD: TDL_A 30ns, 5Hz,ULA Low and ULA High</a:t>
            </a:r>
          </a:p>
          <a:p>
            <a:pPr lvl="1"/>
            <a:r>
              <a:rPr lang="en-GB" sz="1000" dirty="0" smtClean="0"/>
              <a:t>FR2 TDD: </a:t>
            </a:r>
            <a:r>
              <a:rPr lang="en-GB" sz="1000" dirty="0"/>
              <a:t>TDL-A 30 ns, 75 Hz for FR2 </a:t>
            </a:r>
            <a:r>
              <a:rPr lang="en-GB" sz="1000" dirty="0" smtClean="0"/>
              <a:t>TDD</a:t>
            </a:r>
            <a:r>
              <a:rPr lang="en-GB" sz="1000" dirty="0"/>
              <a:t>,</a:t>
            </a:r>
            <a:r>
              <a:rPr lang="en-GB" sz="1000" dirty="0" smtClean="0"/>
              <a:t>ULA Low, </a:t>
            </a:r>
            <a:r>
              <a:rPr lang="en-GB" sz="1000" strike="sngStrike" dirty="0" smtClean="0"/>
              <a:t>XP Medium </a:t>
            </a:r>
            <a:r>
              <a:rPr lang="en-GB" sz="1000" dirty="0" smtClean="0">
                <a:solidFill>
                  <a:srgbClr val="FF0000"/>
                </a:solidFill>
              </a:rPr>
              <a:t>XP High</a:t>
            </a:r>
          </a:p>
          <a:p>
            <a:r>
              <a:rPr lang="en-GB" sz="1000" dirty="0" smtClean="0"/>
              <a:t>For simulation purpose, companies are encouraged to provide following Rank, fixed rank1 and fixed rank2 results among -6dB ~30dB with 2 step size</a:t>
            </a:r>
          </a:p>
          <a:p>
            <a:pPr lvl="1"/>
            <a:r>
              <a:rPr lang="en-GB" sz="1000" dirty="0" smtClean="0"/>
              <a:t>For </a:t>
            </a:r>
            <a:r>
              <a:rPr lang="en-GB" sz="1000" dirty="0"/>
              <a:t>RI test cases with 4Tx 4Rx, </a:t>
            </a:r>
            <a:r>
              <a:rPr lang="en-US" sz="1000" dirty="0" smtClean="0"/>
              <a:t>interested companies can bring </a:t>
            </a:r>
            <a:r>
              <a:rPr lang="en-GB" sz="1000" dirty="0" smtClean="0"/>
              <a:t>the </a:t>
            </a:r>
            <a:r>
              <a:rPr lang="en-GB" sz="1000" dirty="0"/>
              <a:t>simulation results for fixed rank 3 and rank 4 should also be collected, in order to help decide the final test metric.</a:t>
            </a:r>
          </a:p>
          <a:p>
            <a:pPr algn="just"/>
            <a:r>
              <a:rPr lang="en-GB" sz="1000" dirty="0" err="1" smtClean="0"/>
              <a:t>TxRx</a:t>
            </a:r>
            <a:r>
              <a:rPr lang="en-GB" sz="1000" dirty="0" smtClean="0"/>
              <a:t>:</a:t>
            </a:r>
          </a:p>
          <a:p>
            <a:pPr lvl="1" algn="just"/>
            <a:r>
              <a:rPr lang="en-GB" sz="1000" dirty="0" smtClean="0">
                <a:solidFill>
                  <a:srgbClr val="FF0000"/>
                </a:solidFill>
              </a:rPr>
              <a:t>2Rx: 2Tx</a:t>
            </a:r>
          </a:p>
          <a:p>
            <a:pPr lvl="1" algn="just"/>
            <a:r>
              <a:rPr lang="en-GB" sz="1000" dirty="0" smtClean="0">
                <a:solidFill>
                  <a:srgbClr val="FF0000"/>
                </a:solidFill>
              </a:rPr>
              <a:t>4Rx: 2Tx and 4Tx</a:t>
            </a:r>
          </a:p>
          <a:p>
            <a:pPr algn="just"/>
            <a:r>
              <a:rPr lang="en-GB" sz="1000" dirty="0" smtClean="0">
                <a:solidFill>
                  <a:srgbClr val="FF0000"/>
                </a:solidFill>
              </a:rPr>
              <a:t>Codebook restriction: (base line, other options not excluded)</a:t>
            </a:r>
          </a:p>
          <a:p>
            <a:pPr lvl="1" algn="just"/>
            <a:r>
              <a:rPr lang="en-GB" sz="800" dirty="0" smtClean="0">
                <a:solidFill>
                  <a:srgbClr val="FF0000"/>
                </a:solidFill>
              </a:rPr>
              <a:t>2Tx</a:t>
            </a:r>
          </a:p>
          <a:p>
            <a:pPr lvl="2"/>
            <a:r>
              <a:rPr lang="en-GB" sz="800" dirty="0">
                <a:solidFill>
                  <a:srgbClr val="FF0000"/>
                </a:solidFill>
              </a:rPr>
              <a:t>000011 for fixed RI = 1</a:t>
            </a:r>
            <a:endParaRPr lang="en-US" sz="800" dirty="0">
              <a:solidFill>
                <a:srgbClr val="FF0000"/>
              </a:solidFill>
            </a:endParaRPr>
          </a:p>
          <a:p>
            <a:pPr lvl="2"/>
            <a:r>
              <a:rPr lang="en-GB" sz="800" dirty="0">
                <a:solidFill>
                  <a:srgbClr val="FF0000"/>
                </a:solidFill>
              </a:rPr>
              <a:t>010000 for fixed RI = 2</a:t>
            </a:r>
            <a:endParaRPr lang="en-US" sz="800" dirty="0">
              <a:solidFill>
                <a:srgbClr val="FF0000"/>
              </a:solidFill>
            </a:endParaRPr>
          </a:p>
          <a:p>
            <a:pPr lvl="2"/>
            <a:r>
              <a:rPr lang="en-GB" sz="800" dirty="0">
                <a:solidFill>
                  <a:srgbClr val="FF0000"/>
                </a:solidFill>
              </a:rPr>
              <a:t>010011 for UE reported </a:t>
            </a:r>
            <a:r>
              <a:rPr lang="en-GB" sz="800" dirty="0" smtClean="0">
                <a:solidFill>
                  <a:srgbClr val="FF0000"/>
                </a:solidFill>
              </a:rPr>
              <a:t>RI</a:t>
            </a:r>
          </a:p>
          <a:p>
            <a:pPr lvl="1"/>
            <a:r>
              <a:rPr lang="en-GB" sz="1000" dirty="0" smtClean="0">
                <a:solidFill>
                  <a:srgbClr val="FF0000"/>
                </a:solidFill>
              </a:rPr>
              <a:t>4Tx</a:t>
            </a:r>
          </a:p>
          <a:p>
            <a:pPr lvl="2"/>
            <a:r>
              <a:rPr lang="en-GB" sz="800" dirty="0" smtClean="0">
                <a:solidFill>
                  <a:srgbClr val="FF0000"/>
                </a:solidFill>
              </a:rPr>
              <a:t>11111111</a:t>
            </a:r>
            <a:r>
              <a:rPr lang="en-US" sz="800" dirty="0">
                <a:solidFill>
                  <a:srgbClr val="FF0000"/>
                </a:solidFill>
              </a:rPr>
              <a:t> </a:t>
            </a:r>
            <a:r>
              <a:rPr lang="en-US" sz="800" dirty="0" smtClean="0">
                <a:solidFill>
                  <a:srgbClr val="FF0000"/>
                </a:solidFill>
              </a:rPr>
              <a:t>with N1 =2, N2 =1</a:t>
            </a:r>
            <a:endParaRPr lang="en-GB" sz="800" dirty="0" smtClean="0">
              <a:solidFill>
                <a:srgbClr val="FF0000"/>
              </a:solidFill>
            </a:endParaRPr>
          </a:p>
          <a:p>
            <a:r>
              <a:rPr lang="en-GB" sz="1600" dirty="0" smtClean="0"/>
              <a:t>Test points (starting point): (further discussed for the test points, SNR and corresponding requirements) </a:t>
            </a:r>
          </a:p>
          <a:p>
            <a:pPr lvl="1" algn="just"/>
            <a:r>
              <a:rPr lang="en-GB" sz="1000" dirty="0" smtClean="0"/>
              <a:t>2Rx </a:t>
            </a:r>
          </a:p>
          <a:p>
            <a:pPr lvl="1" algn="just"/>
            <a:endParaRPr lang="en-GB" sz="1200" dirty="0"/>
          </a:p>
          <a:p>
            <a:pPr lvl="1" algn="just"/>
            <a:endParaRPr lang="en-GB" sz="1200" dirty="0" smtClean="0"/>
          </a:p>
          <a:p>
            <a:pPr lvl="1" algn="just"/>
            <a:endParaRPr lang="en-GB" sz="1200" dirty="0"/>
          </a:p>
          <a:p>
            <a:pPr marL="457200" lvl="1" indent="0" algn="just">
              <a:buNone/>
            </a:pPr>
            <a:endParaRPr lang="en-GB" sz="1200" dirty="0"/>
          </a:p>
          <a:p>
            <a:pPr marL="457200" lvl="1" indent="0" algn="just">
              <a:buNone/>
            </a:pPr>
            <a:endParaRPr lang="en-GB" sz="1200" dirty="0"/>
          </a:p>
          <a:p>
            <a:pPr lvl="1" algn="just"/>
            <a:r>
              <a:rPr lang="en-GB" sz="1200" dirty="0" smtClean="0"/>
              <a:t>4Rx </a:t>
            </a:r>
          </a:p>
          <a:p>
            <a:pPr algn="just"/>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graphicFrame>
        <p:nvGraphicFramePr>
          <p:cNvPr id="7" name="Table 6"/>
          <p:cNvGraphicFramePr>
            <a:graphicFrameLocks noGrp="1"/>
          </p:cNvGraphicFramePr>
          <p:nvPr>
            <p:extLst>
              <p:ext uri="{D42A27DB-BD31-4B8C-83A1-F6EECF244321}">
                <p14:modId xmlns:p14="http://schemas.microsoft.com/office/powerpoint/2010/main" val="3750255060"/>
              </p:ext>
            </p:extLst>
          </p:nvPr>
        </p:nvGraphicFramePr>
        <p:xfrm>
          <a:off x="1371600" y="6705600"/>
          <a:ext cx="5029200" cy="895156"/>
        </p:xfrm>
        <a:graphic>
          <a:graphicData uri="http://schemas.openxmlformats.org/drawingml/2006/table">
            <a:tbl>
              <a:tblPr firstRow="1" bandRow="1">
                <a:tableStyleId>{073A0DAA-6AF3-43AB-8588-CEC1D06C72B9}</a:tableStyleId>
              </a:tblPr>
              <a:tblGrid>
                <a:gridCol w="1257300"/>
                <a:gridCol w="1028700"/>
                <a:gridCol w="857250"/>
                <a:gridCol w="819150"/>
                <a:gridCol w="1066800"/>
              </a:tblGrid>
              <a:tr h="162321">
                <a:tc>
                  <a:txBody>
                    <a:bodyPr/>
                    <a:lstStyle/>
                    <a:p>
                      <a:r>
                        <a:rPr lang="en-US" sz="800" dirty="0" smtClean="0"/>
                        <a:t>Test</a:t>
                      </a:r>
                      <a:r>
                        <a:rPr lang="en-US" sz="800" baseline="0" dirty="0" smtClean="0"/>
                        <a:t> Number</a:t>
                      </a:r>
                      <a:endParaRPr lang="en-US" sz="800" dirty="0"/>
                    </a:p>
                  </a:txBody>
                  <a:tcPr/>
                </a:tc>
                <a:tc>
                  <a:txBody>
                    <a:bodyPr/>
                    <a:lstStyle/>
                    <a:p>
                      <a:r>
                        <a:rPr lang="en-US" sz="800" dirty="0" smtClean="0"/>
                        <a:t>Test 1  (2X4)</a:t>
                      </a:r>
                      <a:endParaRPr lang="en-US" sz="800" dirty="0"/>
                    </a:p>
                  </a:txBody>
                  <a:tcPr/>
                </a:tc>
                <a:tc>
                  <a:txBody>
                    <a:bodyPr/>
                    <a:lstStyle/>
                    <a:p>
                      <a:r>
                        <a:rPr lang="en-US" sz="800" dirty="0" smtClean="0"/>
                        <a:t>Test</a:t>
                      </a:r>
                      <a:r>
                        <a:rPr lang="en-US" sz="800" baseline="0" dirty="0" smtClean="0"/>
                        <a:t> 2 (2X4)</a:t>
                      </a:r>
                      <a:endParaRPr lang="en-US" sz="800" dirty="0"/>
                    </a:p>
                  </a:txBody>
                  <a:tcPr/>
                </a:tc>
                <a:tc>
                  <a:txBody>
                    <a:bodyPr/>
                    <a:lstStyle/>
                    <a:p>
                      <a:r>
                        <a:rPr lang="en-US" sz="800" dirty="0" smtClean="0"/>
                        <a:t>Test</a:t>
                      </a:r>
                      <a:r>
                        <a:rPr lang="en-US" sz="800" baseline="0" dirty="0" smtClean="0"/>
                        <a:t> 3 (2X4)</a:t>
                      </a:r>
                      <a:endParaRPr lang="en-US" sz="800" dirty="0"/>
                    </a:p>
                  </a:txBody>
                  <a:tcPr/>
                </a:tc>
                <a:tc>
                  <a:txBody>
                    <a:bodyPr/>
                    <a:lstStyle/>
                    <a:p>
                      <a:r>
                        <a:rPr lang="en-US" sz="800" dirty="0" smtClean="0"/>
                        <a:t>Test 4 (4X4)</a:t>
                      </a:r>
                      <a:endParaRPr lang="en-US" sz="800" dirty="0"/>
                    </a:p>
                  </a:txBody>
                  <a:tcPr/>
                </a:tc>
              </a:tr>
              <a:tr h="255076">
                <a:tc>
                  <a:txBody>
                    <a:bodyPr/>
                    <a:lstStyle/>
                    <a:p>
                      <a:r>
                        <a:rPr lang="en-US" sz="800" dirty="0" smtClean="0"/>
                        <a:t>MIMO correlation</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Low</a:t>
                      </a:r>
                      <a:endParaRPr lang="en-US" sz="800" dirty="0"/>
                    </a:p>
                  </a:txBody>
                  <a:tcPr/>
                </a:tc>
                <a:tc>
                  <a:txBody>
                    <a:bodyPr/>
                    <a:lstStyle/>
                    <a:p>
                      <a:r>
                        <a:rPr lang="en-US" sz="800" dirty="0" smtClean="0"/>
                        <a:t>ULA High</a:t>
                      </a:r>
                      <a:endParaRPr lang="en-US" sz="800" dirty="0"/>
                    </a:p>
                  </a:txBody>
                  <a:tcPr/>
                </a:tc>
                <a:tc>
                  <a:txBody>
                    <a:bodyPr/>
                    <a:lstStyle/>
                    <a:p>
                      <a:r>
                        <a:rPr lang="en-US" sz="800" dirty="0" smtClean="0"/>
                        <a:t>ULA Low</a:t>
                      </a:r>
                      <a:endParaRPr lang="en-US" sz="800" dirty="0"/>
                    </a:p>
                  </a:txBody>
                  <a:tcPr/>
                </a:tc>
              </a:tr>
              <a:tr h="162321">
                <a:tc>
                  <a:txBody>
                    <a:bodyPr/>
                    <a:lstStyle/>
                    <a:p>
                      <a:r>
                        <a:rPr lang="en-US" sz="800" dirty="0" smtClean="0"/>
                        <a:t>Metric</a:t>
                      </a:r>
                      <a:endParaRPr lang="en-US" sz="800" dirty="0"/>
                    </a:p>
                  </a:txBody>
                  <a:tcPr/>
                </a:tc>
                <a:tc>
                  <a:txBody>
                    <a:bodyPr/>
                    <a:lstStyle/>
                    <a:p>
                      <a:r>
                        <a:rPr lang="en-US" sz="800" dirty="0" smtClean="0"/>
                        <a:t>Gamma 2</a:t>
                      </a:r>
                      <a:endParaRPr lang="en-US" sz="800" dirty="0"/>
                    </a:p>
                  </a:txBody>
                  <a:tcPr/>
                </a:tc>
                <a:tc>
                  <a:txBody>
                    <a:bodyPr/>
                    <a:lstStyle/>
                    <a:p>
                      <a:r>
                        <a:rPr lang="en-US" sz="800" dirty="0" smtClean="0"/>
                        <a:t>Gamma 1</a:t>
                      </a:r>
                      <a:endParaRPr lang="en-US" sz="800" dirty="0"/>
                    </a:p>
                  </a:txBody>
                  <a:tcPr/>
                </a:tc>
                <a:tc>
                  <a:txBody>
                    <a:bodyPr/>
                    <a:lstStyle/>
                    <a:p>
                      <a:r>
                        <a:rPr lang="en-US" sz="800" dirty="0" smtClean="0"/>
                        <a:t>Gamma 1</a:t>
                      </a:r>
                      <a:endParaRPr lang="en-US" sz="800" dirty="0"/>
                    </a:p>
                  </a:txBody>
                  <a:tcPr/>
                </a:tc>
                <a:tc>
                  <a:txBody>
                    <a:bodyPr/>
                    <a:lstStyle/>
                    <a:p>
                      <a:r>
                        <a:rPr lang="en-US" sz="800" dirty="0" smtClean="0"/>
                        <a:t>Gamma 2</a:t>
                      </a:r>
                      <a:endParaRPr lang="en-US" sz="800" dirty="0"/>
                    </a:p>
                  </a:txBody>
                  <a:tcPr/>
                </a:tc>
              </a:tr>
              <a:tr h="162321">
                <a:tc>
                  <a:txBody>
                    <a:bodyPr/>
                    <a:lstStyle/>
                    <a:p>
                      <a:r>
                        <a:rPr lang="en-US" sz="800" dirty="0" smtClean="0"/>
                        <a:t>SNR</a:t>
                      </a:r>
                      <a:endParaRPr lang="en-US" sz="800" dirty="0"/>
                    </a:p>
                  </a:txBody>
                  <a:tcPr/>
                </a:tc>
                <a:tc>
                  <a:txBody>
                    <a:bodyPr/>
                    <a:lstStyle/>
                    <a:p>
                      <a:r>
                        <a:rPr lang="en-US" sz="800" dirty="0" smtClean="0"/>
                        <a:t>FFS (Low)</a:t>
                      </a:r>
                      <a:endParaRPr lang="en-US" sz="800" dirty="0"/>
                    </a:p>
                  </a:txBody>
                  <a:tcPr/>
                </a:tc>
                <a:tc>
                  <a:txBody>
                    <a:bodyPr/>
                    <a:lstStyle/>
                    <a:p>
                      <a:r>
                        <a:rPr lang="en-US" sz="800" dirty="0" smtClean="0"/>
                        <a:t>FFS (medium)</a:t>
                      </a:r>
                      <a:endParaRPr lang="en-US" sz="800" dirty="0"/>
                    </a:p>
                  </a:txBody>
                  <a:tcPr/>
                </a:tc>
                <a:tc>
                  <a:txBody>
                    <a:bodyPr/>
                    <a:lstStyle/>
                    <a:p>
                      <a:r>
                        <a:rPr lang="en-US" sz="800" dirty="0" smtClean="0"/>
                        <a:t>FFS (medium)</a:t>
                      </a:r>
                      <a:endParaRPr lang="en-US" sz="800" dirty="0"/>
                    </a:p>
                  </a:txBody>
                  <a:tcPr/>
                </a:tc>
                <a:tc>
                  <a:txBody>
                    <a:bodyPr/>
                    <a:lstStyle/>
                    <a:p>
                      <a:r>
                        <a:rPr lang="en-US" sz="800" dirty="0" smtClean="0"/>
                        <a:t>FFS (High)</a:t>
                      </a:r>
                      <a:endParaRPr lang="en-US" sz="800"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41704497"/>
              </p:ext>
            </p:extLst>
          </p:nvPr>
        </p:nvGraphicFramePr>
        <p:xfrm>
          <a:off x="1524000" y="5334000"/>
          <a:ext cx="5181600" cy="1089660"/>
        </p:xfrm>
        <a:graphic>
          <a:graphicData uri="http://schemas.openxmlformats.org/drawingml/2006/table">
            <a:tbl>
              <a:tblPr firstRow="1" firstCol="1" bandRow="1">
                <a:tableStyleId>{073A0DAA-6AF3-43AB-8588-CEC1D06C72B9}</a:tableStyleId>
              </a:tblPr>
              <a:tblGrid>
                <a:gridCol w="1295400"/>
                <a:gridCol w="1295400"/>
                <a:gridCol w="1295400"/>
                <a:gridCol w="1295400"/>
              </a:tblGrid>
              <a:tr h="194474">
                <a:tc>
                  <a:txBody>
                    <a:bodyPr/>
                    <a:lstStyle/>
                    <a:p>
                      <a:pPr hangingPunct="0">
                        <a:spcAft>
                          <a:spcPts val="900"/>
                        </a:spcAft>
                      </a:pPr>
                      <a:r>
                        <a:rPr lang="en-US" sz="800">
                          <a:effectLst/>
                        </a:rPr>
                        <a:t>Test Number </a:t>
                      </a:r>
                      <a:endParaRPr lang="en-US" sz="800">
                        <a:effectLst/>
                        <a:latin typeface="Times New Roman"/>
                        <a:ea typeface="宋体"/>
                      </a:endParaRPr>
                    </a:p>
                  </a:txBody>
                  <a:tcPr/>
                </a:tc>
                <a:tc>
                  <a:txBody>
                    <a:bodyPr/>
                    <a:lstStyle/>
                    <a:p>
                      <a:pPr hangingPunct="0">
                        <a:spcAft>
                          <a:spcPts val="900"/>
                        </a:spcAft>
                      </a:pPr>
                      <a:r>
                        <a:rPr lang="en-US" sz="800">
                          <a:effectLst/>
                        </a:rPr>
                        <a:t>Test 1 (2X2) </a:t>
                      </a:r>
                      <a:endParaRPr lang="en-US" sz="800">
                        <a:effectLst/>
                        <a:latin typeface="Times New Roman"/>
                        <a:ea typeface="宋体"/>
                      </a:endParaRPr>
                    </a:p>
                  </a:txBody>
                  <a:tcPr/>
                </a:tc>
                <a:tc>
                  <a:txBody>
                    <a:bodyPr/>
                    <a:lstStyle/>
                    <a:p>
                      <a:pPr hangingPunct="0">
                        <a:spcAft>
                          <a:spcPts val="900"/>
                        </a:spcAft>
                      </a:pPr>
                      <a:r>
                        <a:rPr lang="en-US" sz="800">
                          <a:effectLst/>
                        </a:rPr>
                        <a:t>Test 2 (2X2) </a:t>
                      </a:r>
                      <a:endParaRPr lang="en-US" sz="800">
                        <a:effectLst/>
                        <a:latin typeface="Times New Roman"/>
                        <a:ea typeface="宋体"/>
                      </a:endParaRPr>
                    </a:p>
                  </a:txBody>
                  <a:tcPr/>
                </a:tc>
                <a:tc>
                  <a:txBody>
                    <a:bodyPr/>
                    <a:lstStyle/>
                    <a:p>
                      <a:pPr hangingPunct="0">
                        <a:spcAft>
                          <a:spcPts val="900"/>
                        </a:spcAft>
                      </a:pPr>
                      <a:r>
                        <a:rPr lang="en-US" sz="800">
                          <a:effectLst/>
                        </a:rPr>
                        <a:t>Test 3 (2X2) </a:t>
                      </a:r>
                      <a:endParaRPr lang="en-US" sz="800">
                        <a:effectLst/>
                        <a:latin typeface="Times New Roman"/>
                        <a:ea typeface="宋体"/>
                      </a:endParaRPr>
                    </a:p>
                  </a:txBody>
                  <a:tcPr/>
                </a:tc>
              </a:tr>
              <a:tr h="407179">
                <a:tc>
                  <a:txBody>
                    <a:bodyPr/>
                    <a:lstStyle/>
                    <a:p>
                      <a:pPr hangingPunct="0">
                        <a:spcAft>
                          <a:spcPts val="900"/>
                        </a:spcAft>
                      </a:pPr>
                      <a:r>
                        <a:rPr lang="en-US" sz="800">
                          <a:effectLst/>
                        </a:rPr>
                        <a:t>MIMO correlation </a:t>
                      </a:r>
                      <a:endParaRPr lang="en-US" sz="800">
                        <a:effectLst/>
                        <a:latin typeface="Times New Roman"/>
                        <a:ea typeface="宋体"/>
                      </a:endParaRPr>
                    </a:p>
                  </a:txBody>
                  <a:tcPr/>
                </a:tc>
                <a:tc>
                  <a:txBody>
                    <a:bodyPr/>
                    <a:lstStyle/>
                    <a:p>
                      <a:pPr hangingPunct="0">
                        <a:spcAft>
                          <a:spcPts val="900"/>
                        </a:spcAft>
                      </a:pPr>
                      <a:r>
                        <a:rPr lang="en-US" sz="800">
                          <a:effectLst/>
                        </a:rPr>
                        <a:t>ULA Low </a:t>
                      </a:r>
                      <a:endParaRPr lang="en-US" sz="800">
                        <a:effectLst/>
                        <a:latin typeface="Times New Roman"/>
                        <a:ea typeface="宋体"/>
                      </a:endParaRPr>
                    </a:p>
                  </a:txBody>
                  <a:tcPr/>
                </a:tc>
                <a:tc>
                  <a:txBody>
                    <a:bodyPr/>
                    <a:lstStyle/>
                    <a:p>
                      <a:pPr hangingPunct="0">
                        <a:spcAft>
                          <a:spcPts val="900"/>
                        </a:spcAft>
                      </a:pPr>
                      <a:r>
                        <a:rPr lang="en-US" sz="800">
                          <a:effectLst/>
                        </a:rPr>
                        <a:t>ULA Low </a:t>
                      </a:r>
                      <a:endParaRPr lang="en-US" sz="800">
                        <a:effectLst/>
                        <a:latin typeface="Times New Roman"/>
                        <a:ea typeface="宋体"/>
                      </a:endParaRPr>
                    </a:p>
                  </a:txBody>
                  <a:tcPr/>
                </a:tc>
                <a:tc>
                  <a:txBody>
                    <a:bodyPr/>
                    <a:lstStyle/>
                    <a:p>
                      <a:pPr hangingPunct="0">
                        <a:spcAft>
                          <a:spcPts val="900"/>
                        </a:spcAft>
                      </a:pPr>
                      <a:r>
                        <a:rPr lang="en-US" sz="800" dirty="0">
                          <a:effectLst/>
                        </a:rPr>
                        <a:t>ULA High for FR1</a:t>
                      </a:r>
                    </a:p>
                    <a:p>
                      <a:pPr hangingPunct="0">
                        <a:spcAft>
                          <a:spcPts val="900"/>
                        </a:spcAft>
                      </a:pPr>
                      <a:r>
                        <a:rPr lang="en-US" sz="800" dirty="0">
                          <a:solidFill>
                            <a:srgbClr val="FF0000"/>
                          </a:solidFill>
                          <a:effectLst/>
                        </a:rPr>
                        <a:t>XP High </a:t>
                      </a:r>
                      <a:r>
                        <a:rPr lang="en-US" sz="800" dirty="0">
                          <a:effectLst/>
                        </a:rPr>
                        <a:t>for FR2 </a:t>
                      </a:r>
                      <a:endParaRPr lang="en-US" sz="800" dirty="0">
                        <a:effectLst/>
                        <a:latin typeface="Times New Roman"/>
                        <a:ea typeface="宋体"/>
                      </a:endParaRPr>
                    </a:p>
                  </a:txBody>
                  <a:tcPr/>
                </a:tc>
              </a:tr>
              <a:tr h="194474">
                <a:tc>
                  <a:txBody>
                    <a:bodyPr/>
                    <a:lstStyle/>
                    <a:p>
                      <a:pPr hangingPunct="0">
                        <a:spcAft>
                          <a:spcPts val="900"/>
                        </a:spcAft>
                      </a:pPr>
                      <a:r>
                        <a:rPr lang="en-US" sz="800">
                          <a:effectLst/>
                        </a:rPr>
                        <a:t>Metric </a:t>
                      </a:r>
                      <a:endParaRPr lang="en-US" sz="800">
                        <a:effectLst/>
                        <a:latin typeface="Times New Roman"/>
                        <a:ea typeface="宋体"/>
                      </a:endParaRPr>
                    </a:p>
                  </a:txBody>
                  <a:tcPr/>
                </a:tc>
                <a:tc>
                  <a:txBody>
                    <a:bodyPr/>
                    <a:lstStyle/>
                    <a:p>
                      <a:pPr hangingPunct="0">
                        <a:spcAft>
                          <a:spcPts val="900"/>
                        </a:spcAft>
                      </a:pPr>
                      <a:r>
                        <a:rPr lang="en-US" sz="800">
                          <a:effectLst/>
                        </a:rPr>
                        <a:t>Gamma 2 </a:t>
                      </a:r>
                      <a:endParaRPr lang="en-US" sz="800">
                        <a:effectLst/>
                        <a:latin typeface="Times New Roman"/>
                        <a:ea typeface="宋体"/>
                      </a:endParaRPr>
                    </a:p>
                  </a:txBody>
                  <a:tcPr/>
                </a:tc>
                <a:tc>
                  <a:txBody>
                    <a:bodyPr/>
                    <a:lstStyle/>
                    <a:p>
                      <a:pPr hangingPunct="0">
                        <a:spcAft>
                          <a:spcPts val="900"/>
                        </a:spcAft>
                      </a:pPr>
                      <a:r>
                        <a:rPr lang="en-US" sz="800">
                          <a:effectLst/>
                        </a:rPr>
                        <a:t>Gamma 1 </a:t>
                      </a:r>
                      <a:endParaRPr lang="en-US" sz="800">
                        <a:effectLst/>
                        <a:latin typeface="Times New Roman"/>
                        <a:ea typeface="宋体"/>
                      </a:endParaRPr>
                    </a:p>
                  </a:txBody>
                  <a:tcPr/>
                </a:tc>
                <a:tc>
                  <a:txBody>
                    <a:bodyPr/>
                    <a:lstStyle/>
                    <a:p>
                      <a:pPr hangingPunct="0">
                        <a:spcAft>
                          <a:spcPts val="900"/>
                        </a:spcAft>
                      </a:pPr>
                      <a:r>
                        <a:rPr lang="en-US" sz="800">
                          <a:effectLst/>
                        </a:rPr>
                        <a:t>Gamma 1 </a:t>
                      </a:r>
                      <a:endParaRPr lang="en-US" sz="800">
                        <a:effectLst/>
                        <a:latin typeface="Times New Roman"/>
                        <a:ea typeface="宋体"/>
                      </a:endParaRPr>
                    </a:p>
                  </a:txBody>
                  <a:tcPr/>
                </a:tc>
              </a:tr>
              <a:tr h="194474">
                <a:tc>
                  <a:txBody>
                    <a:bodyPr/>
                    <a:lstStyle/>
                    <a:p>
                      <a:pPr hangingPunct="0">
                        <a:spcAft>
                          <a:spcPts val="900"/>
                        </a:spcAft>
                      </a:pPr>
                      <a:r>
                        <a:rPr lang="en-US" sz="800">
                          <a:effectLst/>
                        </a:rPr>
                        <a:t>SNR </a:t>
                      </a:r>
                      <a:endParaRPr lang="en-US" sz="800">
                        <a:effectLst/>
                        <a:latin typeface="Times New Roman"/>
                        <a:ea typeface="宋体"/>
                      </a:endParaRPr>
                    </a:p>
                  </a:txBody>
                  <a:tcPr/>
                </a:tc>
                <a:tc>
                  <a:txBody>
                    <a:bodyPr/>
                    <a:lstStyle/>
                    <a:p>
                      <a:pPr hangingPunct="0">
                        <a:spcAft>
                          <a:spcPts val="900"/>
                        </a:spcAft>
                      </a:pPr>
                      <a:r>
                        <a:rPr lang="en-US" sz="800">
                          <a:effectLst/>
                        </a:rPr>
                        <a:t>FFS (Low) </a:t>
                      </a:r>
                      <a:endParaRPr lang="en-US" sz="800">
                        <a:effectLst/>
                        <a:latin typeface="Times New Roman"/>
                        <a:ea typeface="宋体"/>
                      </a:endParaRPr>
                    </a:p>
                  </a:txBody>
                  <a:tcPr/>
                </a:tc>
                <a:tc>
                  <a:txBody>
                    <a:bodyPr/>
                    <a:lstStyle/>
                    <a:p>
                      <a:pPr hangingPunct="0">
                        <a:spcAft>
                          <a:spcPts val="900"/>
                        </a:spcAft>
                      </a:pPr>
                      <a:r>
                        <a:rPr lang="en-US" sz="800">
                          <a:effectLst/>
                        </a:rPr>
                        <a:t>FFS (High) </a:t>
                      </a:r>
                      <a:endParaRPr lang="en-US" sz="800">
                        <a:effectLst/>
                        <a:latin typeface="Times New Roman"/>
                        <a:ea typeface="宋体"/>
                      </a:endParaRPr>
                    </a:p>
                  </a:txBody>
                  <a:tcPr/>
                </a:tc>
                <a:tc>
                  <a:txBody>
                    <a:bodyPr/>
                    <a:lstStyle/>
                    <a:p>
                      <a:pPr hangingPunct="0">
                        <a:spcAft>
                          <a:spcPts val="900"/>
                        </a:spcAft>
                      </a:pPr>
                      <a:r>
                        <a:rPr lang="en-US" sz="800" dirty="0">
                          <a:effectLst/>
                        </a:rPr>
                        <a:t>FFS (High) </a:t>
                      </a:r>
                      <a:endParaRPr lang="en-US" sz="800" dirty="0">
                        <a:effectLst/>
                        <a:latin typeface="Times New Roman"/>
                        <a:ea typeface="宋体"/>
                      </a:endParaRPr>
                    </a:p>
                  </a:txBody>
                  <a:tcPr/>
                </a:tc>
              </a:tr>
            </a:tbl>
          </a:graphicData>
        </a:graphic>
      </p:graphicFrame>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20182</TotalTime>
  <Words>1217</Words>
  <Application>Microsoft Office PowerPoint</Application>
  <PresentationFormat>On-screen Show (4:3)</PresentationFormat>
  <Paragraphs>276</Paragraphs>
  <Slides>9</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Office Theme</vt:lpstr>
      <vt:lpstr>公式</vt:lpstr>
      <vt:lpstr>Way forward on NR UE CSI requirements</vt:lpstr>
      <vt:lpstr>Previous  agreed test cases list</vt:lpstr>
      <vt:lpstr>Test Set-up (1/2)</vt:lpstr>
      <vt:lpstr>Test Set-up (2/2)</vt:lpstr>
      <vt:lpstr>Static CQI test cases</vt:lpstr>
      <vt:lpstr>Wideband fading CQI test cases</vt:lpstr>
      <vt:lpstr>Sub-band CQI Test cases</vt:lpstr>
      <vt:lpstr>PMI test cases</vt:lpstr>
      <vt:lpstr>RI test cases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Samsung_V2</cp:lastModifiedBy>
  <cp:revision>1126</cp:revision>
  <dcterms:created xsi:type="dcterms:W3CDTF">2013-05-13T16:02:00Z</dcterms:created>
  <dcterms:modified xsi:type="dcterms:W3CDTF">2018-10-12T05:53:11Z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