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64" r:id="rId4"/>
    <p:sldId id="268" r:id="rId5"/>
    <p:sldId id="265"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53" autoAdjust="0"/>
    <p:restoredTop sz="94660"/>
  </p:normalViewPr>
  <p:slideViewPr>
    <p:cSldViewPr>
      <p:cViewPr varScale="1">
        <p:scale>
          <a:sx n="72" d="100"/>
          <a:sy n="72" d="100"/>
        </p:scale>
        <p:origin x="166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2018/10/12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2018/10/12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2018/10/12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2018/10/12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2018/10/12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2018/10/12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2018/10/12</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2018/10/12</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2018/10/12</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2018/10/12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2018/10/12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2018/10/12</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GB" altLang="ja-JP" b="1" dirty="0"/>
              <a:t>WF on Clarification on LAA channel access for multi-carrier operation</a:t>
            </a:r>
            <a:endParaRPr kumimoji="1" lang="ja-JP" altLang="en-US" dirty="0"/>
          </a:p>
        </p:txBody>
      </p:sp>
      <p:sp>
        <p:nvSpPr>
          <p:cNvPr id="3" name="サブタイトル 2"/>
          <p:cNvSpPr>
            <a:spLocks noGrp="1"/>
          </p:cNvSpPr>
          <p:nvPr>
            <p:ph type="subTitle" idx="1"/>
          </p:nvPr>
        </p:nvSpPr>
        <p:spPr/>
        <p:txBody>
          <a:bodyPr/>
          <a:lstStyle/>
          <a:p>
            <a:r>
              <a:rPr lang="en-US" altLang="ja-JP" dirty="0"/>
              <a:t>Ericsson, Nokia, T-Mobile Inc, Charter, </a:t>
            </a:r>
            <a:r>
              <a:rPr lang="en-US" altLang="ja-JP" dirty="0" err="1"/>
              <a:t>CableLabs</a:t>
            </a:r>
            <a:r>
              <a:rPr lang="en-US" altLang="ja-JP" dirty="0"/>
              <a:t>, US Cellular, …</a:t>
            </a:r>
            <a:endParaRPr kumimoji="1" lang="ja-JP" altLang="en-US" dirty="0"/>
          </a:p>
        </p:txBody>
      </p:sp>
      <p:sp>
        <p:nvSpPr>
          <p:cNvPr id="8" name="Text Box 4"/>
          <p:cNvSpPr txBox="1">
            <a:spLocks noChangeArrowheads="1"/>
          </p:cNvSpPr>
          <p:nvPr/>
        </p:nvSpPr>
        <p:spPr bwMode="auto">
          <a:xfrm>
            <a:off x="6769404" y="188913"/>
            <a:ext cx="2195084" cy="369332"/>
          </a:xfrm>
          <a:prstGeom prst="rect">
            <a:avLst/>
          </a:prstGeom>
          <a:noFill/>
          <a:ln w="9525">
            <a:noFill/>
            <a:miter lim="800000"/>
            <a:headEnd/>
            <a:tailEnd/>
          </a:ln>
        </p:spPr>
        <p:txBody>
          <a:bodyPr wrap="square">
            <a:spAutoFit/>
          </a:bodyPr>
          <a:lstStyle/>
          <a:p>
            <a:pPr algn="r" fontAlgn="base">
              <a:spcBef>
                <a:spcPct val="50000"/>
              </a:spcBef>
              <a:spcAft>
                <a:spcPct val="0"/>
              </a:spcAft>
            </a:pPr>
            <a:r>
              <a:rPr lang="en-US" altLang="ja-JP" b="1" dirty="0">
                <a:solidFill>
                  <a:srgbClr val="000000"/>
                </a:solidFill>
                <a:ea typeface="MS PGothic" pitchFamily="34" charset="-128"/>
              </a:rPr>
              <a:t>R4-1814100</a:t>
            </a:r>
            <a:endParaRPr lang="en-US" altLang="ja-JP" b="1" dirty="0">
              <a:solidFill>
                <a:srgbClr val="FF0000"/>
              </a:solidFill>
              <a:ea typeface="MS PGothic" pitchFamily="34" charset="-128"/>
            </a:endParaRPr>
          </a:p>
        </p:txBody>
      </p:sp>
      <p:sp>
        <p:nvSpPr>
          <p:cNvPr id="9" name="Rectangle 6"/>
          <p:cNvSpPr>
            <a:spLocks noChangeArrowheads="1"/>
          </p:cNvSpPr>
          <p:nvPr/>
        </p:nvSpPr>
        <p:spPr bwMode="auto">
          <a:xfrm>
            <a:off x="117350" y="-21867"/>
            <a:ext cx="5562600" cy="923330"/>
          </a:xfrm>
          <a:prstGeom prst="rect">
            <a:avLst/>
          </a:prstGeom>
          <a:noFill/>
          <a:ln w="9525">
            <a:noFill/>
            <a:miter lim="800000"/>
            <a:headEnd/>
            <a:tailEnd/>
          </a:ln>
        </p:spPr>
        <p:txBody>
          <a:bodyPr anchor="ctr">
            <a:spAutoFit/>
          </a:bodyPr>
          <a:lstStyle/>
          <a:p>
            <a:r>
              <a:rPr lang="en-US" altLang="ja-JP" b="1" dirty="0"/>
              <a:t>3GPP TSG-RAN WG4 Meeting #88bis</a:t>
            </a:r>
          </a:p>
          <a:p>
            <a:r>
              <a:rPr lang="en-GB" altLang="ja-JP" b="1" dirty="0"/>
              <a:t>Chengdu, China, 8-12 October 2018</a:t>
            </a:r>
            <a:endParaRPr lang="en-US" altLang="ja-JP" b="1" dirty="0"/>
          </a:p>
          <a:p>
            <a:pPr hangingPunct="0"/>
            <a:r>
              <a:rPr lang="en-US" altLang="ja-JP" b="1" dirty="0"/>
              <a:t>Agenda Item:</a:t>
            </a:r>
            <a:r>
              <a:rPr lang="ja-JP" altLang="en-US" b="1" dirty="0"/>
              <a:t> </a:t>
            </a:r>
            <a:r>
              <a:rPr lang="en-US" altLang="ja-JP" b="1" dirty="0"/>
              <a:t>4.2.2.1</a:t>
            </a:r>
            <a:endParaRPr lang="ja-JP" altLang="ja-JP" b="1" dirty="0"/>
          </a:p>
        </p:txBody>
      </p:sp>
    </p:spTree>
    <p:extLst>
      <p:ext uri="{BB962C8B-B14F-4D97-AF65-F5344CB8AC3E}">
        <p14:creationId xmlns:p14="http://schemas.microsoft.com/office/powerpoint/2010/main" val="1522882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Background</a:t>
            </a:r>
            <a:endParaRPr kumimoji="1" lang="ja-JP" altLang="en-US" dirty="0"/>
          </a:p>
        </p:txBody>
      </p:sp>
      <p:sp>
        <p:nvSpPr>
          <p:cNvPr id="3" name="コンテンツ プレースホルダー 2"/>
          <p:cNvSpPr>
            <a:spLocks noGrp="1"/>
          </p:cNvSpPr>
          <p:nvPr>
            <p:ph idx="1"/>
          </p:nvPr>
        </p:nvSpPr>
        <p:spPr>
          <a:xfrm>
            <a:off x="457200" y="1417638"/>
            <a:ext cx="8229600" cy="4708525"/>
          </a:xfrm>
        </p:spPr>
        <p:txBody>
          <a:bodyPr>
            <a:normAutofit fontScale="92500"/>
          </a:bodyPr>
          <a:lstStyle/>
          <a:p>
            <a:r>
              <a:rPr kumimoji="1" lang="en-US" altLang="ja-JP" dirty="0"/>
              <a:t>Following contributions are submitted in RAN4#88bis on LAA channel access  for DL multi-carrier operations:</a:t>
            </a:r>
          </a:p>
          <a:p>
            <a:pPr lvl="1"/>
            <a:r>
              <a:rPr lang="en-US" altLang="ja-JP" b="1" i="1" dirty="0"/>
              <a:t>R4-1812321</a:t>
            </a:r>
            <a:r>
              <a:rPr lang="en-US" altLang="ja-JP" dirty="0"/>
              <a:t>: Further analysis and new proposal to address </a:t>
            </a:r>
            <a:r>
              <a:rPr lang="en-US" altLang="ja-JP" dirty="0" err="1"/>
              <a:t>co-existence</a:t>
            </a:r>
            <a:r>
              <a:rPr lang="en-US" altLang="ja-JP" dirty="0"/>
              <a:t> of Wi-Fi and certain LAA multi-carrier combinations, Charter Communications, Inc</a:t>
            </a:r>
          </a:p>
          <a:p>
            <a:pPr lvl="1"/>
            <a:r>
              <a:rPr lang="en-US" altLang="ja-JP" b="1" i="1" dirty="0"/>
              <a:t>R4-1813332</a:t>
            </a:r>
            <a:r>
              <a:rPr lang="en-US" altLang="ja-JP" dirty="0"/>
              <a:t>: Regarding band 46 intra-band LAA combinations involving 4 or less carriers, Ericsson</a:t>
            </a:r>
          </a:p>
          <a:p>
            <a:pPr lvl="1"/>
            <a:r>
              <a:rPr lang="en-US" altLang="ja-JP" b="1" i="1" dirty="0"/>
              <a:t>R4-1813395</a:t>
            </a:r>
            <a:r>
              <a:rPr lang="en-US" altLang="ja-JP" dirty="0"/>
              <a:t>: Clarification on LAA channel access, Nokia, Nokia Shanghai Bell, T-Mobile US</a:t>
            </a:r>
          </a:p>
          <a:p>
            <a:endParaRPr kumimoji="1" lang="en-US" altLang="ja-JP" dirty="0"/>
          </a:p>
        </p:txBody>
      </p:sp>
    </p:spTree>
    <p:extLst>
      <p:ext uri="{BB962C8B-B14F-4D97-AF65-F5344CB8AC3E}">
        <p14:creationId xmlns:p14="http://schemas.microsoft.com/office/powerpoint/2010/main" val="2264901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9139"/>
            <a:ext cx="8435280" cy="780685"/>
          </a:xfrm>
        </p:spPr>
        <p:txBody>
          <a:bodyPr>
            <a:normAutofit fontScale="90000"/>
          </a:bodyPr>
          <a:lstStyle/>
          <a:p>
            <a:r>
              <a:rPr kumimoji="1" lang="en-US" altLang="ja-JP" dirty="0"/>
              <a:t>Agreements: Choose one of the options</a:t>
            </a:r>
            <a:endParaRPr kumimoji="1" lang="ja-JP" altLang="en-US" dirty="0"/>
          </a:p>
        </p:txBody>
      </p:sp>
      <p:sp>
        <p:nvSpPr>
          <p:cNvPr id="3" name="コンテンツ プレースホルダー 2"/>
          <p:cNvSpPr>
            <a:spLocks noGrp="1"/>
          </p:cNvSpPr>
          <p:nvPr>
            <p:ph idx="1"/>
          </p:nvPr>
        </p:nvSpPr>
        <p:spPr>
          <a:xfrm>
            <a:off x="439177" y="692696"/>
            <a:ext cx="8229600" cy="6336704"/>
          </a:xfrm>
        </p:spPr>
        <p:txBody>
          <a:bodyPr>
            <a:normAutofit fontScale="47500" lnSpcReduction="20000"/>
          </a:bodyPr>
          <a:lstStyle/>
          <a:p>
            <a:r>
              <a:rPr kumimoji="1" lang="en-US" altLang="ja-JP" sz="3800" b="1" dirty="0"/>
              <a:t>Option 1</a:t>
            </a:r>
          </a:p>
          <a:p>
            <a:pPr lvl="1"/>
            <a:r>
              <a:rPr lang="en-US" altLang="ja-JP" dirty="0"/>
              <a:t>Apply channel bonding for DL in Rel-13 similar to UL in Rel-14</a:t>
            </a:r>
          </a:p>
          <a:p>
            <a:endParaRPr lang="en-US" altLang="ja-JP" dirty="0"/>
          </a:p>
          <a:p>
            <a:r>
              <a:rPr lang="en-US" altLang="ja-JP" sz="3800" b="1" dirty="0"/>
              <a:t>Option 2</a:t>
            </a:r>
          </a:p>
          <a:p>
            <a:pPr lvl="1"/>
            <a:r>
              <a:rPr lang="en-US" altLang="ja-JP" dirty="0"/>
              <a:t>Apply DL channel bonding from Rel-15 onwards</a:t>
            </a:r>
          </a:p>
          <a:p>
            <a:pPr lvl="1"/>
            <a:r>
              <a:rPr lang="en-US" altLang="ja-JP" dirty="0"/>
              <a:t>Prohibit non-contiguous intra-band CA in band 46 in Rel-13 and Rel-14 which violates the following:</a:t>
            </a:r>
          </a:p>
          <a:p>
            <a:pPr lvl="2"/>
            <a:r>
              <a:rPr lang="en-US" altLang="ja-JP" dirty="0"/>
              <a:t>The maximum frequency separation between the two outermost carriers shall be less than 62MHz</a:t>
            </a:r>
          </a:p>
          <a:p>
            <a:pPr lvl="2"/>
            <a:r>
              <a:rPr lang="en-US" altLang="ja-JP" dirty="0"/>
              <a:t>This will be specified in TS 36.307</a:t>
            </a:r>
            <a:endParaRPr lang="en-US" dirty="0"/>
          </a:p>
          <a:p>
            <a:pPr lvl="0"/>
            <a:endParaRPr lang="en-US" dirty="0"/>
          </a:p>
          <a:p>
            <a:pPr lvl="0"/>
            <a:r>
              <a:rPr lang="en-US" sz="3800" b="1" dirty="0"/>
              <a:t>Option 3 </a:t>
            </a:r>
            <a:endParaRPr lang="sv-SE" sz="3800" b="1" dirty="0"/>
          </a:p>
          <a:p>
            <a:pPr lvl="1"/>
            <a:r>
              <a:rPr lang="en-US" dirty="0"/>
              <a:t>For maximum frequency separation between the center frequencies of the any two carriers on which LAA transmissions are performed is &lt;=62MHz, do not apply DL Wi-Fi channel bonding.</a:t>
            </a:r>
            <a:endParaRPr lang="sv-SE" dirty="0"/>
          </a:p>
          <a:p>
            <a:pPr lvl="1"/>
            <a:r>
              <a:rPr lang="en-US" dirty="0"/>
              <a:t>For maximum frequency separation between the center frequencies of the any two carriers on which LAA transmissions are performed is &gt;62MHz, apply DL Wi-Fi channel bonding from Rel’13 , for all combinations part of the channel superset see slide #4).</a:t>
            </a:r>
            <a:endParaRPr lang="sv-SE" dirty="0"/>
          </a:p>
          <a:p>
            <a:pPr lvl="2"/>
            <a:r>
              <a:rPr lang="en-US" dirty="0"/>
              <a:t>Allow Type B LBT on each set of carriers that does not include any carrier frequencies that are included in any of the sets of EARFCN for carriers which are part of the Wi-Fi model (see slide 4)</a:t>
            </a:r>
            <a:endParaRPr lang="sv-SE" dirty="0"/>
          </a:p>
          <a:p>
            <a:pPr lvl="2"/>
            <a:r>
              <a:rPr lang="en-US" dirty="0"/>
              <a:t>The above also means that, non-contiguous intra-band CA (with maximum frequency separation between the center frequencies of the any two carriers on which LAA transmissions are performed is &gt;62MHz) in band 46 are allowed from Rel-13, provided that the above conditions are met.</a:t>
            </a:r>
          </a:p>
          <a:p>
            <a:pPr marL="0" indent="0">
              <a:buNone/>
            </a:pPr>
            <a:endParaRPr lang="en-US" dirty="0"/>
          </a:p>
          <a:p>
            <a:r>
              <a:rPr lang="en-US" sz="3800" b="1" dirty="0"/>
              <a:t>Option 4</a:t>
            </a:r>
          </a:p>
          <a:p>
            <a:pPr lvl="1"/>
            <a:r>
              <a:rPr lang="en-US" dirty="0"/>
              <a:t>For maximum frequency separation between the center frequencies of the any two carriers on which LAA transmissions are performed is &lt;=62MHz, apply DL Wi-Fi channel bonding for Rel 15 and onwards</a:t>
            </a:r>
          </a:p>
          <a:p>
            <a:pPr lvl="1"/>
            <a:r>
              <a:rPr lang="en-US" dirty="0"/>
              <a:t>For maximum frequency separation between the center frequencies of the any two carriers on which LAA transmissions are performed is &gt;62MHz, apply DL Wi-Fi channel bonding from Rel’13 , for all combinations part of the channel superset see slide #4).</a:t>
            </a:r>
            <a:endParaRPr lang="sv-SE" dirty="0"/>
          </a:p>
          <a:p>
            <a:pPr lvl="2"/>
            <a:r>
              <a:rPr lang="en-US" dirty="0"/>
              <a:t>Allow Type B LBT on each set of carriers that does not include any carrier frequencies that are included in any of the sets of EARFCN for carriers which are part of the Wi-Fi model (see slide 4)</a:t>
            </a:r>
            <a:endParaRPr lang="sv-SE" dirty="0"/>
          </a:p>
          <a:p>
            <a:pPr lvl="2"/>
            <a:r>
              <a:rPr lang="en-US" dirty="0"/>
              <a:t>The above also means that, non-contiguous intra-band CA (with maximum frequency separation between the center frequencies of the any two carriers on which LAA transmissions are performed is &gt;62MHz) in band 46 are allowed from Rel-13, provided that the above conditions are met.</a:t>
            </a:r>
          </a:p>
          <a:p>
            <a:pPr lvl="1"/>
            <a:endParaRPr lang="en-US" dirty="0"/>
          </a:p>
          <a:p>
            <a:endParaRPr lang="sv-SE" dirty="0"/>
          </a:p>
        </p:txBody>
      </p:sp>
    </p:spTree>
    <p:extLst>
      <p:ext uri="{BB962C8B-B14F-4D97-AF65-F5344CB8AC3E}">
        <p14:creationId xmlns:p14="http://schemas.microsoft.com/office/powerpoint/2010/main" val="2565082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B1F791-51CE-4629-9A29-06BF723B6EDC}"/>
              </a:ext>
            </a:extLst>
          </p:cNvPr>
          <p:cNvSpPr>
            <a:spLocks noGrp="1"/>
          </p:cNvSpPr>
          <p:nvPr>
            <p:ph type="title"/>
          </p:nvPr>
        </p:nvSpPr>
        <p:spPr>
          <a:xfrm>
            <a:off x="457200" y="0"/>
            <a:ext cx="8229600" cy="1143000"/>
          </a:xfrm>
        </p:spPr>
        <p:txBody>
          <a:bodyPr/>
          <a:lstStyle/>
          <a:p>
            <a:r>
              <a:rPr lang="en-US" dirty="0"/>
              <a:t>Super Set Options</a:t>
            </a:r>
          </a:p>
        </p:txBody>
      </p:sp>
      <p:sp>
        <p:nvSpPr>
          <p:cNvPr id="3" name="Content Placeholder 2">
            <a:extLst>
              <a:ext uri="{FF2B5EF4-FFF2-40B4-BE49-F238E27FC236}">
                <a16:creationId xmlns:a16="http://schemas.microsoft.com/office/drawing/2014/main" id="{FD62768C-3D1E-47A9-88DB-CFEE2C3C166D}"/>
              </a:ext>
            </a:extLst>
          </p:cNvPr>
          <p:cNvSpPr>
            <a:spLocks noGrp="1"/>
          </p:cNvSpPr>
          <p:nvPr>
            <p:ph idx="1"/>
          </p:nvPr>
        </p:nvSpPr>
        <p:spPr>
          <a:xfrm>
            <a:off x="457200" y="980728"/>
            <a:ext cx="8229600" cy="5760640"/>
          </a:xfrm>
        </p:spPr>
        <p:txBody>
          <a:bodyPr>
            <a:normAutofit fontScale="55000" lnSpcReduction="20000"/>
          </a:bodyPr>
          <a:lstStyle/>
          <a:p>
            <a:r>
              <a:rPr lang="en-US" sz="3600" b="1" dirty="0"/>
              <a:t>Option 1 (FCC case)</a:t>
            </a:r>
            <a:endParaRPr lang="en-US" b="1" dirty="0"/>
          </a:p>
          <a:p>
            <a:pPr lvl="1"/>
            <a:r>
              <a:rPr lang="en-US" dirty="0"/>
              <a:t>for sets of two </a:t>
            </a:r>
            <a:r>
              <a:rPr lang="en-US" dirty="0" err="1"/>
              <a:t>Scells</a:t>
            </a:r>
            <a:r>
              <a:rPr lang="en-US" dirty="0"/>
              <a:t>: n-2, n-1, n, n+1, n+2 | n = {47090, 47290}, {47490, 47690}, {47890, 48090}, {48290, 48490}, {50290, 50490}, {50690, 50890}, {51090, 51290}, {51490, 51690}, {51890, 52090}; {52290, 52490}; {52740, 52940}; {53140, 53340}</a:t>
            </a:r>
          </a:p>
          <a:p>
            <a:pPr lvl="1"/>
            <a:r>
              <a:rPr lang="en-US" dirty="0"/>
              <a:t>for sets of four </a:t>
            </a:r>
            <a:r>
              <a:rPr lang="en-US" dirty="0" err="1"/>
              <a:t>Scells</a:t>
            </a:r>
            <a:r>
              <a:rPr lang="en-US" dirty="0"/>
              <a:t>: n-2, n-1, n, n+1, n+2 | n = {47090, 47290, 47490, 47690}, {47890, 48090, 48290, 48490}, {50290, 50490, 50690, 50890}, {51090, 51290, 51490, 51690}, {51890, 52090, 52290, 52490}, {52740, 52940, 53140, 53340}</a:t>
            </a:r>
          </a:p>
          <a:p>
            <a:pPr lvl="1"/>
            <a:r>
              <a:rPr lang="en-US" dirty="0"/>
              <a:t>for sets of eight </a:t>
            </a:r>
            <a:r>
              <a:rPr lang="en-US" dirty="0" err="1"/>
              <a:t>Scells</a:t>
            </a:r>
            <a:r>
              <a:rPr lang="en-US" dirty="0"/>
              <a:t>: n-2, n-1, n, n+1, n+2 | n = {47090, 47290, 47490, 47690, 47890, 48090, 48290, 48490}, {50290, 50490, 50690, 50890, 51090, 51290, 51490, 51690}</a:t>
            </a:r>
          </a:p>
          <a:p>
            <a:endParaRPr lang="en-US" dirty="0"/>
          </a:p>
          <a:p>
            <a:r>
              <a:rPr lang="en-US" sz="3600" b="1" dirty="0"/>
              <a:t>Option 2 (ETSI)</a:t>
            </a:r>
          </a:p>
          <a:p>
            <a:pPr lvl="1"/>
            <a:r>
              <a:rPr lang="en-US" dirty="0"/>
              <a:t>for sets of two </a:t>
            </a:r>
            <a:r>
              <a:rPr lang="en-US" dirty="0" err="1"/>
              <a:t>Scells</a:t>
            </a:r>
            <a:r>
              <a:rPr lang="en-US" dirty="0"/>
              <a:t>: n-2, n-1, n, n+1, n+2 | n = {47090, 47290}, {47490, 47690}, {47890, 48090}, {48290, 48490}, {50290, 50490}, {50690, 50890}, {51090, 51290}, {51490, 51690}, {51890, 52090}</a:t>
            </a:r>
          </a:p>
          <a:p>
            <a:pPr lvl="1"/>
            <a:r>
              <a:rPr lang="en-US" dirty="0"/>
              <a:t>for sets of four </a:t>
            </a:r>
            <a:r>
              <a:rPr lang="en-US" dirty="0" err="1"/>
              <a:t>Scells</a:t>
            </a:r>
            <a:r>
              <a:rPr lang="en-US" dirty="0"/>
              <a:t>: n-2, n-1, n, n+1, n+2 | n = {47090, 47290, 47490, 47690}, {47890, 48090, 48290, 48490}, {50290, 50490, 50690, 50890}, {51090, 51290, 51490, 51690}</a:t>
            </a:r>
          </a:p>
          <a:p>
            <a:pPr lvl="1"/>
            <a:r>
              <a:rPr lang="en-US" dirty="0"/>
              <a:t>for sets of eight </a:t>
            </a:r>
            <a:r>
              <a:rPr lang="en-US" dirty="0" err="1"/>
              <a:t>Scells</a:t>
            </a:r>
            <a:r>
              <a:rPr lang="en-US" dirty="0"/>
              <a:t>: n-2, n-1, n, n+1, n+2 | n = {47090, 47290, 47490, 47690, 47890, 48090, 48290, 48490}, {50290, 50490, 50690, 50890, 51090, 51290, 51490, 51690}</a:t>
            </a:r>
          </a:p>
          <a:p>
            <a:endParaRPr lang="en-US" sz="3600" b="1" dirty="0"/>
          </a:p>
          <a:p>
            <a:r>
              <a:rPr lang="en-US" sz="3600" b="1" dirty="0"/>
              <a:t>Combination of option 1 and option 2 are not precluded.</a:t>
            </a:r>
          </a:p>
          <a:p>
            <a:r>
              <a:rPr lang="en-US" sz="3600" b="1" dirty="0"/>
              <a:t>Channel 0 (5160MHz), 9 (5340MHz), 16 (5480MHz) of </a:t>
            </a:r>
            <a:r>
              <a:rPr lang="en-US" sz="3600" b="1"/>
              <a:t>ETSI set need </a:t>
            </a:r>
            <a:r>
              <a:rPr lang="en-US" sz="3600" b="1" dirty="0"/>
              <a:t>further consideration.</a:t>
            </a:r>
          </a:p>
          <a:p>
            <a:pPr marL="0" indent="0">
              <a:buNone/>
            </a:pPr>
            <a:endParaRPr lang="en-US" dirty="0"/>
          </a:p>
          <a:p>
            <a:endParaRPr lang="en-US" dirty="0"/>
          </a:p>
          <a:p>
            <a:endParaRPr lang="en-US" dirty="0"/>
          </a:p>
          <a:p>
            <a:endParaRPr lang="en-US" dirty="0"/>
          </a:p>
        </p:txBody>
      </p:sp>
    </p:spTree>
    <p:extLst>
      <p:ext uri="{BB962C8B-B14F-4D97-AF65-F5344CB8AC3E}">
        <p14:creationId xmlns:p14="http://schemas.microsoft.com/office/powerpoint/2010/main" val="3138432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560A3-AEBC-4AE8-BB6E-08FEB3A5ACDD}"/>
              </a:ext>
            </a:extLst>
          </p:cNvPr>
          <p:cNvSpPr>
            <a:spLocks noGrp="1"/>
          </p:cNvSpPr>
          <p:nvPr>
            <p:ph type="title"/>
          </p:nvPr>
        </p:nvSpPr>
        <p:spPr/>
        <p:txBody>
          <a:bodyPr/>
          <a:lstStyle/>
          <a:p>
            <a:r>
              <a:rPr lang="en-US" dirty="0"/>
              <a:t>Additional Agreements</a:t>
            </a:r>
          </a:p>
        </p:txBody>
      </p:sp>
      <p:sp>
        <p:nvSpPr>
          <p:cNvPr id="3" name="Content Placeholder 2">
            <a:extLst>
              <a:ext uri="{FF2B5EF4-FFF2-40B4-BE49-F238E27FC236}">
                <a16:creationId xmlns:a16="http://schemas.microsoft.com/office/drawing/2014/main" id="{6B5597F2-778E-4B76-BCCB-0D64B5BAE312}"/>
              </a:ext>
            </a:extLst>
          </p:cNvPr>
          <p:cNvSpPr>
            <a:spLocks noGrp="1"/>
          </p:cNvSpPr>
          <p:nvPr>
            <p:ph idx="1"/>
          </p:nvPr>
        </p:nvSpPr>
        <p:spPr/>
        <p:txBody>
          <a:bodyPr/>
          <a:lstStyle/>
          <a:p>
            <a:r>
              <a:rPr lang="en-US" dirty="0"/>
              <a:t>No changes are required in TS 36.141</a:t>
            </a:r>
          </a:p>
          <a:p>
            <a:endParaRPr lang="en-US" dirty="0"/>
          </a:p>
          <a:p>
            <a:r>
              <a:rPr lang="en-US" dirty="0"/>
              <a:t>Time plan: </a:t>
            </a:r>
          </a:p>
          <a:p>
            <a:pPr lvl="1"/>
            <a:r>
              <a:rPr lang="en-US" dirty="0"/>
              <a:t>Agree on CRs in RAN4#89.</a:t>
            </a:r>
          </a:p>
        </p:txBody>
      </p:sp>
    </p:spTree>
    <p:extLst>
      <p:ext uri="{BB962C8B-B14F-4D97-AF65-F5344CB8AC3E}">
        <p14:creationId xmlns:p14="http://schemas.microsoft.com/office/powerpoint/2010/main" val="361413935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4777</TotalTime>
  <Words>971</Words>
  <Application>Microsoft Office PowerPoint</Application>
  <PresentationFormat>On-screen Show (4:3)</PresentationFormat>
  <Paragraphs>52</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MS PGothic</vt:lpstr>
      <vt:lpstr>MS PGothic</vt:lpstr>
      <vt:lpstr>Arial</vt:lpstr>
      <vt:lpstr>Calibri</vt:lpstr>
      <vt:lpstr>Office テーマ</vt:lpstr>
      <vt:lpstr>WF on Clarification on LAA channel access for multi-carrier operation</vt:lpstr>
      <vt:lpstr>Background</vt:lpstr>
      <vt:lpstr>Agreements: Choose one of the options</vt:lpstr>
      <vt:lpstr>Super Set Options</vt:lpstr>
      <vt:lpstr>Additional Agreements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BS specific new requirements</dc:title>
  <dc:creator>5852648</dc:creator>
  <cp:lastModifiedBy>Imadur Rahman</cp:lastModifiedBy>
  <cp:revision>197</cp:revision>
  <dcterms:created xsi:type="dcterms:W3CDTF">2016-11-16T01:21:36Z</dcterms:created>
  <dcterms:modified xsi:type="dcterms:W3CDTF">2018-10-12T02:36:56Z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1505869624</vt:lpwstr>
  </property>
</Properties>
</file>