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315" r:id="rId4"/>
    <p:sldId id="320" r:id="rId5"/>
    <p:sldId id="260" r:id="rId6"/>
    <p:sldId id="261" r:id="rId7"/>
    <p:sldId id="262" r:id="rId8"/>
    <p:sldId id="324" r:id="rId9"/>
    <p:sldId id="325" r:id="rId10"/>
    <p:sldId id="32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29" autoAdjust="0"/>
    <p:restoredTop sz="94503" autoAdjust="0"/>
  </p:normalViewPr>
  <p:slideViewPr>
    <p:cSldViewPr snapToGrid="0">
      <p:cViewPr varScale="1">
        <p:scale>
          <a:sx n="108" d="100"/>
          <a:sy n="108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eller, Axel (Nokia - FR/Paris-Saclay)" userId="6b065ed8-40bf-4bd7-b1e4-242bb2fb76f9" providerId="ADAL" clId="{57377CF9-49C5-4F6E-A2CA-F4FAD0FEAFE3}"/>
    <pc:docChg chg="modSld">
      <pc:chgData name="Mueller, Axel (Nokia - FR/Paris-Saclay)" userId="6b065ed8-40bf-4bd7-b1e4-242bb2fb76f9" providerId="ADAL" clId="{57377CF9-49C5-4F6E-A2CA-F4FAD0FEAFE3}" dt="2018-10-11T10:55:52.005" v="6" actId="13926"/>
      <pc:docMkLst>
        <pc:docMk/>
      </pc:docMkLst>
      <pc:sldChg chg="modSp">
        <pc:chgData name="Mueller, Axel (Nokia - FR/Paris-Saclay)" userId="6b065ed8-40bf-4bd7-b1e4-242bb2fb76f9" providerId="ADAL" clId="{57377CF9-49C5-4F6E-A2CA-F4FAD0FEAFE3}" dt="2018-10-11T10:55:38.041" v="3" actId="13926"/>
        <pc:sldMkLst>
          <pc:docMk/>
          <pc:sldMk cId="2520335679" sldId="325"/>
        </pc:sldMkLst>
        <pc:spChg chg="mod">
          <ac:chgData name="Mueller, Axel (Nokia - FR/Paris-Saclay)" userId="6b065ed8-40bf-4bd7-b1e4-242bb2fb76f9" providerId="ADAL" clId="{57377CF9-49C5-4F6E-A2CA-F4FAD0FEAFE3}" dt="2018-10-11T10:55:23.095" v="0" actId="13926"/>
          <ac:spMkLst>
            <pc:docMk/>
            <pc:sldMk cId="2520335679" sldId="325"/>
            <ac:spMk id="2" creationId="{E14E9BC7-E03C-4A5D-89FC-B6DA83B5D007}"/>
          </ac:spMkLst>
        </pc:spChg>
        <pc:graphicFrameChg chg="modGraphic">
          <ac:chgData name="Mueller, Axel (Nokia - FR/Paris-Saclay)" userId="6b065ed8-40bf-4bd7-b1e4-242bb2fb76f9" providerId="ADAL" clId="{57377CF9-49C5-4F6E-A2CA-F4FAD0FEAFE3}" dt="2018-10-11T10:55:38.041" v="3" actId="13926"/>
          <ac:graphicFrameMkLst>
            <pc:docMk/>
            <pc:sldMk cId="2520335679" sldId="325"/>
            <ac:graphicFrameMk id="4" creationId="{44917485-9CFE-42B4-9576-B1A4DC3E2788}"/>
          </ac:graphicFrameMkLst>
        </pc:graphicFrameChg>
      </pc:sldChg>
      <pc:sldChg chg="modSp">
        <pc:chgData name="Mueller, Axel (Nokia - FR/Paris-Saclay)" userId="6b065ed8-40bf-4bd7-b1e4-242bb2fb76f9" providerId="ADAL" clId="{57377CF9-49C5-4F6E-A2CA-F4FAD0FEAFE3}" dt="2018-10-11T10:55:52.005" v="6" actId="13926"/>
        <pc:sldMkLst>
          <pc:docMk/>
          <pc:sldMk cId="149500020" sldId="326"/>
        </pc:sldMkLst>
        <pc:spChg chg="mod">
          <ac:chgData name="Mueller, Axel (Nokia - FR/Paris-Saclay)" userId="6b065ed8-40bf-4bd7-b1e4-242bb2fb76f9" providerId="ADAL" clId="{57377CF9-49C5-4F6E-A2CA-F4FAD0FEAFE3}" dt="2018-10-11T10:55:43.414" v="4" actId="13926"/>
          <ac:spMkLst>
            <pc:docMk/>
            <pc:sldMk cId="149500020" sldId="326"/>
            <ac:spMk id="2" creationId="{E14E9BC7-E03C-4A5D-89FC-B6DA83B5D007}"/>
          </ac:spMkLst>
        </pc:spChg>
        <pc:graphicFrameChg chg="modGraphic">
          <ac:chgData name="Mueller, Axel (Nokia - FR/Paris-Saclay)" userId="6b065ed8-40bf-4bd7-b1e4-242bb2fb76f9" providerId="ADAL" clId="{57377CF9-49C5-4F6E-A2CA-F4FAD0FEAFE3}" dt="2018-10-11T10:55:52.005" v="6" actId="13926"/>
          <ac:graphicFrameMkLst>
            <pc:docMk/>
            <pc:sldMk cId="149500020" sldId="326"/>
            <ac:graphicFrameMk id="5" creationId="{18D0BFBA-939B-4761-9F26-DA309815E684}"/>
          </ac:graphicFrameMkLst>
        </pc:graphicFrameChg>
      </pc:sldChg>
    </pc:docChg>
  </pc:docChgLst>
  <pc:docChgLst>
    <pc:chgData name="Mueller, Axel (Nokia - FR/Paris-Saclay)" userId="6b065ed8-40bf-4bd7-b1e4-242bb2fb76f9" providerId="ADAL" clId="{8EFE9A26-94BB-4228-A17C-7167BC32C72C}"/>
    <pc:docChg chg="undo custSel modSld">
      <pc:chgData name="Mueller, Axel (Nokia - FR/Paris-Saclay)" userId="6b065ed8-40bf-4bd7-b1e4-242bb2fb76f9" providerId="ADAL" clId="{8EFE9A26-94BB-4228-A17C-7167BC32C72C}" dt="2018-10-11T10:08:11.224" v="470" actId="20577"/>
      <pc:docMkLst>
        <pc:docMk/>
      </pc:docMkLst>
      <pc:sldChg chg="modSp">
        <pc:chgData name="Mueller, Axel (Nokia - FR/Paris-Saclay)" userId="6b065ed8-40bf-4bd7-b1e4-242bb2fb76f9" providerId="ADAL" clId="{8EFE9A26-94BB-4228-A17C-7167BC32C72C}" dt="2018-10-11T09:51:39.608" v="185" actId="20577"/>
        <pc:sldMkLst>
          <pc:docMk/>
          <pc:sldMk cId="3474656720" sldId="262"/>
        </pc:sldMkLst>
        <pc:spChg chg="mod">
          <ac:chgData name="Mueller, Axel (Nokia - FR/Paris-Saclay)" userId="6b065ed8-40bf-4bd7-b1e4-242bb2fb76f9" providerId="ADAL" clId="{8EFE9A26-94BB-4228-A17C-7167BC32C72C}" dt="2018-10-11T09:51:35.966" v="184" actId="20577"/>
          <ac:spMkLst>
            <pc:docMk/>
            <pc:sldMk cId="3474656720" sldId="262"/>
            <ac:spMk id="2" creationId="{F4C6B310-B11F-4EC8-A33B-EA834B9F3FCA}"/>
          </ac:spMkLst>
        </pc:spChg>
        <pc:spChg chg="mod">
          <ac:chgData name="Mueller, Axel (Nokia - FR/Paris-Saclay)" userId="6b065ed8-40bf-4bd7-b1e4-242bb2fb76f9" providerId="ADAL" clId="{8EFE9A26-94BB-4228-A17C-7167BC32C72C}" dt="2018-10-11T09:51:39.608" v="185" actId="20577"/>
          <ac:spMkLst>
            <pc:docMk/>
            <pc:sldMk cId="3474656720" sldId="262"/>
            <ac:spMk id="3" creationId="{651C0D5B-9274-4951-B645-9FCD8192658F}"/>
          </ac:spMkLst>
        </pc:spChg>
      </pc:sldChg>
      <pc:sldChg chg="modSp">
        <pc:chgData name="Mueller, Axel (Nokia - FR/Paris-Saclay)" userId="6b065ed8-40bf-4bd7-b1e4-242bb2fb76f9" providerId="ADAL" clId="{8EFE9A26-94BB-4228-A17C-7167BC32C72C}" dt="2018-10-11T09:51:19.178" v="180" actId="20577"/>
        <pc:sldMkLst>
          <pc:docMk/>
          <pc:sldMk cId="280980608" sldId="315"/>
        </pc:sldMkLst>
        <pc:spChg chg="mod">
          <ac:chgData name="Mueller, Axel (Nokia - FR/Paris-Saclay)" userId="6b065ed8-40bf-4bd7-b1e4-242bb2fb76f9" providerId="ADAL" clId="{8EFE9A26-94BB-4228-A17C-7167BC32C72C}" dt="2018-10-11T09:51:19.178" v="180" actId="20577"/>
          <ac:spMkLst>
            <pc:docMk/>
            <pc:sldMk cId="280980608" sldId="315"/>
            <ac:spMk id="3" creationId="{651C0D5B-9274-4951-B645-9FCD8192658F}"/>
          </ac:spMkLst>
        </pc:spChg>
      </pc:sldChg>
      <pc:sldChg chg="modSp">
        <pc:chgData name="Mueller, Axel (Nokia - FR/Paris-Saclay)" userId="6b065ed8-40bf-4bd7-b1e4-242bb2fb76f9" providerId="ADAL" clId="{8EFE9A26-94BB-4228-A17C-7167BC32C72C}" dt="2018-10-11T09:51:28.021" v="183" actId="20577"/>
        <pc:sldMkLst>
          <pc:docMk/>
          <pc:sldMk cId="1301660157" sldId="320"/>
        </pc:sldMkLst>
        <pc:spChg chg="mod">
          <ac:chgData name="Mueller, Axel (Nokia - FR/Paris-Saclay)" userId="6b065ed8-40bf-4bd7-b1e4-242bb2fb76f9" providerId="ADAL" clId="{8EFE9A26-94BB-4228-A17C-7167BC32C72C}" dt="2018-10-11T09:51:28.021" v="183" actId="20577"/>
          <ac:spMkLst>
            <pc:docMk/>
            <pc:sldMk cId="1301660157" sldId="320"/>
            <ac:spMk id="3" creationId="{651C0D5B-9274-4951-B645-9FCD8192658F}"/>
          </ac:spMkLst>
        </pc:spChg>
      </pc:sldChg>
      <pc:sldChg chg="addSp delSp modSp modNotesTx">
        <pc:chgData name="Mueller, Axel (Nokia - FR/Paris-Saclay)" userId="6b065ed8-40bf-4bd7-b1e4-242bb2fb76f9" providerId="ADAL" clId="{8EFE9A26-94BB-4228-A17C-7167BC32C72C}" dt="2018-10-11T10:08:11.224" v="470" actId="20577"/>
        <pc:sldMkLst>
          <pc:docMk/>
          <pc:sldMk cId="2520335679" sldId="325"/>
        </pc:sldMkLst>
        <pc:spChg chg="add del mod">
          <ac:chgData name="Mueller, Axel (Nokia - FR/Paris-Saclay)" userId="6b065ed8-40bf-4bd7-b1e4-242bb2fb76f9" providerId="ADAL" clId="{8EFE9A26-94BB-4228-A17C-7167BC32C72C}" dt="2018-10-11T09:59:52.815" v="382" actId="20577"/>
          <ac:spMkLst>
            <pc:docMk/>
            <pc:sldMk cId="2520335679" sldId="325"/>
            <ac:spMk id="3" creationId="{1CDEDA29-8B92-4FD5-9AB3-681D6AC89FC9}"/>
          </ac:spMkLst>
        </pc:spChg>
        <pc:spChg chg="add del mod">
          <ac:chgData name="Mueller, Axel (Nokia - FR/Paris-Saclay)" userId="6b065ed8-40bf-4bd7-b1e4-242bb2fb76f9" providerId="ADAL" clId="{8EFE9A26-94BB-4228-A17C-7167BC32C72C}" dt="2018-10-11T09:59:52.815" v="380" actId="20577"/>
          <ac:spMkLst>
            <pc:docMk/>
            <pc:sldMk cId="2520335679" sldId="325"/>
            <ac:spMk id="5" creationId="{EB9433EE-3115-41A9-A105-37CB2D29111E}"/>
          </ac:spMkLst>
        </pc:spChg>
        <pc:spChg chg="add del mod">
          <ac:chgData name="Mueller, Axel (Nokia - FR/Paris-Saclay)" userId="6b065ed8-40bf-4bd7-b1e4-242bb2fb76f9" providerId="ADAL" clId="{8EFE9A26-94BB-4228-A17C-7167BC32C72C}" dt="2018-10-11T09:59:52.815" v="384" actId="20577"/>
          <ac:spMkLst>
            <pc:docMk/>
            <pc:sldMk cId="2520335679" sldId="325"/>
            <ac:spMk id="6" creationId="{FFC7BB96-3A3F-40B2-849C-02EAC5BC8105}"/>
          </ac:spMkLst>
        </pc:spChg>
        <pc:spChg chg="add del mod">
          <ac:chgData name="Mueller, Axel (Nokia - FR/Paris-Saclay)" userId="6b065ed8-40bf-4bd7-b1e4-242bb2fb76f9" providerId="ADAL" clId="{8EFE9A26-94BB-4228-A17C-7167BC32C72C}" dt="2018-10-11T10:00:46.174" v="395" actId="20577"/>
          <ac:spMkLst>
            <pc:docMk/>
            <pc:sldMk cId="2520335679" sldId="325"/>
            <ac:spMk id="7" creationId="{4EE5D2DC-194D-4A0F-A2D2-6DAD86D79DA5}"/>
          </ac:spMkLst>
        </pc:spChg>
        <pc:spChg chg="add del mod">
          <ac:chgData name="Mueller, Axel (Nokia - FR/Paris-Saclay)" userId="6b065ed8-40bf-4bd7-b1e4-242bb2fb76f9" providerId="ADAL" clId="{8EFE9A26-94BB-4228-A17C-7167BC32C72C}" dt="2018-10-11T09:59:52.815" v="378" actId="478"/>
          <ac:spMkLst>
            <pc:docMk/>
            <pc:sldMk cId="2520335679" sldId="325"/>
            <ac:spMk id="8" creationId="{4CA31EE3-AE96-42C2-8D42-C8395B1E518C}"/>
          </ac:spMkLst>
        </pc:spChg>
        <pc:graphicFrameChg chg="mod modGraphic">
          <ac:chgData name="Mueller, Axel (Nokia - FR/Paris-Saclay)" userId="6b065ed8-40bf-4bd7-b1e4-242bb2fb76f9" providerId="ADAL" clId="{8EFE9A26-94BB-4228-A17C-7167BC32C72C}" dt="2018-10-11T10:00:53.217" v="398" actId="20577"/>
          <ac:graphicFrameMkLst>
            <pc:docMk/>
            <pc:sldMk cId="2520335679" sldId="325"/>
            <ac:graphicFrameMk id="4" creationId="{44917485-9CFE-42B4-9576-B1A4DC3E2788}"/>
          </ac:graphicFrameMkLst>
        </pc:graphicFrameChg>
      </pc:sldChg>
      <pc:sldChg chg="addSp delSp modSp">
        <pc:chgData name="Mueller, Axel (Nokia - FR/Paris-Saclay)" userId="6b065ed8-40bf-4bd7-b1e4-242bb2fb76f9" providerId="ADAL" clId="{8EFE9A26-94BB-4228-A17C-7167BC32C72C}" dt="2018-10-11T10:07:53.032" v="463" actId="478"/>
        <pc:sldMkLst>
          <pc:docMk/>
          <pc:sldMk cId="149500020" sldId="326"/>
        </pc:sldMkLst>
        <pc:spChg chg="add del mod">
          <ac:chgData name="Mueller, Axel (Nokia - FR/Paris-Saclay)" userId="6b065ed8-40bf-4bd7-b1e4-242bb2fb76f9" providerId="ADAL" clId="{8EFE9A26-94BB-4228-A17C-7167BC32C72C}" dt="2018-10-11T10:03:01.236" v="448" actId="478"/>
          <ac:spMkLst>
            <pc:docMk/>
            <pc:sldMk cId="149500020" sldId="326"/>
            <ac:spMk id="4" creationId="{693212F2-3E94-4D1B-857B-6564640A18C3}"/>
          </ac:spMkLst>
        </pc:spChg>
        <pc:graphicFrameChg chg="modGraphic">
          <ac:chgData name="Mueller, Axel (Nokia - FR/Paris-Saclay)" userId="6b065ed8-40bf-4bd7-b1e4-242bb2fb76f9" providerId="ADAL" clId="{8EFE9A26-94BB-4228-A17C-7167BC32C72C}" dt="2018-10-11T10:03:10.296" v="449" actId="13926"/>
          <ac:graphicFrameMkLst>
            <pc:docMk/>
            <pc:sldMk cId="149500020" sldId="326"/>
            <ac:graphicFrameMk id="5" creationId="{18D0BFBA-939B-4761-9F26-DA309815E684}"/>
          </ac:graphicFrameMkLst>
        </pc:graphicFrameChg>
        <pc:graphicFrameChg chg="add del mod">
          <ac:chgData name="Mueller, Axel (Nokia - FR/Paris-Saclay)" userId="6b065ed8-40bf-4bd7-b1e4-242bb2fb76f9" providerId="ADAL" clId="{8EFE9A26-94BB-4228-A17C-7167BC32C72C}" dt="2018-10-11T10:07:53.032" v="463" actId="478"/>
          <ac:graphicFrameMkLst>
            <pc:docMk/>
            <pc:sldMk cId="149500020" sldId="326"/>
            <ac:graphicFrameMk id="6" creationId="{4E07F165-4340-4B05-8334-515433833EDB}"/>
          </ac:graphicFrameMkLst>
        </pc:graphicFrameChg>
      </pc:sldChg>
    </pc:docChg>
  </pc:docChgLst>
  <pc:docChgLst>
    <pc:chgData name="Mueller, Axel (Nokia - FR/Paris-Saclay)" userId="6b065ed8-40bf-4bd7-b1e4-242bb2fb76f9" providerId="ADAL" clId="{77FBCE65-CBE1-4785-AF06-D40F23DE1706}"/>
    <pc:docChg chg="modSld">
      <pc:chgData name="Mueller, Axel (Nokia - FR/Paris-Saclay)" userId="6b065ed8-40bf-4bd7-b1e4-242bb2fb76f9" providerId="ADAL" clId="{77FBCE65-CBE1-4785-AF06-D40F23DE1706}" dt="2018-10-11T10:30:55.449" v="58" actId="20577"/>
      <pc:docMkLst>
        <pc:docMk/>
      </pc:docMkLst>
      <pc:sldChg chg="modSp">
        <pc:chgData name="Mueller, Axel (Nokia - FR/Paris-Saclay)" userId="6b065ed8-40bf-4bd7-b1e4-242bb2fb76f9" providerId="ADAL" clId="{77FBCE65-CBE1-4785-AF06-D40F23DE1706}" dt="2018-10-11T10:10:38.617" v="0" actId="1076"/>
        <pc:sldMkLst>
          <pc:docMk/>
          <pc:sldMk cId="1301660157" sldId="320"/>
        </pc:sldMkLst>
        <pc:graphicFrameChg chg="mod">
          <ac:chgData name="Mueller, Axel (Nokia - FR/Paris-Saclay)" userId="6b065ed8-40bf-4bd7-b1e4-242bb2fb76f9" providerId="ADAL" clId="{77FBCE65-CBE1-4785-AF06-D40F23DE1706}" dt="2018-10-11T10:10:38.617" v="0" actId="1076"/>
          <ac:graphicFrameMkLst>
            <pc:docMk/>
            <pc:sldMk cId="1301660157" sldId="320"/>
            <ac:graphicFrameMk id="6" creationId="{EA776A38-B30C-4CA1-9BE4-C0895B7B6A0C}"/>
          </ac:graphicFrameMkLst>
        </pc:graphicFrameChg>
      </pc:sldChg>
      <pc:sldChg chg="modNotesTx">
        <pc:chgData name="Mueller, Axel (Nokia - FR/Paris-Saclay)" userId="6b065ed8-40bf-4bd7-b1e4-242bb2fb76f9" providerId="ADAL" clId="{77FBCE65-CBE1-4785-AF06-D40F23DE1706}" dt="2018-10-11T10:30:55.449" v="58" actId="20577"/>
        <pc:sldMkLst>
          <pc:docMk/>
          <pc:sldMk cId="2520335679" sldId="325"/>
        </pc:sldMkLst>
      </pc:sldChg>
      <pc:sldChg chg="modSp modNotesTx">
        <pc:chgData name="Mueller, Axel (Nokia - FR/Paris-Saclay)" userId="6b065ed8-40bf-4bd7-b1e4-242bb2fb76f9" providerId="ADAL" clId="{77FBCE65-CBE1-4785-AF06-D40F23DE1706}" dt="2018-10-11T10:20:17.654" v="27" actId="20577"/>
        <pc:sldMkLst>
          <pc:docMk/>
          <pc:sldMk cId="149500020" sldId="326"/>
        </pc:sldMkLst>
        <pc:graphicFrameChg chg="modGraphic">
          <ac:chgData name="Mueller, Axel (Nokia - FR/Paris-Saclay)" userId="6b065ed8-40bf-4bd7-b1e4-242bb2fb76f9" providerId="ADAL" clId="{77FBCE65-CBE1-4785-AF06-D40F23DE1706}" dt="2018-10-11T10:20:17.654" v="27" actId="20577"/>
          <ac:graphicFrameMkLst>
            <pc:docMk/>
            <pc:sldMk cId="149500020" sldId="326"/>
            <ac:graphicFrameMk id="5" creationId="{18D0BFBA-939B-4761-9F26-DA309815E684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159FD6-A035-4390-B031-CCA4EBB55FD0}" type="datetimeFigureOut">
              <a:rPr lang="en-GB" smtClean="0"/>
              <a:t>11/10/2018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D8EC36-DAC5-4230-9A0A-FC352E9132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07406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Nokia Remarks on sources: </a:t>
            </a:r>
          </a:p>
          <a:p>
            <a:pPr marL="628650" lvl="1" indent="-171450">
              <a:buFontTx/>
              <a:buChar char="-"/>
            </a:pPr>
            <a:r>
              <a:rPr lang="en-GB" dirty="0"/>
              <a:t>Reduction of the combinations to simulate can be done in the work plan WF.</a:t>
            </a:r>
          </a:p>
          <a:p>
            <a:pPr marL="628650" lvl="1" indent="-171450">
              <a:buFontTx/>
              <a:buChar char="-"/>
            </a:pPr>
            <a:r>
              <a:rPr lang="en-GB" dirty="0"/>
              <a:t>Number of layers = 1,2  in FR1 is captured in R4-1809370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dirty="0"/>
              <a:t>Number of layers = 1,2  in FR2 is captured in R4-1809366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en-US" sz="12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2, 16, 20 </a:t>
            </a:r>
            <a:r>
              <a:rPr kumimoji="1" lang="en-US" sz="1200" kern="1200" dirty="0">
                <a:solidFill>
                  <a:schemeClr val="tx1"/>
                </a:solidFill>
                <a:effectLst/>
                <a:highlight>
                  <a:srgbClr val="00FFFF"/>
                </a:highlight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(20 only for 1Tx) is captured in </a:t>
            </a:r>
            <a:r>
              <a:rPr lang="en-GB" dirty="0">
                <a:highlight>
                  <a:srgbClr val="00FFFF"/>
                </a:highlight>
              </a:rPr>
              <a:t>R4-1809366</a:t>
            </a:r>
            <a:endParaRPr kumimoji="1" lang="en-US" sz="1200" kern="1200" dirty="0">
              <a:solidFill>
                <a:schemeClr val="tx1"/>
              </a:solidFill>
              <a:effectLst/>
              <a:highlight>
                <a:srgbClr val="00FFFF"/>
              </a:highlight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GB" dirty="0"/>
              <a:t>[TDL] from BS </a:t>
            </a:r>
            <a:r>
              <a:rPr lang="en-GB" dirty="0" err="1"/>
              <a:t>demod</a:t>
            </a:r>
            <a:r>
              <a:rPr lang="en-GB" dirty="0"/>
              <a:t> </a:t>
            </a:r>
            <a:r>
              <a:rPr lang="en-GB" dirty="0" err="1"/>
              <a:t>Adhoc</a:t>
            </a:r>
            <a:r>
              <a:rPr lang="en-GB" dirty="0"/>
              <a:t> Minutes RAN4-88b</a:t>
            </a:r>
          </a:p>
          <a:p>
            <a:pPr marL="628650" lvl="1" indent="-171450">
              <a:buFontTx/>
              <a:buChar char="-"/>
            </a:pPr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D8EC36-DAC5-4230-9A0A-FC352E9132B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2957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Nokia Remarks on sources: </a:t>
            </a:r>
          </a:p>
          <a:p>
            <a:pPr marL="628650" lvl="1" indent="-171450">
              <a:buFontTx/>
              <a:buChar char="-"/>
            </a:pPr>
            <a:r>
              <a:rPr lang="en-GB" dirty="0"/>
              <a:t>MCS = 2 (only) is captured in R4-1811694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D8EC36-DAC5-4230-9A0A-FC352E9132B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1972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6F7A6-1CE4-49AF-B8D0-D7B6564250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057D5B-F95E-486E-995E-96B3215AA9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89C4D7-5664-401B-A6B8-6AC7E1398E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381A03-A020-4DBB-91C4-8DFC5208B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30160F-1D52-48A6-B239-8E44005D99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1390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4A9A6-46A6-4D5F-8166-CF74853860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4C3390-9FF0-4C5D-BB28-7DBC2E7BFA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CC714A-3FF1-4582-93DB-DA9F64A13D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8C8BAD-6AB8-4FDC-9A4B-7146241F9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3E9727-E14D-4BD7-8522-22A9FA80B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405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6F8039A-D60C-4B98-A29D-1B9008DFA0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408CD2-368B-494C-8FB4-B35CF58505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36353D-C511-424F-A0A6-5D723B870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DD23D7-BAC5-4A2E-B90D-CD490282D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FE5E8B-C0CD-4F03-9746-754121D9B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812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BB220-B8AE-4BAB-8109-2FBF22946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BF9C47-49A7-4E2E-818A-1391FC6364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D7C72C-E59C-4D46-B8F2-582491124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733EDC-3CB2-4969-A728-0E442A87C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44EE39-5E2D-4327-BF36-C581D1B57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839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ED3379-6FB8-4177-925D-42BBC617F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9D6B2B-1359-4426-B8F0-A86B4C9A28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5AD5C3-4441-4C69-9B14-7A469686B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D28C7E-D259-490A-8B8A-49F53A857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F169F9-AEA7-4535-BA4F-3A0F735F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490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E3C72-17FE-41AE-B0C6-20BCB8182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035FD9-086B-4777-9B40-402C656A1C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C1BD4C-670C-4CBF-B10D-D043D63A05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35C415-F073-4EEF-AAAB-C39ED2462F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5F1B7D-E0DD-4C87-9A70-E4BE83428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8832C2-C0E8-4C82-A0CF-FCA2BF8E2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755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06866B-B440-4C72-AA8A-8E43E6F54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ADDD84-49D4-4786-880F-E961C38D1F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A3F24F-D73B-4737-9E7C-C57BB9A74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BF3E0C1-3500-4E16-836E-BA866DD35E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9C0AE2-669E-473F-B8EE-B2BD118CE5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0846D8E-803F-451D-A091-7FC51F05C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1135B6D-DDAA-4600-A9D2-D40B709BA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E45884-BCAC-4B78-BFF7-626B37DA04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8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A2B4-6644-4EB4-A1F9-42EC916A8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5A19C9-ED46-4A4B-B088-C3C427657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893BB9B-6489-4994-BA76-3C1D2AB3D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D0EC2D-91AE-41A7-AAFB-84DFE5305D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0698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4490CB7-2047-47B5-B597-E3BCDA6249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B50E6B-83C5-4EBF-823F-2491CE1A94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144F85-BA47-4E9A-9F13-7CBD6F895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701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BFE02-245B-48A6-9DA3-1BF75DB6B0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F7AB5E-90C4-4B9D-A927-FA0981032F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9FCD93-A28C-437D-9C1F-04FE9E11EA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D094B8-EE32-48E7-B9D0-CDBE9BE6AB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6C695C-358C-4B96-B611-F74FFD429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4FCAB3-B144-4CBB-8EEF-B474AC264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763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D1BC3-74B2-4149-B39A-5FA183B0F6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833243A-8198-45DB-A6CC-31668012FA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CECB68-9DE1-4E4C-A02F-65FF6CC268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7104F3-4D37-4655-BD34-C7C0F39D5F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761995-68CB-4D23-BE75-0886463FD1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01A86F-A111-44FB-9A67-9D9F9699A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887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B24614F-392B-4082-98B0-1E68111FB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0690AF-EC27-4216-B778-2C67945AE2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EA6699-63D8-4BCB-B6FE-8AECDEAACB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76B321-0997-4582-A661-47BCD3EF1CD5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AF22E2-0B50-421E-A366-74D6355739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5E84AC-EF14-45BD-987E-0772C1893E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548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2C985-6961-4144-B188-A051CE68FC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85331"/>
            <a:ext cx="9144000" cy="2387600"/>
          </a:xfrm>
        </p:spPr>
        <p:txBody>
          <a:bodyPr/>
          <a:lstStyle/>
          <a:p>
            <a:r>
              <a:rPr lang="en-US" altLang="ja-JP" dirty="0">
                <a:latin typeface="+mn-lt"/>
              </a:rPr>
              <a:t>WF for NR PUSCH demodulation</a:t>
            </a:r>
            <a:endParaRPr lang="en-US" dirty="0">
              <a:latin typeface="+mn-lt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C82BC6B-4049-4D83-B83A-383C895AB6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25369"/>
            <a:ext cx="9144000" cy="1310268"/>
          </a:xfrm>
        </p:spPr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Nokia, Nokia Shanghai Bell, […]</a:t>
            </a:r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DA9F056-711E-42FE-90CD-8C6C75097D35}"/>
              </a:ext>
            </a:extLst>
          </p:cNvPr>
          <p:cNvSpPr/>
          <p:nvPr/>
        </p:nvSpPr>
        <p:spPr>
          <a:xfrm>
            <a:off x="8296506" y="361628"/>
            <a:ext cx="32227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/>
              <a:t>R4-1813942</a:t>
            </a:r>
            <a:endParaRPr lang="en-US" altLang="ja-JP" b="1" dirty="0"/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64A3EBE-CDC8-49DE-9E80-7BB56C9C25B1}"/>
              </a:ext>
            </a:extLst>
          </p:cNvPr>
          <p:cNvSpPr/>
          <p:nvPr/>
        </p:nvSpPr>
        <p:spPr>
          <a:xfrm>
            <a:off x="282498" y="328174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b="1" dirty="0"/>
              <a:t>3GPP TSG-RAN WG4 RAN#88bis	</a:t>
            </a:r>
            <a:endParaRPr lang="ja-JP" altLang="ja-JP" dirty="0"/>
          </a:p>
          <a:p>
            <a:r>
              <a:rPr lang="en-US" altLang="zh-CN" b="1" dirty="0"/>
              <a:t>Chengdu, China, 8 – 12 October, 2018</a:t>
            </a:r>
          </a:p>
          <a:p>
            <a:r>
              <a:rPr lang="en-US" altLang="ja-JP" b="1" dirty="0"/>
              <a:t>Agenda: </a:t>
            </a:r>
            <a:r>
              <a:rPr lang="en-GB" altLang="zh-CN" b="1" dirty="0"/>
              <a:t>7.13.2.2</a:t>
            </a:r>
            <a:endParaRPr lang="en-US" altLang="ja-JP" b="1" dirty="0"/>
          </a:p>
        </p:txBody>
      </p:sp>
    </p:spTree>
    <p:extLst>
      <p:ext uri="{BB962C8B-B14F-4D97-AF65-F5344CB8AC3E}">
        <p14:creationId xmlns:p14="http://schemas.microsoft.com/office/powerpoint/2010/main" val="347959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4E9BC7-E03C-4A5D-89FC-B6DA83B5D0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818606"/>
          </a:xfrm>
        </p:spPr>
        <p:txBody>
          <a:bodyPr>
            <a:normAutofit/>
          </a:bodyPr>
          <a:lstStyle/>
          <a:p>
            <a:pPr algn="ctr"/>
            <a:r>
              <a:rPr lang="en-US" altLang="zh-CN" sz="3600" dirty="0"/>
              <a:t>Initial simulation assumptions, DFT-S-OFDM</a:t>
            </a:r>
            <a:endParaRPr lang="en-GB" sz="36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8D0BFBA-939B-4761-9F26-DA309815E6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8806138"/>
              </p:ext>
            </p:extLst>
          </p:nvPr>
        </p:nvGraphicFramePr>
        <p:xfrm>
          <a:off x="680271" y="687978"/>
          <a:ext cx="10831458" cy="6169442"/>
        </p:xfrm>
        <a:graphic>
          <a:graphicData uri="http://schemas.openxmlformats.org/drawingml/2006/table">
            <a:tbl>
              <a:tblPr firstRow="1" firstCol="1" bandRow="1"/>
              <a:tblGrid>
                <a:gridCol w="2983458">
                  <a:extLst>
                    <a:ext uri="{9D8B030D-6E8A-4147-A177-3AD203B41FA5}">
                      <a16:colId xmlns:a16="http://schemas.microsoft.com/office/drawing/2014/main" val="2115192498"/>
                    </a:ext>
                  </a:extLst>
                </a:gridCol>
                <a:gridCol w="3924000">
                  <a:extLst>
                    <a:ext uri="{9D8B030D-6E8A-4147-A177-3AD203B41FA5}">
                      <a16:colId xmlns:a16="http://schemas.microsoft.com/office/drawing/2014/main" val="1375557807"/>
                    </a:ext>
                  </a:extLst>
                </a:gridCol>
                <a:gridCol w="3924000">
                  <a:extLst>
                    <a:ext uri="{9D8B030D-6E8A-4147-A177-3AD203B41FA5}">
                      <a16:colId xmlns:a16="http://schemas.microsoft.com/office/drawing/2014/main" val="3430033481"/>
                    </a:ext>
                  </a:extLst>
                </a:gridCol>
              </a:tblGrid>
              <a:tr h="216024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58880"/>
                  </a:ext>
                </a:extLst>
              </a:tr>
              <a:tr h="2160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FR1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9315056"/>
                  </a:ext>
                </a:extLst>
              </a:tr>
              <a:tr h="1375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Transform precoding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enabled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enabled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2498793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Tx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8711282"/>
                  </a:ext>
                </a:extLst>
              </a:tr>
              <a:tr h="2052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Rx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2, 4, 8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2</a:t>
                      </a:r>
                      <a:endParaRPr lang="en-US" altLang="zh-CN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64014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layers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576492"/>
                  </a:ext>
                </a:extLst>
              </a:tr>
              <a:tr h="1929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1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2151103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1+1,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3379793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symbols length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00096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dirty="0"/>
                        <a:t>start symbol index</a:t>
                      </a:r>
                      <a:endParaRPr lang="en-US" altLang="zh-CN" sz="1400" dirty="0"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6347834"/>
                  </a:ext>
                </a:extLst>
              </a:tr>
              <a:tr h="2380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 domain resource allocation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A</a:t>
                      </a:r>
                      <a:endParaRPr kumimoji="1" lang="en-US" altLang="zh-CN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939419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Frequency domain resource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15kHz: 25 PRB </a:t>
                      </a:r>
                      <a:r>
                        <a:rPr kumimoji="1" lang="en-GB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(contig., middle of test BW)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30kHz: 24 PRB </a:t>
                      </a:r>
                      <a:r>
                        <a:rPr kumimoji="1" lang="en-GB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(contig., middle of test BW)</a:t>
                      </a:r>
                      <a:endParaRPr kumimoji="1"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60kHz: </a:t>
                      </a:r>
                      <a:r>
                        <a:rPr kumimoji="1" lang="en-GB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 PRB (contig., middle of test BW)</a:t>
                      </a:r>
                      <a:endParaRPr kumimoji="1"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120kHz:  </a:t>
                      </a:r>
                      <a:r>
                        <a:rPr kumimoji="1" lang="en-GB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30 PRB (contig., middle of test BW)</a:t>
                      </a:r>
                      <a:endParaRPr kumimoji="1"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39130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MCS index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906049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Carrier frequency (GHz)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2473166"/>
                  </a:ext>
                </a:extLst>
              </a:tr>
              <a:tr h="2476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2: TDL-B 100ns, 400 Hz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16: TDL-C 300ns, 100 Hz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20: TDL-A 30ns, 10Hz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altLang="zh-CN" sz="1400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[TDL]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47865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SCS and BW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15kHz: 5 MHz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30kHz: </a:t>
                      </a:r>
                      <a:r>
                        <a:rPr kumimoji="1" lang="en-GB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10 MHz</a:t>
                      </a:r>
                      <a:endParaRPr kumimoji="1" lang="en-US" altLang="zh-CN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60kHz: 50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120kHz: 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203903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strike="noStrike" baseline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PTRS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Not configured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NRB0=0, NRB1=8, NRB2=NRB3=32, and NRB4=108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840974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Timing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92238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Frequency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070562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/>
                        <a:t>Code block group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220063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/>
                        <a:t>Frequency hopping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079207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/>
                        <a:t>Limited buffer rate matching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9870214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/>
                        <a:t>Number of HARQ transmissions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549806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altLang="zh-CN" sz="1400" dirty="0" err="1"/>
                        <a:t>Testing</a:t>
                      </a:r>
                      <a:r>
                        <a:rPr lang="pt-BR" altLang="zh-CN" sz="1400" dirty="0"/>
                        <a:t> </a:t>
                      </a:r>
                      <a:r>
                        <a:rPr lang="pt-BR" altLang="zh-CN" sz="1400" dirty="0" err="1"/>
                        <a:t>metric</a:t>
                      </a:r>
                      <a:endParaRPr lang="pt-BR" altLang="zh-CN" sz="14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altLang="zh-CN" sz="1400" dirty="0"/>
                        <a:t>SNR @70% </a:t>
                      </a:r>
                      <a:r>
                        <a:rPr lang="pt-BR" altLang="zh-CN" sz="1400" dirty="0" err="1"/>
                        <a:t>of</a:t>
                      </a:r>
                      <a:r>
                        <a:rPr lang="pt-BR" altLang="zh-CN" sz="1400" dirty="0"/>
                        <a:t> </a:t>
                      </a:r>
                      <a:r>
                        <a:rPr lang="pt-BR" altLang="zh-CN" sz="1400" dirty="0" err="1"/>
                        <a:t>maximum</a:t>
                      </a:r>
                      <a:r>
                        <a:rPr lang="pt-BR" altLang="zh-CN" sz="1400" dirty="0"/>
                        <a:t> </a:t>
                      </a:r>
                      <a:r>
                        <a:rPr lang="pt-BR" altLang="zh-CN" sz="1400" dirty="0" err="1"/>
                        <a:t>throughput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altLang="zh-CN" sz="1400" dirty="0"/>
                        <a:t>SNR @70% </a:t>
                      </a:r>
                      <a:r>
                        <a:rPr lang="pt-BR" altLang="zh-CN" sz="1400" dirty="0" err="1"/>
                        <a:t>of</a:t>
                      </a:r>
                      <a:r>
                        <a:rPr lang="pt-BR" altLang="zh-CN" sz="1400" dirty="0"/>
                        <a:t> </a:t>
                      </a:r>
                      <a:r>
                        <a:rPr lang="pt-BR" altLang="zh-CN" sz="1400" dirty="0" err="1"/>
                        <a:t>maximum</a:t>
                      </a:r>
                      <a:r>
                        <a:rPr lang="pt-BR" altLang="zh-CN" sz="1400" dirty="0"/>
                        <a:t> </a:t>
                      </a:r>
                      <a:r>
                        <a:rPr lang="pt-BR" altLang="zh-CN" sz="1400" dirty="0" err="1"/>
                        <a:t>throughput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49412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5000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420E3-E0D8-4A87-9C69-99E67FFBD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94EAF7-8855-4175-9324-471768328D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681010" cy="4351338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/>
              <a:t>The following WFs were approved:</a:t>
            </a:r>
          </a:p>
          <a:p>
            <a:pPr lvl="1"/>
            <a:r>
              <a:rPr lang="en-US" altLang="ja-JP" dirty="0"/>
              <a:t>R4-1808024</a:t>
            </a:r>
            <a:r>
              <a:rPr lang="en-GB" altLang="zh-CN" dirty="0"/>
              <a:t>, </a:t>
            </a:r>
            <a:r>
              <a:rPr lang="en-US" altLang="zh-CN" dirty="0"/>
              <a:t>WF on NR PUSCH demodulation requirements in Rel-15, RAN4#87</a:t>
            </a:r>
          </a:p>
          <a:p>
            <a:pPr lvl="1"/>
            <a:r>
              <a:rPr lang="en-GB" altLang="zh-CN" dirty="0"/>
              <a:t>R4-18093</a:t>
            </a:r>
            <a:r>
              <a:rPr lang="en-GB" altLang="zh-CN" dirty="0">
                <a:highlight>
                  <a:srgbClr val="00FFFF"/>
                </a:highlight>
              </a:rPr>
              <a:t>6</a:t>
            </a:r>
            <a:r>
              <a:rPr lang="en-GB" altLang="zh-CN" dirty="0"/>
              <a:t>6</a:t>
            </a:r>
            <a:r>
              <a:rPr lang="en-US" altLang="ja-JP" dirty="0"/>
              <a:t>, WF on NR PUSCH demodulation requirements,</a:t>
            </a:r>
            <a:r>
              <a:rPr lang="en-US" altLang="zh-CN" dirty="0"/>
              <a:t> </a:t>
            </a:r>
            <a:r>
              <a:rPr lang="en-US" altLang="ja-JP" dirty="0"/>
              <a:t>RAN4#AH1807</a:t>
            </a:r>
            <a:endParaRPr lang="en-US" altLang="zh-CN" dirty="0"/>
          </a:p>
          <a:p>
            <a:pPr lvl="1"/>
            <a:r>
              <a:rPr lang="en-US" altLang="zh-CN" dirty="0"/>
              <a:t>R4-1811694, </a:t>
            </a:r>
            <a:r>
              <a:rPr lang="en-US" altLang="ja-JP" dirty="0"/>
              <a:t>WF on NR PUSCH demodulation requirements, RAN4#88</a:t>
            </a:r>
            <a:endParaRPr lang="en-US" altLang="zh-CN" dirty="0"/>
          </a:p>
          <a:p>
            <a:pPr lvl="1"/>
            <a:endParaRPr lang="en-US" altLang="zh-CN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2386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6B310-B11F-4EC8-A33B-EA834B9F3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Time domain resource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1C0D5B-9274-4951-B645-9FCD819265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61171"/>
            <a:ext cx="10515600" cy="4931704"/>
          </a:xfrm>
        </p:spPr>
        <p:txBody>
          <a:bodyPr>
            <a:normAutofit/>
          </a:bodyPr>
          <a:lstStyle/>
          <a:p>
            <a:r>
              <a:rPr lang="en-US" dirty="0"/>
              <a:t>For FR1, </a:t>
            </a:r>
          </a:p>
          <a:p>
            <a:pPr lvl="1"/>
            <a:r>
              <a:rPr lang="en-GB" dirty="0">
                <a:solidFill>
                  <a:prstClr val="black"/>
                </a:solidFill>
                <a:highlight>
                  <a:srgbClr val="FFFF00"/>
                </a:highlight>
              </a:rPr>
              <a:t>Whether to test non-slot and/or slot based transmission with resource mapping type B</a:t>
            </a:r>
          </a:p>
          <a:p>
            <a:pPr lvl="2"/>
            <a:r>
              <a:rPr lang="en-GB" sz="1600" dirty="0">
                <a:solidFill>
                  <a:prstClr val="black"/>
                </a:solidFill>
                <a:highlight>
                  <a:srgbClr val="FFFF00"/>
                </a:highlight>
              </a:rPr>
              <a:t>Option1: Type B for non-slot based.</a:t>
            </a:r>
          </a:p>
          <a:p>
            <a:pPr lvl="2"/>
            <a:r>
              <a:rPr lang="en-GB" sz="1600" dirty="0">
                <a:solidFill>
                  <a:prstClr val="black"/>
                </a:solidFill>
                <a:highlight>
                  <a:srgbClr val="FFFF00"/>
                </a:highlight>
              </a:rPr>
              <a:t>Option2: Type B for slot based</a:t>
            </a:r>
          </a:p>
          <a:p>
            <a:pPr lvl="2"/>
            <a:r>
              <a:rPr lang="en-GB" sz="1600" dirty="0">
                <a:solidFill>
                  <a:prstClr val="black"/>
                </a:solidFill>
                <a:highlight>
                  <a:srgbClr val="FFFF00"/>
                </a:highlight>
              </a:rPr>
              <a:t>Option3: Type B for both slot and non-slot based.</a:t>
            </a:r>
          </a:p>
          <a:p>
            <a:pPr lvl="2"/>
            <a:r>
              <a:rPr lang="en-GB" sz="1600" dirty="0">
                <a:solidFill>
                  <a:prstClr val="black"/>
                </a:solidFill>
                <a:highlight>
                  <a:srgbClr val="FFFF00"/>
                </a:highlight>
              </a:rPr>
              <a:t>Option4: Type B not tested</a:t>
            </a:r>
          </a:p>
          <a:p>
            <a:endParaRPr lang="en-US" dirty="0"/>
          </a:p>
          <a:p>
            <a:r>
              <a:rPr lang="en-US" dirty="0"/>
              <a:t>For FR2</a:t>
            </a:r>
          </a:p>
          <a:p>
            <a:pPr lvl="1"/>
            <a:r>
              <a:rPr lang="fr-FR" dirty="0" err="1"/>
              <a:t>Number</a:t>
            </a:r>
            <a:r>
              <a:rPr lang="fr-FR" dirty="0"/>
              <a:t> of UL </a:t>
            </a:r>
            <a:r>
              <a:rPr lang="fr-FR" dirty="0" err="1"/>
              <a:t>symbols</a:t>
            </a:r>
            <a:r>
              <a:rPr lang="fr-FR" dirty="0"/>
              <a:t>: 10</a:t>
            </a:r>
            <a:endParaRPr lang="en-US" sz="3600" dirty="0"/>
          </a:p>
          <a:p>
            <a:pPr lvl="1"/>
            <a:r>
              <a:rPr lang="fr-FR" dirty="0"/>
              <a:t>Start </a:t>
            </a:r>
            <a:r>
              <a:rPr lang="fr-FR" dirty="0" err="1"/>
              <a:t>symbol</a:t>
            </a:r>
            <a:r>
              <a:rPr lang="fr-FR" dirty="0"/>
              <a:t> index: 0</a:t>
            </a:r>
            <a:endParaRPr lang="en-US" sz="3800" dirty="0"/>
          </a:p>
        </p:txBody>
      </p:sp>
    </p:spTree>
    <p:extLst>
      <p:ext uri="{BB962C8B-B14F-4D97-AF65-F5344CB8AC3E}">
        <p14:creationId xmlns:p14="http://schemas.microsoft.com/office/powerpoint/2010/main" val="2809806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6B310-B11F-4EC8-A33B-EA834B9F3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Frequency domain resource 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1C0D5B-9274-4951-B645-9FCD819265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61171"/>
            <a:ext cx="10515600" cy="4931704"/>
          </a:xfrm>
        </p:spPr>
        <p:txBody>
          <a:bodyPr>
            <a:normAutofit/>
          </a:bodyPr>
          <a:lstStyle/>
          <a:p>
            <a:r>
              <a:rPr lang="en-US" dirty="0"/>
              <a:t>Frequency domain resource for DFT-s-OFDM:</a:t>
            </a:r>
            <a:endParaRPr lang="en-GB" dirty="0"/>
          </a:p>
          <a:p>
            <a:pPr lvl="1"/>
            <a:r>
              <a:rPr lang="en-US" dirty="0"/>
              <a:t>Simulate the following by the next meeting</a:t>
            </a:r>
            <a:endParaRPr lang="en-GB" dirty="0"/>
          </a:p>
          <a:p>
            <a:pPr lvl="2"/>
            <a:r>
              <a:rPr lang="en-US" dirty="0"/>
              <a:t>Based on results, it will be decided if one SCS/BW combination is sufficient per FR in the next meeting.</a:t>
            </a:r>
            <a:endParaRPr lang="en-GB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A776A38-B30C-4CA1-9BE4-C0895B7B6A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7217539"/>
              </p:ext>
            </p:extLst>
          </p:nvPr>
        </p:nvGraphicFramePr>
        <p:xfrm>
          <a:off x="2949526" y="3546885"/>
          <a:ext cx="5690961" cy="2195704"/>
        </p:xfrm>
        <a:graphic>
          <a:graphicData uri="http://schemas.openxmlformats.org/drawingml/2006/table">
            <a:tbl>
              <a:tblPr firstRow="1" firstCol="1" bandRow="1"/>
              <a:tblGrid>
                <a:gridCol w="1367178">
                  <a:extLst>
                    <a:ext uri="{9D8B030D-6E8A-4147-A177-3AD203B41FA5}">
                      <a16:colId xmlns:a16="http://schemas.microsoft.com/office/drawing/2014/main" val="350522459"/>
                    </a:ext>
                  </a:extLst>
                </a:gridCol>
                <a:gridCol w="2181475">
                  <a:extLst>
                    <a:ext uri="{9D8B030D-6E8A-4147-A177-3AD203B41FA5}">
                      <a16:colId xmlns:a16="http://schemas.microsoft.com/office/drawing/2014/main" val="2904816940"/>
                    </a:ext>
                  </a:extLst>
                </a:gridCol>
                <a:gridCol w="2142308">
                  <a:extLst>
                    <a:ext uri="{9D8B030D-6E8A-4147-A177-3AD203B41FA5}">
                      <a16:colId xmlns:a16="http://schemas.microsoft.com/office/drawing/2014/main" val="1124246238"/>
                    </a:ext>
                  </a:extLst>
                </a:gridCol>
              </a:tblGrid>
              <a:tr h="23685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6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SCS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053465" algn="l"/>
                        </a:tabLst>
                      </a:pPr>
                      <a:r>
                        <a:rPr lang="en-GB" sz="16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BW in PRB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6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BW in MHz</a:t>
                      </a:r>
                      <a:endParaRPr lang="en-GB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2544371"/>
                  </a:ext>
                </a:extLst>
              </a:tr>
              <a:tr h="2254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 (FR1)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0450318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30 (FR1)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8971496"/>
                  </a:ext>
                </a:extLst>
              </a:tr>
              <a:tr h="2152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60 (FR2)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30 in the middle of the channel BW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80697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120 (FR2)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30 in the middle of the channel BW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78150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16601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6B310-B11F-4EC8-A33B-EA834B9F3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DMRS configuration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1C0D5B-9274-4951-B645-9FCD819265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EPRE ratio of PUSCH to DM-RS for DMRS type 1</a:t>
            </a:r>
          </a:p>
          <a:p>
            <a:pPr lvl="1"/>
            <a:r>
              <a:rPr lang="fr-FR" dirty="0"/>
              <a:t>-3dB </a:t>
            </a:r>
            <a:endParaRPr lang="en-US" sz="3600" dirty="0"/>
          </a:p>
          <a:p>
            <a:pPr lvl="0"/>
            <a:r>
              <a:rPr lang="en-US" dirty="0"/>
              <a:t>Additional DMRS for DFT-S-OFDM</a:t>
            </a:r>
          </a:p>
          <a:p>
            <a:pPr lvl="1"/>
            <a:r>
              <a:rPr lang="fr-FR" dirty="0"/>
              <a:t>The </a:t>
            </a:r>
            <a:r>
              <a:rPr lang="fr-FR" dirty="0" err="1"/>
              <a:t>same</a:t>
            </a:r>
            <a:r>
              <a:rPr lang="fr-FR" dirty="0"/>
              <a:t> configuration </a:t>
            </a:r>
            <a:r>
              <a:rPr lang="fr-FR" dirty="0" err="1"/>
              <a:t>with</a:t>
            </a:r>
            <a:r>
              <a:rPr lang="fr-FR" dirty="0"/>
              <a:t> CP-OFDM</a:t>
            </a:r>
            <a:endParaRPr lang="en-US" sz="36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63724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6B310-B11F-4EC8-A33B-EA834B9F3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UCI on PUSCH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1C0D5B-9274-4951-B645-9FCD819265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Specify test cases for UCI decoding performance over PUSCH in Rel-15 by Next June</a:t>
            </a:r>
            <a:endParaRPr lang="en-GB" sz="2000" dirty="0"/>
          </a:p>
          <a:p>
            <a:r>
              <a:rPr lang="en-US" dirty="0"/>
              <a:t>Test parameters to be discussed after the Nov meeting.</a:t>
            </a:r>
            <a:endParaRPr lang="en-GB" sz="2000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5031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6B310-B11F-4EC8-A33B-EA834B9F3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prstClr val="black"/>
                </a:solidFill>
                <a:latin typeface="Calibri" panose="020F0502020204030204"/>
              </a:rPr>
              <a:t>Reference receiver and MIMO correlation for PUSCH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1C0D5B-9274-4951-B645-9FCD819265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r>
              <a:rPr lang="en-GB" dirty="0"/>
              <a:t>Reference receiver and MIMO correlation for PUSCH</a:t>
            </a:r>
          </a:p>
          <a:p>
            <a:pPr lvl="1"/>
            <a:r>
              <a:rPr lang="en-US" dirty="0"/>
              <a:t>Reference receiver for 2Tx PUSCH</a:t>
            </a:r>
            <a:endParaRPr lang="en-GB" dirty="0"/>
          </a:p>
          <a:p>
            <a:pPr lvl="2"/>
            <a:r>
              <a:rPr lang="fr-FR" dirty="0"/>
              <a:t>MMSE </a:t>
            </a:r>
            <a:r>
              <a:rPr lang="fr-FR" dirty="0" err="1"/>
              <a:t>receiver</a:t>
            </a:r>
            <a:r>
              <a:rPr lang="fr-FR" dirty="0"/>
              <a:t> </a:t>
            </a:r>
            <a:endParaRPr lang="en-GB" sz="3200" dirty="0"/>
          </a:p>
          <a:p>
            <a:pPr lvl="1"/>
            <a:r>
              <a:rPr lang="en-US" dirty="0"/>
              <a:t>MIMO correlation: low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46567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6B310-B11F-4EC8-A33B-EA834B9F3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PTRS configuration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1C0D5B-9274-4951-B645-9FCD819265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61171"/>
            <a:ext cx="10515600" cy="4931704"/>
          </a:xfrm>
        </p:spPr>
        <p:txBody>
          <a:bodyPr>
            <a:normAutofit/>
          </a:bodyPr>
          <a:lstStyle/>
          <a:p>
            <a:r>
              <a:rPr lang="en-GB" dirty="0"/>
              <a:t>PTRS configuration</a:t>
            </a:r>
          </a:p>
          <a:p>
            <a:pPr lvl="1"/>
            <a:r>
              <a:rPr lang="en-US" dirty="0"/>
              <a:t>Frequency density </a:t>
            </a:r>
            <a:r>
              <a:rPr lang="en-GB" i="1" dirty="0"/>
              <a:t>KPTRS </a:t>
            </a:r>
            <a:r>
              <a:rPr lang="en-GB" dirty="0"/>
              <a:t>for CP-OFDM: </a:t>
            </a:r>
          </a:p>
          <a:p>
            <a:pPr lvl="2"/>
            <a:r>
              <a:rPr lang="fr-FR" dirty="0"/>
              <a:t>2 </a:t>
            </a:r>
            <a:endParaRPr lang="en-GB" sz="3200" dirty="0"/>
          </a:p>
          <a:p>
            <a:endParaRPr lang="fr-FR" dirty="0">
              <a:highlight>
                <a:srgbClr val="00FF00"/>
              </a:highlight>
            </a:endParaRPr>
          </a:p>
          <a:p>
            <a:pPr lvl="1"/>
            <a:r>
              <a:rPr lang="en-US" dirty="0"/>
              <a:t>Default thresholds for PT-RS patterns </a:t>
            </a:r>
            <a:r>
              <a:rPr lang="en-GB" dirty="0"/>
              <a:t>for DFT-S-OFDM</a:t>
            </a:r>
            <a:endParaRPr lang="en-GB" sz="2000" dirty="0"/>
          </a:p>
          <a:p>
            <a:pPr lvl="2"/>
            <a:r>
              <a:rPr lang="en-US" i="1" dirty="0"/>
              <a:t>N</a:t>
            </a:r>
            <a:r>
              <a:rPr lang="en-US" i="1" baseline="-25000" dirty="0"/>
              <a:t>RB0</a:t>
            </a:r>
            <a:r>
              <a:rPr lang="en-US" dirty="0"/>
              <a:t>=0, </a:t>
            </a:r>
            <a:r>
              <a:rPr lang="en-US" i="1" dirty="0"/>
              <a:t>N</a:t>
            </a:r>
            <a:r>
              <a:rPr lang="en-US" i="1" baseline="-25000" dirty="0"/>
              <a:t>RB1</a:t>
            </a:r>
            <a:r>
              <a:rPr lang="en-US" dirty="0"/>
              <a:t>=8, </a:t>
            </a:r>
            <a:r>
              <a:rPr lang="en-US" i="1" dirty="0"/>
              <a:t>N</a:t>
            </a:r>
            <a:r>
              <a:rPr lang="en-US" i="1" baseline="-25000" dirty="0"/>
              <a:t>RB2</a:t>
            </a:r>
            <a:r>
              <a:rPr lang="en-US" dirty="0"/>
              <a:t>=</a:t>
            </a:r>
            <a:r>
              <a:rPr lang="en-US" i="1" dirty="0"/>
              <a:t>N</a:t>
            </a:r>
            <a:r>
              <a:rPr lang="en-US" i="1" baseline="-25000" dirty="0"/>
              <a:t>RB3</a:t>
            </a:r>
            <a:r>
              <a:rPr lang="en-US" dirty="0"/>
              <a:t>=32, and </a:t>
            </a:r>
            <a:r>
              <a:rPr lang="en-US" i="1" dirty="0"/>
              <a:t>N</a:t>
            </a:r>
            <a:r>
              <a:rPr lang="en-US" i="1" baseline="-25000" dirty="0"/>
              <a:t>RB4</a:t>
            </a:r>
            <a:r>
              <a:rPr lang="en-US" dirty="0"/>
              <a:t>=108 </a:t>
            </a:r>
            <a:endParaRPr lang="en-GB" sz="2800" dirty="0"/>
          </a:p>
          <a:p>
            <a:pPr marL="457200" lvl="1" indent="0">
              <a:buNone/>
            </a:pPr>
            <a:endParaRPr lang="fr-FR" dirty="0">
              <a:highlight>
                <a:srgbClr val="FFFF00"/>
              </a:highlight>
            </a:endParaRPr>
          </a:p>
          <a:p>
            <a:pPr marL="1371600" lvl="3" indent="0">
              <a:buNone/>
            </a:pPr>
            <a:endParaRPr lang="en-GB" sz="3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03063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4E9BC7-E03C-4A5D-89FC-B6DA83B5D0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818606"/>
          </a:xfrm>
        </p:spPr>
        <p:txBody>
          <a:bodyPr>
            <a:normAutofit/>
          </a:bodyPr>
          <a:lstStyle/>
          <a:p>
            <a:pPr algn="ctr"/>
            <a:r>
              <a:rPr lang="en-US" altLang="zh-CN" sz="3600" dirty="0"/>
              <a:t>Initial simulation assumptions, CP-OFDM</a:t>
            </a:r>
            <a:endParaRPr lang="en-GB" sz="36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917485-9CFE-42B4-9576-B1A4DC3E27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1042662"/>
              </p:ext>
            </p:extLst>
          </p:nvPr>
        </p:nvGraphicFramePr>
        <p:xfrm>
          <a:off x="1762125" y="675455"/>
          <a:ext cx="9183563" cy="5999084"/>
        </p:xfrm>
        <a:graphic>
          <a:graphicData uri="http://schemas.openxmlformats.org/drawingml/2006/table">
            <a:tbl>
              <a:tblPr firstRow="1" firstCol="1" bandRow="1"/>
              <a:tblGrid>
                <a:gridCol w="3206900">
                  <a:extLst>
                    <a:ext uri="{9D8B030D-6E8A-4147-A177-3AD203B41FA5}">
                      <a16:colId xmlns:a16="http://schemas.microsoft.com/office/drawing/2014/main" val="2115192498"/>
                    </a:ext>
                  </a:extLst>
                </a:gridCol>
                <a:gridCol w="2975130">
                  <a:extLst>
                    <a:ext uri="{9D8B030D-6E8A-4147-A177-3AD203B41FA5}">
                      <a16:colId xmlns:a16="http://schemas.microsoft.com/office/drawing/2014/main" val="1375557807"/>
                    </a:ext>
                  </a:extLst>
                </a:gridCol>
                <a:gridCol w="3001533">
                  <a:extLst>
                    <a:ext uri="{9D8B030D-6E8A-4147-A177-3AD203B41FA5}">
                      <a16:colId xmlns:a16="http://schemas.microsoft.com/office/drawing/2014/main" val="3430033481"/>
                    </a:ext>
                  </a:extLst>
                </a:gridCol>
              </a:tblGrid>
              <a:tr h="216024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58880"/>
                  </a:ext>
                </a:extLst>
              </a:tr>
              <a:tr h="2160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FR1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931505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Transform precoding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Disabled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2498793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Tx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1, 2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1, 2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871128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Rx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2, 4, 8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64014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layers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1, 2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2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576492"/>
                  </a:ext>
                </a:extLst>
              </a:tr>
              <a:tr h="19294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Transmission scheme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altLang="zh-CN" sz="1400" dirty="0"/>
                        <a:t>Identity matrix (</a:t>
                      </a:r>
                      <a:r>
                        <a:rPr kumimoji="1"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TPMI index 0)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400" dirty="0"/>
                        <a:t>Identity matrix (</a:t>
                      </a:r>
                      <a:r>
                        <a:rPr kumimoji="1"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TPMI index 0)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5443205"/>
                  </a:ext>
                </a:extLst>
              </a:tr>
              <a:tr h="1929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2151103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1, 1+1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3379793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symbols length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00096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dirty="0"/>
                        <a:t>start symbol index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7932082"/>
                  </a:ext>
                </a:extLst>
              </a:tr>
              <a:tr h="2536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 domain resource allocation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A</a:t>
                      </a:r>
                      <a:endParaRPr kumimoji="1" lang="en-US" altLang="zh-CN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939419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Frequency domain resource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full RB allocation of the applicable BW 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full RB allocation of the applicable BW 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39130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MCS index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2, 16, 20 (20 only for 1Tx)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2, 16, 20 (20 only for 1Tx)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906049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Carrier frequency (GHz)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2473166"/>
                  </a:ext>
                </a:extLst>
              </a:tr>
              <a:tr h="17349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2: TDL-B 100ns, 400 Hz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16: TDL-C 300ns, 100 Hz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20: TDL-A 30ns, 10Hz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[TDL]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4786565"/>
                  </a:ext>
                </a:extLst>
              </a:tr>
              <a:tr h="2706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strike="noStrike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SCS and BW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To be captured in work plan WF</a:t>
                      </a:r>
                      <a:endParaRPr kumimoji="1" lang="en-US" altLang="zh-CN" sz="1400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US" sz="1400" strike="sng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203903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strike="noStrike" baseline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PTRS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Not configured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Configured with </a:t>
                      </a:r>
                      <a:r>
                        <a:rPr kumimoji="1" lang="en-GB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KPTRS =2, LPTRS =1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840974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Timing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92238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Frequency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070562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/>
                        <a:t>Code block group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220063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/>
                        <a:t>Frequency hopping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079207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/>
                        <a:t>Limited buffer rate matching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9870214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/>
                        <a:t>Number of HARQ transmissions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549806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altLang="zh-CN" sz="1400" dirty="0" err="1"/>
                        <a:t>Testing</a:t>
                      </a:r>
                      <a:r>
                        <a:rPr lang="pt-BR" altLang="zh-CN" sz="1400" dirty="0"/>
                        <a:t> </a:t>
                      </a:r>
                      <a:r>
                        <a:rPr lang="pt-BR" altLang="zh-CN" sz="1400" dirty="0" err="1"/>
                        <a:t>metric</a:t>
                      </a:r>
                      <a:endParaRPr lang="pt-BR" altLang="zh-CN" sz="14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altLang="zh-CN" sz="1400" dirty="0"/>
                        <a:t>SNR @70% </a:t>
                      </a:r>
                      <a:r>
                        <a:rPr lang="pt-BR" altLang="zh-CN" sz="1400" dirty="0" err="1"/>
                        <a:t>of</a:t>
                      </a:r>
                      <a:r>
                        <a:rPr lang="pt-BR" altLang="zh-CN" sz="1400" dirty="0"/>
                        <a:t> </a:t>
                      </a:r>
                      <a:r>
                        <a:rPr lang="pt-BR" altLang="zh-CN" sz="1400" dirty="0" err="1"/>
                        <a:t>maximum</a:t>
                      </a:r>
                      <a:r>
                        <a:rPr lang="pt-BR" altLang="zh-CN" sz="1400" dirty="0"/>
                        <a:t> </a:t>
                      </a:r>
                      <a:r>
                        <a:rPr lang="pt-BR" altLang="zh-CN" sz="1400" dirty="0" err="1"/>
                        <a:t>throughput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altLang="zh-CN" sz="1400" dirty="0"/>
                        <a:t>SNR @70% </a:t>
                      </a:r>
                      <a:r>
                        <a:rPr lang="pt-BR" altLang="zh-CN" sz="1400" dirty="0" err="1"/>
                        <a:t>of</a:t>
                      </a:r>
                      <a:r>
                        <a:rPr lang="pt-BR" altLang="zh-CN" sz="1400" dirty="0"/>
                        <a:t> </a:t>
                      </a:r>
                      <a:r>
                        <a:rPr lang="pt-BR" altLang="zh-CN" sz="1400" dirty="0" err="1"/>
                        <a:t>maximum</a:t>
                      </a:r>
                      <a:r>
                        <a:rPr lang="pt-BR" altLang="zh-CN" sz="1400" dirty="0"/>
                        <a:t> </a:t>
                      </a:r>
                      <a:r>
                        <a:rPr lang="pt-BR" altLang="zh-CN" sz="1400" dirty="0" err="1"/>
                        <a:t>throughput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5215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03356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1579</TotalTime>
  <Words>865</Words>
  <Application>Microsoft Office PowerPoint</Application>
  <PresentationFormat>Widescreen</PresentationFormat>
  <Paragraphs>227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DengXian</vt:lpstr>
      <vt:lpstr>等线 Light</vt:lpstr>
      <vt:lpstr>SimSun</vt:lpstr>
      <vt:lpstr>SimSun</vt:lpstr>
      <vt:lpstr>Yu Gothic</vt:lpstr>
      <vt:lpstr>Yu Gothic Light</vt:lpstr>
      <vt:lpstr>Arial</vt:lpstr>
      <vt:lpstr>Calibri</vt:lpstr>
      <vt:lpstr>Calibri Light</vt:lpstr>
      <vt:lpstr>Times New Roman</vt:lpstr>
      <vt:lpstr>Office Theme</vt:lpstr>
      <vt:lpstr>WF for NR PUSCH demodulation</vt:lpstr>
      <vt:lpstr>Background</vt:lpstr>
      <vt:lpstr>Time domain resource </vt:lpstr>
      <vt:lpstr>Frequency domain resource </vt:lpstr>
      <vt:lpstr>DMRS configuration</vt:lpstr>
      <vt:lpstr>UCI on PUSCH</vt:lpstr>
      <vt:lpstr>Reference receiver and MIMO correlation for PUSCH</vt:lpstr>
      <vt:lpstr>PTRS configuration</vt:lpstr>
      <vt:lpstr>Initial simulation assumptions, CP-OFDM</vt:lpstr>
      <vt:lpstr>Initial simulation assumptions, DFT-S-OFDM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PUSCH demodulation</dc:title>
  <dc:creator>Nurminen, Riikka (Nokia - FI/Espoo)</dc:creator>
  <cp:lastModifiedBy>Mueller, Axel (Nokia - FR/Paris-Saclay)</cp:lastModifiedBy>
  <cp:revision>34</cp:revision>
  <dcterms:created xsi:type="dcterms:W3CDTF">2018-10-08T09:26:06Z</dcterms:created>
  <dcterms:modified xsi:type="dcterms:W3CDTF">2018-10-11T10:56:02Z</dcterms:modified>
</cp:coreProperties>
</file>