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410" r:id="rId6"/>
    <p:sldId id="416" r:id="rId7"/>
    <p:sldId id="413" r:id="rId8"/>
    <p:sldId id="398" r:id="rId9"/>
    <p:sldId id="414" r:id="rId10"/>
    <p:sldId id="415" r:id="rId11"/>
    <p:sldId id="386" r:id="rId12"/>
    <p:sldId id="404"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3428" autoAdjust="0"/>
  </p:normalViewPr>
  <p:slideViewPr>
    <p:cSldViewPr>
      <p:cViewPr>
        <p:scale>
          <a:sx n="112" d="100"/>
          <a:sy n="112" d="100"/>
        </p:scale>
        <p:origin x="-240" y="122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11.10.2018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ru-R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3</a:t>
            </a:fld>
            <a:endParaRPr lang="ru-RU"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416794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10/11/2018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10/11/2018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10/11/2018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10/11/2018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10/11/2018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10/11/2018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10/11/2018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a:t>
            </a:r>
            <a:r>
              <a:rPr lang="en-GB" sz="4000" dirty="0"/>
              <a:t>forward on </a:t>
            </a:r>
            <a:r>
              <a:rPr lang="en-GB" sz="4000" dirty="0" smtClean="0"/>
              <a:t>NR UE CSI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Samsung</a:t>
            </a:r>
            <a:endParaRPr lang="en-US" altLang="en-US" sz="2800" dirty="0">
              <a:solidFill>
                <a:srgbClr val="898989"/>
              </a:solidFill>
            </a:endParaRPr>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a:t>
            </a:r>
            <a:r>
              <a:rPr lang="en-GB" sz="1800" b="1" dirty="0" smtClean="0"/>
              <a:t>RAN4#88bis                                                            R4-18xxxxx</a:t>
            </a:r>
            <a:endParaRPr lang="en-US" sz="1800" dirty="0"/>
          </a:p>
          <a:p>
            <a:pPr>
              <a:buNone/>
            </a:pPr>
            <a:r>
              <a:rPr lang="en-GB" sz="1800" b="1" dirty="0" smtClean="0"/>
              <a:t>Chengdu, China, 8-12 Oct, </a:t>
            </a:r>
            <a:r>
              <a:rPr lang="en-GB" sz="1800" b="1" dirty="0"/>
              <a:t>2018</a:t>
            </a:r>
            <a:endParaRPr 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Previous  agreed test cases list</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lvl="1" algn="just"/>
            <a:r>
              <a:rPr lang="en-GB" sz="1200" dirty="0" smtClean="0"/>
              <a:t>Test </a:t>
            </a:r>
            <a:r>
              <a:rPr lang="en-GB" sz="1200" dirty="0"/>
              <a:t>4</a:t>
            </a:r>
            <a:r>
              <a:rPr lang="en-GB" sz="1200" dirty="0" smtClean="0"/>
              <a:t>: </a:t>
            </a:r>
            <a:r>
              <a:rPr lang="en-GB" sz="1200" dirty="0"/>
              <a:t>FR1 FDD   10MHz &amp;15kHz ,  4*2, 4*4</a:t>
            </a:r>
          </a:p>
          <a:p>
            <a:pPr lvl="1" algn="just"/>
            <a:r>
              <a:rPr lang="en-GB" sz="1200" dirty="0"/>
              <a:t>Test </a:t>
            </a:r>
            <a:r>
              <a:rPr lang="en-GB" sz="1200" dirty="0" smtClean="0"/>
              <a:t>5: </a:t>
            </a:r>
            <a:r>
              <a:rPr lang="en-GB" sz="1200" dirty="0"/>
              <a:t>FR1 TDD    40MHz&amp;30kHz,   4*2, 4*4</a:t>
            </a:r>
          </a:p>
          <a:p>
            <a:pPr algn="just"/>
            <a:r>
              <a:rPr lang="en-GB" sz="1200" dirty="0" smtClean="0"/>
              <a:t>RI </a:t>
            </a:r>
            <a:r>
              <a:rPr lang="en-GB" sz="1200" dirty="0"/>
              <a:t>test</a:t>
            </a:r>
          </a:p>
          <a:p>
            <a:pPr lvl="1" algn="just"/>
            <a:r>
              <a:rPr lang="en-GB" sz="1200" dirty="0"/>
              <a:t>Test 1: FR1 FDD   10MHz&amp;15kHz, 2*2,4*4 </a:t>
            </a:r>
          </a:p>
          <a:p>
            <a:pPr lvl="1" algn="just"/>
            <a:r>
              <a:rPr lang="en-GB" sz="1200" dirty="0"/>
              <a:t>Test 2: FR1 TDD   40MHz&amp;30kHz, 2*2,  4*4</a:t>
            </a:r>
          </a:p>
          <a:p>
            <a:pPr lvl="1" algn="just"/>
            <a:r>
              <a:rPr lang="en-GB" sz="1200" dirty="0"/>
              <a:t>Test 3: FR2  100MHz&amp;120kHz, </a:t>
            </a:r>
            <a:r>
              <a:rPr lang="en-GB" sz="1200" dirty="0" smtClean="0"/>
              <a:t>2*2</a:t>
            </a:r>
          </a:p>
          <a:p>
            <a:pPr algn="just"/>
            <a:r>
              <a:rPr lang="en-GB" sz="1200" dirty="0"/>
              <a:t>S</a:t>
            </a:r>
            <a:r>
              <a:rPr lang="en-GB" sz="1200" dirty="0" smtClean="0"/>
              <a:t>ub-band </a:t>
            </a:r>
            <a:r>
              <a:rPr lang="en-GB" sz="1200" dirty="0"/>
              <a:t>CQI test </a:t>
            </a:r>
            <a:r>
              <a:rPr lang="en-GB" sz="1200" dirty="0" smtClean="0"/>
              <a:t>cases</a:t>
            </a:r>
          </a:p>
          <a:p>
            <a:pPr lvl="1" algn="just"/>
            <a:r>
              <a:rPr lang="en-GB" sz="1000" dirty="0"/>
              <a:t>Test 1: FR1 FDD   10MHz &amp;15kHz ,  2*2, 2*4</a:t>
            </a:r>
          </a:p>
          <a:p>
            <a:pPr lvl="1" algn="just"/>
            <a:r>
              <a:rPr lang="en-GB" sz="1000" dirty="0"/>
              <a:t>Test 2: FR1 TDD    40MHz&amp;30kHz,   2*2, </a:t>
            </a:r>
            <a:r>
              <a:rPr lang="en-GB" sz="1000" dirty="0" smtClean="0"/>
              <a:t>2*4</a:t>
            </a:r>
            <a:endParaRPr lang="en-GB" sz="1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793598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(1/2)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US" altLang="zh-CN" sz="1600" dirty="0" smtClean="0"/>
              <a:t>Skip scheduling PDSCH in CSI-RS and special sub-frames during CSI test cases</a:t>
            </a:r>
          </a:p>
          <a:p>
            <a:pPr algn="just"/>
            <a:r>
              <a:rPr lang="en-US" altLang="zh-CN" sz="1600" dirty="0" smtClean="0"/>
              <a:t>NZP CSI-RS configurations</a:t>
            </a:r>
          </a:p>
          <a:p>
            <a:pPr marL="0" indent="0" algn="just">
              <a:buNone/>
            </a:pPr>
            <a:endParaRPr lang="en-US" altLang="zh-CN" sz="1600" dirty="0" smtClean="0"/>
          </a:p>
          <a:p>
            <a:pPr lvl="1" algn="just"/>
            <a:endParaRPr lang="en-US" altLang="zh-CN" sz="1200" dirty="0" smtClean="0"/>
          </a:p>
          <a:p>
            <a:pPr algn="just"/>
            <a:endParaRPr lang="en-US" altLang="zh-CN" sz="1400" dirty="0" smtClean="0"/>
          </a:p>
          <a:p>
            <a:pPr algn="just"/>
            <a:endParaRPr lang="en-US" altLang="zh-CN" sz="1400" dirty="0"/>
          </a:p>
          <a:p>
            <a:pPr algn="just"/>
            <a:endParaRPr lang="en-US" altLang="zh-CN" sz="1400" dirty="0" smtClean="0"/>
          </a:p>
          <a:p>
            <a:pPr algn="just"/>
            <a:endParaRPr lang="en-US" altLang="zh-CN" sz="1400" dirty="0" smtClean="0"/>
          </a:p>
          <a:p>
            <a:pPr algn="just"/>
            <a:r>
              <a:rPr lang="en-US" altLang="zh-CN" sz="1400" dirty="0" smtClean="0"/>
              <a:t>ZP CSI-RS configurations</a:t>
            </a:r>
          </a:p>
          <a:p>
            <a:pPr algn="just"/>
            <a:endParaRPr lang="en-US" altLang="zh-CN" sz="1400" dirty="0" smtClean="0"/>
          </a:p>
          <a:p>
            <a:pPr algn="just"/>
            <a:endParaRPr lang="en-US" altLang="zh-CN" sz="1400" dirty="0"/>
          </a:p>
          <a:p>
            <a:pPr marL="0" indent="0" algn="just">
              <a:buNone/>
            </a:pPr>
            <a:endParaRPr lang="en-US" altLang="zh-CN" sz="1400" dirty="0" smtClean="0"/>
          </a:p>
          <a:p>
            <a:pPr algn="just"/>
            <a:endParaRPr lang="en-US" altLang="zh-CN" sz="1400" dirty="0" smtClean="0">
              <a:effectLst/>
            </a:endParaRPr>
          </a:p>
          <a:p>
            <a:pPr algn="just"/>
            <a:endParaRPr lang="en-US" altLang="zh-CN" sz="1400" dirty="0"/>
          </a:p>
          <a:p>
            <a:pPr algn="just"/>
            <a:endParaRPr lang="en-US" altLang="zh-CN" sz="1400" dirty="0" smtClean="0">
              <a:effectLst/>
            </a:endParaRPr>
          </a:p>
          <a:p>
            <a:pPr algn="just"/>
            <a:endParaRPr lang="en-US" altLang="zh-CN" sz="1400" dirty="0" smtClean="0">
              <a:effectLst/>
            </a:endParaRPr>
          </a:p>
          <a:p>
            <a:pPr algn="just"/>
            <a:r>
              <a:rPr lang="en-US" altLang="zh-CN" sz="1400" dirty="0" smtClean="0">
                <a:effectLst/>
              </a:rPr>
              <a:t>CSI-IM configurations</a:t>
            </a:r>
          </a:p>
          <a:p>
            <a:pPr algn="just"/>
            <a:endParaRPr lang="en-US" altLang="zh-CN" sz="1400" dirty="0" smtClean="0">
              <a:effectLst/>
            </a:endParaRPr>
          </a:p>
          <a:p>
            <a:pPr algn="just"/>
            <a:endParaRPr lang="en-US" altLang="zh-CN" sz="1400" dirty="0"/>
          </a:p>
          <a:p>
            <a:pPr algn="just"/>
            <a:endParaRPr lang="en-US" altLang="zh-CN" sz="1400" dirty="0" smtClean="0">
              <a:effectLst/>
            </a:endParaRPr>
          </a:p>
          <a:p>
            <a:pPr algn="just"/>
            <a:endParaRPr lang="en-US" altLang="zh-CN" sz="14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613505502"/>
              </p:ext>
            </p:extLst>
          </p:nvPr>
        </p:nvGraphicFramePr>
        <p:xfrm>
          <a:off x="1066800" y="1752600"/>
          <a:ext cx="6096000" cy="1447801"/>
        </p:xfrm>
        <a:graphic>
          <a:graphicData uri="http://schemas.openxmlformats.org/drawingml/2006/table">
            <a:tbl>
              <a:tblPr firstRow="1" firstCol="1" bandRow="1">
                <a:tableStyleId>{5C22544A-7EE6-4342-B048-85BDC9FD1C3A}</a:tableStyleId>
              </a:tblPr>
              <a:tblGrid>
                <a:gridCol w="2858688">
                  <a:extLst>
                    <a:ext uri="{9D8B030D-6E8A-4147-A177-3AD203B41FA5}">
                      <a16:colId xmlns:a16="http://schemas.microsoft.com/office/drawing/2014/main" xmlns="" val="20000"/>
                    </a:ext>
                  </a:extLst>
                </a:gridCol>
                <a:gridCol w="1064405">
                  <a:extLst>
                    <a:ext uri="{9D8B030D-6E8A-4147-A177-3AD203B41FA5}">
                      <a16:colId xmlns:a16="http://schemas.microsoft.com/office/drawing/2014/main" xmlns="" val="20001"/>
                    </a:ext>
                  </a:extLst>
                </a:gridCol>
                <a:gridCol w="1142596">
                  <a:extLst>
                    <a:ext uri="{9D8B030D-6E8A-4147-A177-3AD203B41FA5}">
                      <a16:colId xmlns:a16="http://schemas.microsoft.com/office/drawing/2014/main" xmlns="" val="20002"/>
                    </a:ext>
                  </a:extLst>
                </a:gridCol>
                <a:gridCol w="1030311">
                  <a:extLst>
                    <a:ext uri="{9D8B030D-6E8A-4147-A177-3AD203B41FA5}">
                      <a16:colId xmlns:a16="http://schemas.microsoft.com/office/drawing/2014/main" xmlns="" val="20003"/>
                    </a:ext>
                  </a:extLst>
                </a:gridCol>
              </a:tblGrid>
              <a:tr h="413657">
                <a:tc>
                  <a:txBody>
                    <a:bodyPr/>
                    <a:lstStyle/>
                    <a:p>
                      <a:pPr hangingPunct="0">
                        <a:spcAft>
                          <a:spcPts val="0"/>
                        </a:spcAft>
                      </a:pPr>
                      <a:r>
                        <a:rPr lang="en-GB" sz="1000" dirty="0">
                          <a:effectLst/>
                          <a:latin typeface="+mn-lt"/>
                        </a:rPr>
                        <a:t>First subcarrier index in the PRB used for CSI-RS (</a:t>
                      </a:r>
                      <a:r>
                        <a:rPr lang="en-GB" sz="1000" dirty="0" smtClean="0">
                          <a:effectLst/>
                          <a:latin typeface="+mn-lt"/>
                        </a:rPr>
                        <a:t>k</a:t>
                      </a:r>
                      <a:r>
                        <a:rPr lang="en-GB" sz="1000" baseline="-25000" dirty="0" smtClean="0">
                          <a:effectLst/>
                          <a:latin typeface="+mn-lt"/>
                        </a:rPr>
                        <a:t>0,</a:t>
                      </a:r>
                      <a:r>
                        <a:rPr lang="en-GB" sz="1000" dirty="0" smtClean="0">
                          <a:effectLst/>
                          <a:latin typeface="+mn-lt"/>
                        </a:rPr>
                        <a:t> k</a:t>
                      </a:r>
                      <a:r>
                        <a:rPr lang="en-GB" sz="1000" baseline="-25000" dirty="0" smtClean="0">
                          <a:effectLst/>
                          <a:latin typeface="+mn-lt"/>
                        </a:rPr>
                        <a:t>1</a:t>
                      </a:r>
                      <a:r>
                        <a:rPr lang="en-GB" sz="1000" dirty="0" smtClean="0">
                          <a:effectLst/>
                          <a:latin typeface="+mn-lt"/>
                        </a:rPr>
                        <a:t>)</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Row 3, (6,-)</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Row </a:t>
                      </a:r>
                      <a:r>
                        <a:rPr lang="en-GB" sz="1000" strike="sngStrike" dirty="0" smtClean="0">
                          <a:solidFill>
                            <a:srgbClr val="FF0000"/>
                          </a:solidFill>
                          <a:effectLst/>
                          <a:latin typeface="+mn-lt"/>
                        </a:rPr>
                        <a:t>5</a:t>
                      </a:r>
                      <a:r>
                        <a:rPr lang="en-GB" sz="1000" dirty="0" smtClean="0">
                          <a:solidFill>
                            <a:srgbClr val="FF0000"/>
                          </a:solidFill>
                          <a:effectLst/>
                          <a:latin typeface="+mn-lt"/>
                          <a:sym typeface="Wingdings" panose="05000000000000000000" pitchFamily="2" charset="2"/>
                        </a:rPr>
                        <a:t>4</a:t>
                      </a:r>
                      <a:r>
                        <a:rPr lang="en-GB" sz="1000" dirty="0" smtClean="0">
                          <a:effectLst/>
                          <a:latin typeface="+mn-lt"/>
                        </a:rPr>
                        <a:t>,(0,-)</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Row 8,(4,6)</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0"/>
                  </a:ext>
                </a:extLst>
              </a:tr>
              <a:tr h="413657">
                <a:tc>
                  <a:txBody>
                    <a:bodyPr/>
                    <a:lstStyle/>
                    <a:p>
                      <a:pPr hangingPunct="0">
                        <a:spcAft>
                          <a:spcPts val="0"/>
                        </a:spcAft>
                      </a:pPr>
                      <a:r>
                        <a:rPr lang="en-GB" sz="1000" dirty="0" smtClean="0">
                          <a:effectLst/>
                          <a:latin typeface="+mn-lt"/>
                        </a:rPr>
                        <a:t>First OFDM symbol in the PRB used for CSI-RS (l</a:t>
                      </a:r>
                      <a:r>
                        <a:rPr lang="en-GB" sz="1000" baseline="-25000" dirty="0" smtClean="0">
                          <a:effectLst/>
                          <a:latin typeface="+mn-lt"/>
                        </a:rPr>
                        <a:t>0</a:t>
                      </a:r>
                      <a:r>
                        <a:rPr lang="en-GB" sz="1000" dirty="0" smtClean="0">
                          <a:effectLst/>
                          <a:latin typeface="+mn-lt"/>
                        </a:rPr>
                        <a:t>)</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strike="sngStrike" dirty="0" smtClean="0">
                          <a:effectLst/>
                          <a:latin typeface="+mn-lt"/>
                          <a:ea typeface="Times New Roman"/>
                          <a:cs typeface="Times New Roman"/>
                        </a:rPr>
                        <a:t>5</a:t>
                      </a:r>
                      <a:r>
                        <a:rPr lang="en-US" sz="1000" dirty="0" smtClean="0">
                          <a:solidFill>
                            <a:srgbClr val="FF0000"/>
                          </a:solidFill>
                          <a:effectLst/>
                          <a:latin typeface="+mn-lt"/>
                          <a:ea typeface="Times New Roman"/>
                          <a:cs typeface="Times New Roman"/>
                          <a:sym typeface="Wingdings" panose="05000000000000000000" pitchFamily="2" charset="2"/>
                        </a:rPr>
                        <a:t>13</a:t>
                      </a:r>
                      <a:endParaRPr lang="en-US" sz="1000" dirty="0">
                        <a:solidFill>
                          <a:srgbClr val="FF0000"/>
                        </a:solidFill>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strike="sngStrike" dirty="0" smtClean="0">
                          <a:effectLst/>
                          <a:latin typeface="+mn-lt"/>
                        </a:rPr>
                        <a:t>5</a:t>
                      </a:r>
                      <a:r>
                        <a:rPr lang="en-GB" sz="1000" dirty="0" smtClean="0">
                          <a:solidFill>
                            <a:srgbClr val="FF0000"/>
                          </a:solidFill>
                          <a:effectLst/>
                          <a:latin typeface="+mn-lt"/>
                          <a:sym typeface="Wingdings" panose="05000000000000000000" pitchFamily="2" charset="2"/>
                        </a:rPr>
                        <a:t>13</a:t>
                      </a:r>
                      <a:endParaRPr lang="en-US" sz="1000" dirty="0">
                        <a:solidFill>
                          <a:srgbClr val="FF0000"/>
                        </a:solidFill>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dirty="0" smtClean="0">
                          <a:effectLst/>
                          <a:latin typeface="+mn-lt"/>
                          <a:ea typeface="Times New Roman"/>
                          <a:cs typeface="Times New Roman"/>
                        </a:rPr>
                        <a:t>5</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1"/>
                  </a:ext>
                </a:extLst>
              </a:tr>
              <a:tr h="206829">
                <a:tc>
                  <a:txBody>
                    <a:bodyPr/>
                    <a:lstStyle/>
                    <a:p>
                      <a:pPr hangingPunct="0">
                        <a:spcAft>
                          <a:spcPts val="0"/>
                        </a:spcAft>
                      </a:pPr>
                      <a:r>
                        <a:rPr lang="en-GB" sz="1000">
                          <a:effectLst/>
                          <a:latin typeface="+mn-lt"/>
                        </a:rPr>
                        <a:t>Number of CSI-RS ports (X)</a:t>
                      </a:r>
                      <a:endParaRPr lang="en-US" sz="100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ea typeface="+mn-ea"/>
                          <a:cs typeface="+mn-cs"/>
                        </a:rPr>
                        <a:t>2</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ea typeface="+mn-ea"/>
                          <a:cs typeface="+mn-cs"/>
                        </a:rPr>
                        <a:t>4</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dirty="0" smtClean="0">
                          <a:effectLst/>
                          <a:latin typeface="+mn-lt"/>
                          <a:ea typeface="Times New Roman"/>
                          <a:cs typeface="Times New Roman"/>
                        </a:rPr>
                        <a:t>8</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2"/>
                  </a:ext>
                </a:extLst>
              </a:tr>
              <a:tr h="206829">
                <a:tc>
                  <a:txBody>
                    <a:bodyPr/>
                    <a:lstStyle/>
                    <a:p>
                      <a:pPr hangingPunct="0">
                        <a:spcAft>
                          <a:spcPts val="0"/>
                        </a:spcAft>
                      </a:pPr>
                      <a:r>
                        <a:rPr lang="en-GB" sz="1000">
                          <a:effectLst/>
                          <a:latin typeface="+mn-lt"/>
                        </a:rPr>
                        <a:t>CDM Type</a:t>
                      </a:r>
                      <a:endParaRPr lang="en-US" sz="1000">
                        <a:effectLst/>
                        <a:latin typeface="+mn-lt"/>
                        <a:ea typeface="Times New Roman"/>
                        <a:cs typeface="Times New Roman"/>
                      </a:endParaRPr>
                    </a:p>
                  </a:txBody>
                  <a:tcPr marL="68580" marR="68580" marT="0" marB="0" anchor="ctr"/>
                </a:tc>
                <a:tc>
                  <a:txBody>
                    <a:bodyPr/>
                    <a:lstStyle/>
                    <a:p>
                      <a:pPr algn="ctr">
                        <a:spcAft>
                          <a:spcPts val="0"/>
                        </a:spcAft>
                      </a:pPr>
                      <a:r>
                        <a:rPr lang="en-GB" sz="1000" kern="0" dirty="0" smtClean="0">
                          <a:effectLst/>
                          <a:latin typeface="+mn-lt"/>
                        </a:rPr>
                        <a:t>FD-CDM2</a:t>
                      </a:r>
                      <a:endParaRPr lang="en-US" sz="1000" kern="100" dirty="0">
                        <a:effectLst/>
                        <a:latin typeface="+mn-lt"/>
                        <a:ea typeface="宋体"/>
                        <a:cs typeface="Times New Roman"/>
                      </a:endParaRPr>
                    </a:p>
                  </a:txBody>
                  <a:tcPr marL="68580" marR="68580" marT="0" marB="0"/>
                </a:tc>
                <a:tc>
                  <a:txBody>
                    <a:bodyPr/>
                    <a:lstStyle/>
                    <a:p>
                      <a:pPr algn="ctr">
                        <a:spcAft>
                          <a:spcPts val="0"/>
                        </a:spcAft>
                      </a:pPr>
                      <a:r>
                        <a:rPr lang="en-GB" sz="1000" kern="0" dirty="0" smtClean="0">
                          <a:effectLst/>
                          <a:latin typeface="+mn-lt"/>
                        </a:rPr>
                        <a:t>FD-CDM2</a:t>
                      </a:r>
                      <a:endParaRPr lang="en-US" sz="1000" kern="100" dirty="0">
                        <a:effectLst/>
                        <a:latin typeface="+mn-lt"/>
                        <a:ea typeface="宋体"/>
                        <a:cs typeface="Times New Roman"/>
                      </a:endParaRPr>
                    </a:p>
                  </a:txBody>
                  <a:tcPr marL="68580" marR="68580" marT="0" marB="0"/>
                </a:tc>
                <a:tc>
                  <a:txBody>
                    <a:bodyPr/>
                    <a:lstStyle/>
                    <a:p>
                      <a:pPr algn="ctr">
                        <a:spcAft>
                          <a:spcPts val="0"/>
                        </a:spcAft>
                      </a:pPr>
                      <a:r>
                        <a:rPr lang="en-GB" sz="1000" kern="0" dirty="0" smtClean="0">
                          <a:effectLst/>
                          <a:latin typeface="+mn-lt"/>
                        </a:rPr>
                        <a:t>CDM4 (FD2,TD2)</a:t>
                      </a:r>
                      <a:endParaRPr lang="en-US" sz="1000" kern="100" dirty="0">
                        <a:effectLst/>
                        <a:latin typeface="+mn-lt"/>
                        <a:ea typeface="宋体"/>
                        <a:cs typeface="Times New Roman"/>
                      </a:endParaRPr>
                    </a:p>
                  </a:txBody>
                  <a:tcPr marL="68580" marR="68580" marT="0" marB="0"/>
                </a:tc>
                <a:extLst>
                  <a:ext uri="{0D108BD9-81ED-4DB2-BD59-A6C34878D82A}">
                    <a16:rowId xmlns:a16="http://schemas.microsoft.com/office/drawing/2014/main" xmlns="" val="10003"/>
                  </a:ext>
                </a:extLst>
              </a:tr>
              <a:tr h="206829">
                <a:tc>
                  <a:txBody>
                    <a:bodyPr/>
                    <a:lstStyle/>
                    <a:p>
                      <a:pPr hangingPunct="0">
                        <a:spcAft>
                          <a:spcPts val="0"/>
                        </a:spcAft>
                      </a:pPr>
                      <a:r>
                        <a:rPr lang="en-GB" sz="1000">
                          <a:effectLst/>
                          <a:latin typeface="+mn-lt"/>
                        </a:rPr>
                        <a:t>Density (ρ)</a:t>
                      </a:r>
                      <a:endParaRPr lang="en-US" sz="100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1</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1</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dirty="0" smtClean="0">
                          <a:effectLst/>
                          <a:latin typeface="+mn-lt"/>
                          <a:ea typeface="Times New Roman"/>
                          <a:cs typeface="Times New Roman"/>
                        </a:rPr>
                        <a:t>1</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4"/>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954352555"/>
              </p:ext>
            </p:extLst>
          </p:nvPr>
        </p:nvGraphicFramePr>
        <p:xfrm>
          <a:off x="1447800" y="5715000"/>
          <a:ext cx="4764688" cy="731520"/>
        </p:xfrm>
        <a:graphic>
          <a:graphicData uri="http://schemas.openxmlformats.org/drawingml/2006/table">
            <a:tbl>
              <a:tblPr firstRow="1" firstCol="1" bandRow="1">
                <a:tableStyleId>{5C22544A-7EE6-4342-B048-85BDC9FD1C3A}</a:tableStyleId>
              </a:tblPr>
              <a:tblGrid>
                <a:gridCol w="2044914">
                  <a:extLst>
                    <a:ext uri="{9D8B030D-6E8A-4147-A177-3AD203B41FA5}">
                      <a16:colId xmlns:a16="http://schemas.microsoft.com/office/drawing/2014/main" xmlns="" val="20000"/>
                    </a:ext>
                  </a:extLst>
                </a:gridCol>
                <a:gridCol w="1359887">
                  <a:extLst>
                    <a:ext uri="{9D8B030D-6E8A-4147-A177-3AD203B41FA5}">
                      <a16:colId xmlns:a16="http://schemas.microsoft.com/office/drawing/2014/main" xmlns="" val="20001"/>
                    </a:ext>
                  </a:extLst>
                </a:gridCol>
                <a:gridCol w="1359887">
                  <a:extLst>
                    <a:ext uri="{9D8B030D-6E8A-4147-A177-3AD203B41FA5}">
                      <a16:colId xmlns:a16="http://schemas.microsoft.com/office/drawing/2014/main" xmlns="" val="20002"/>
                    </a:ext>
                  </a:extLst>
                </a:gridCol>
              </a:tblGrid>
              <a:tr h="0">
                <a:tc>
                  <a:txBody>
                    <a:bodyPr/>
                    <a:lstStyle/>
                    <a:p>
                      <a:pPr algn="ctr">
                        <a:spcAft>
                          <a:spcPts val="0"/>
                        </a:spcAft>
                      </a:pPr>
                      <a:r>
                        <a:rPr lang="en-GB" sz="1200" dirty="0">
                          <a:effectLst/>
                        </a:rPr>
                        <a:t>Parameters    </a:t>
                      </a:r>
                      <a:endParaRPr lang="en-US" sz="1200" dirty="0">
                        <a:effectLst/>
                        <a:latin typeface="Arial"/>
                        <a:ea typeface="宋体"/>
                        <a:cs typeface="Times New Roman"/>
                      </a:endParaRPr>
                    </a:p>
                  </a:txBody>
                  <a:tcPr marL="68580" marR="68580" marT="0" marB="0"/>
                </a:tc>
                <a:tc>
                  <a:txBody>
                    <a:bodyPr/>
                    <a:lstStyle/>
                    <a:p>
                      <a:pPr algn="ctr">
                        <a:spcAft>
                          <a:spcPts val="0"/>
                        </a:spcAft>
                      </a:pPr>
                      <a:r>
                        <a:rPr lang="en-GB" sz="1200" dirty="0" smtClean="0">
                          <a:effectLst/>
                          <a:latin typeface="+mn-lt"/>
                          <a:ea typeface="+mn-ea"/>
                          <a:cs typeface="+mn-cs"/>
                        </a:rPr>
                        <a:t>FR1</a:t>
                      </a:r>
                      <a:endParaRPr lang="en-US" sz="1200" dirty="0">
                        <a:effectLst/>
                        <a:latin typeface="Arial"/>
                        <a:ea typeface="宋体"/>
                        <a:cs typeface="Times New Roman"/>
                      </a:endParaRPr>
                    </a:p>
                  </a:txBody>
                  <a:tcPr marL="68580" marR="68580" marT="0" marB="0"/>
                </a:tc>
                <a:tc>
                  <a:txBody>
                    <a:bodyPr/>
                    <a:lstStyle/>
                    <a:p>
                      <a:pPr marL="0" algn="ctr" defTabSz="914400" rtl="0" eaLnBrk="1" latinLnBrk="0" hangingPunct="1">
                        <a:spcAft>
                          <a:spcPts val="0"/>
                        </a:spcAft>
                      </a:pPr>
                      <a:r>
                        <a:rPr lang="en-GB" sz="1200" b="0" kern="1200" dirty="0" smtClean="0">
                          <a:solidFill>
                            <a:schemeClr val="dk1"/>
                          </a:solidFill>
                          <a:effectLst/>
                          <a:latin typeface="+mn-lt"/>
                          <a:ea typeface="+mn-ea"/>
                          <a:cs typeface="+mn-cs"/>
                        </a:rPr>
                        <a:t>FR2</a:t>
                      </a:r>
                      <a:endParaRPr lang="en-US" sz="1200" b="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xmlns="" val="10000"/>
                  </a:ext>
                </a:extLst>
              </a:tr>
              <a:tr h="0">
                <a:tc>
                  <a:txBody>
                    <a:bodyPr/>
                    <a:lstStyle/>
                    <a:p>
                      <a:pPr algn="ctr">
                        <a:spcAft>
                          <a:spcPts val="0"/>
                        </a:spcAft>
                      </a:pPr>
                      <a:r>
                        <a:rPr lang="en-GB" sz="1200" dirty="0">
                          <a:effectLst/>
                        </a:rPr>
                        <a:t>CSI-IM-RE-pattern    </a:t>
                      </a:r>
                      <a:endParaRPr lang="en-US" sz="1200" dirty="0">
                        <a:effectLst/>
                        <a:latin typeface="Arial"/>
                        <a:ea typeface="宋体"/>
                        <a:cs typeface="Times New Roman"/>
                      </a:endParaRPr>
                    </a:p>
                  </a:txBody>
                  <a:tcPr marL="68580" marR="68580" marT="0" marB="0"/>
                </a:tc>
                <a:tc>
                  <a:txBody>
                    <a:bodyPr/>
                    <a:lstStyle/>
                    <a:p>
                      <a:pPr algn="ctr">
                        <a:spcAft>
                          <a:spcPts val="0"/>
                        </a:spcAft>
                      </a:pPr>
                      <a:r>
                        <a:rPr lang="en-GB" sz="1200">
                          <a:effectLst/>
                        </a:rPr>
                        <a:t>Pattern 0</a:t>
                      </a:r>
                      <a:endParaRPr lang="en-US" sz="1200">
                        <a:effectLst/>
                        <a:latin typeface="Arial"/>
                        <a:ea typeface="宋体"/>
                        <a:cs typeface="Times New Roman"/>
                      </a:endParaRPr>
                    </a:p>
                  </a:txBody>
                  <a:tcPr marL="68580" marR="68580" marT="0" marB="0" anchor="ctr"/>
                </a:tc>
                <a:tc>
                  <a:txBody>
                    <a:bodyPr/>
                    <a:lstStyle/>
                    <a:p>
                      <a:pPr marL="0" algn="ctr" defTabSz="914400" rtl="0" eaLnBrk="1" latinLnBrk="0" hangingPunct="1">
                        <a:spcAft>
                          <a:spcPts val="0"/>
                        </a:spcAft>
                      </a:pPr>
                      <a:r>
                        <a:rPr lang="en-GB" sz="1200" kern="1200" dirty="0">
                          <a:solidFill>
                            <a:schemeClr val="dk1"/>
                          </a:solidFill>
                          <a:effectLst/>
                          <a:latin typeface="+mn-lt"/>
                          <a:ea typeface="+mn-ea"/>
                          <a:cs typeface="+mn-cs"/>
                        </a:rPr>
                        <a:t>Pattern </a:t>
                      </a:r>
                      <a:r>
                        <a:rPr lang="en-GB" sz="1200" kern="1200" dirty="0" smtClean="0">
                          <a:solidFill>
                            <a:schemeClr val="dk1"/>
                          </a:solidFill>
                          <a:effectLst/>
                          <a:latin typeface="+mn-lt"/>
                          <a:ea typeface="+mn-ea"/>
                          <a:cs typeface="+mn-cs"/>
                        </a:rPr>
                        <a:t>1</a:t>
                      </a:r>
                      <a:endParaRPr lang="en-US"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1"/>
                  </a:ext>
                </a:extLst>
              </a:tr>
              <a:tr h="0">
                <a:tc>
                  <a:txBody>
                    <a:bodyPr/>
                    <a:lstStyle/>
                    <a:p>
                      <a:pPr algn="ctr">
                        <a:spcAft>
                          <a:spcPts val="0"/>
                        </a:spcAft>
                      </a:pPr>
                      <a:r>
                        <a:rPr lang="en-GB" sz="1200" dirty="0" smtClean="0">
                          <a:effectLst/>
                        </a:rPr>
                        <a:t>CSI-IM-</a:t>
                      </a:r>
                      <a:r>
                        <a:rPr lang="en-GB" sz="1200" dirty="0" err="1" smtClean="0">
                          <a:effectLst/>
                        </a:rPr>
                        <a:t>ResourceMapping</a:t>
                      </a:r>
                      <a:endParaRPr lang="en-GB" sz="1200" dirty="0" smtClean="0">
                        <a:effectLst/>
                      </a:endParaRPr>
                    </a:p>
                    <a:p>
                      <a:pPr algn="ctr"/>
                      <a:r>
                        <a:rPr lang="en-US" sz="1200" b="1" kern="1200" dirty="0" smtClean="0">
                          <a:solidFill>
                            <a:schemeClr val="lt1"/>
                          </a:solidFill>
                          <a:effectLst/>
                          <a:latin typeface="+mn-lt"/>
                          <a:ea typeface="+mn-ea"/>
                          <a:cs typeface="+mn-cs"/>
                        </a:rPr>
                        <a:t>(</a:t>
                      </a:r>
                      <a:r>
                        <a:rPr lang="en-US" sz="1200" b="1" kern="1200" dirty="0" err="1" smtClean="0">
                          <a:solidFill>
                            <a:schemeClr val="lt1"/>
                          </a:solidFill>
                          <a:effectLst/>
                          <a:latin typeface="+mn-lt"/>
                          <a:ea typeface="+mn-ea"/>
                          <a:cs typeface="+mn-cs"/>
                        </a:rPr>
                        <a:t>k</a:t>
                      </a:r>
                      <a:r>
                        <a:rPr lang="en-US" sz="1200" b="1" kern="1200" baseline="-25000" dirty="0" err="1" smtClean="0">
                          <a:solidFill>
                            <a:schemeClr val="lt1"/>
                          </a:solidFill>
                          <a:effectLst/>
                          <a:latin typeface="+mn-lt"/>
                          <a:ea typeface="+mn-ea"/>
                          <a:cs typeface="+mn-cs"/>
                        </a:rPr>
                        <a:t>CSI</a:t>
                      </a:r>
                      <a:r>
                        <a:rPr lang="en-US" sz="1200" b="1" kern="1200" baseline="-25000" dirty="0" smtClean="0">
                          <a:solidFill>
                            <a:schemeClr val="lt1"/>
                          </a:solidFill>
                          <a:effectLst/>
                          <a:latin typeface="+mn-lt"/>
                          <a:ea typeface="+mn-ea"/>
                          <a:cs typeface="+mn-cs"/>
                        </a:rPr>
                        <a:t>-</a:t>
                      </a:r>
                      <a:r>
                        <a:rPr lang="en-US" sz="1200" b="1" kern="1200" baseline="-25000" dirty="0" err="1" smtClean="0">
                          <a:solidFill>
                            <a:schemeClr val="lt1"/>
                          </a:solidFill>
                          <a:effectLst/>
                          <a:latin typeface="+mn-lt"/>
                          <a:ea typeface="+mn-ea"/>
                          <a:cs typeface="+mn-cs"/>
                        </a:rPr>
                        <a:t>IM</a:t>
                      </a:r>
                      <a:r>
                        <a:rPr lang="en-US" sz="1200" b="1" kern="1200" dirty="0" err="1" smtClean="0">
                          <a:solidFill>
                            <a:schemeClr val="lt1"/>
                          </a:solidFill>
                          <a:effectLst/>
                          <a:latin typeface="+mn-lt"/>
                          <a:ea typeface="+mn-ea"/>
                          <a:cs typeface="+mn-cs"/>
                        </a:rPr>
                        <a:t>,l</a:t>
                      </a:r>
                      <a:r>
                        <a:rPr lang="en-US" sz="1200" b="1" kern="1200" baseline="-25000" dirty="0" err="1" smtClean="0">
                          <a:solidFill>
                            <a:schemeClr val="lt1"/>
                          </a:solidFill>
                          <a:effectLst/>
                          <a:latin typeface="+mn-lt"/>
                          <a:ea typeface="+mn-ea"/>
                          <a:cs typeface="+mn-cs"/>
                        </a:rPr>
                        <a:t>CSI</a:t>
                      </a:r>
                      <a:r>
                        <a:rPr lang="en-US" sz="1200" b="1" kern="1200" baseline="-25000" dirty="0" smtClean="0">
                          <a:solidFill>
                            <a:schemeClr val="lt1"/>
                          </a:solidFill>
                          <a:effectLst/>
                          <a:latin typeface="+mn-lt"/>
                          <a:ea typeface="+mn-ea"/>
                          <a:cs typeface="+mn-cs"/>
                        </a:rPr>
                        <a:t>-IM</a:t>
                      </a:r>
                      <a:r>
                        <a:rPr lang="en-US" sz="1200" b="1" kern="1200" dirty="0" smtClean="0">
                          <a:solidFill>
                            <a:schemeClr val="lt1"/>
                          </a:solidFill>
                          <a:effectLst/>
                          <a:latin typeface="+mn-lt"/>
                          <a:ea typeface="+mn-ea"/>
                          <a:cs typeface="+mn-cs"/>
                        </a:rPr>
                        <a:t>)</a:t>
                      </a:r>
                      <a:endParaRPr lang="en-US" sz="1200" b="1" kern="1200" dirty="0">
                        <a:solidFill>
                          <a:schemeClr val="lt1"/>
                        </a:solidFill>
                        <a:effectLst/>
                        <a:latin typeface="+mn-lt"/>
                        <a:ea typeface="+mn-ea"/>
                        <a:cs typeface="+mn-cs"/>
                      </a:endParaRPr>
                    </a:p>
                  </a:txBody>
                  <a:tcPr marL="68580" marR="68580" marT="0" marB="0"/>
                </a:tc>
                <a:tc>
                  <a:txBody>
                    <a:bodyPr/>
                    <a:lstStyle/>
                    <a:p>
                      <a:pPr algn="ctr">
                        <a:spcAft>
                          <a:spcPts val="0"/>
                        </a:spcAft>
                      </a:pPr>
                      <a:r>
                        <a:rPr lang="en-GB" sz="1200" dirty="0" smtClean="0">
                          <a:effectLst/>
                          <a:latin typeface="+mn-lt"/>
                          <a:ea typeface="+mn-ea"/>
                          <a:cs typeface="+mn-cs"/>
                        </a:rPr>
                        <a:t>(4,9)</a:t>
                      </a:r>
                      <a:endParaRPr lang="en-US" sz="1200" dirty="0">
                        <a:effectLst/>
                        <a:latin typeface="Arial"/>
                        <a:ea typeface="宋体"/>
                        <a:cs typeface="Times New Roman"/>
                      </a:endParaRPr>
                    </a:p>
                  </a:txBody>
                  <a:tcPr marL="68580" marR="68580" marT="0" marB="0" anchor="ctr"/>
                </a:tc>
                <a:tc>
                  <a:txBody>
                    <a:bodyPr/>
                    <a:lstStyle/>
                    <a:p>
                      <a:pPr marL="0" algn="ctr" defTabSz="914400" rtl="0" eaLnBrk="1" latinLnBrk="0" hangingPunct="1">
                        <a:spcAft>
                          <a:spcPts val="0"/>
                        </a:spcAft>
                      </a:pPr>
                      <a:r>
                        <a:rPr lang="en-GB" sz="1200" kern="1200" dirty="0" smtClean="0">
                          <a:solidFill>
                            <a:schemeClr val="dk1"/>
                          </a:solidFill>
                          <a:effectLst/>
                          <a:latin typeface="+mn-lt"/>
                          <a:ea typeface="+mn-ea"/>
                          <a:cs typeface="+mn-cs"/>
                        </a:rPr>
                        <a:t>(8,</a:t>
                      </a:r>
                      <a:r>
                        <a:rPr lang="en-GB" sz="1200" strike="sngStrike" kern="1200" dirty="0" smtClean="0">
                          <a:solidFill>
                            <a:schemeClr val="dk1"/>
                          </a:solidFill>
                          <a:effectLst/>
                          <a:latin typeface="+mn-lt"/>
                          <a:ea typeface="+mn-ea"/>
                          <a:cs typeface="+mn-cs"/>
                        </a:rPr>
                        <a:t>9</a:t>
                      </a:r>
                      <a:r>
                        <a:rPr lang="en-GB" sz="1200" kern="1200" dirty="0" smtClean="0">
                          <a:solidFill>
                            <a:srgbClr val="FF0000"/>
                          </a:solidFill>
                          <a:effectLst/>
                          <a:latin typeface="+mn-lt"/>
                          <a:ea typeface="+mn-ea"/>
                          <a:cs typeface="+mn-cs"/>
                          <a:sym typeface="Wingdings" panose="05000000000000000000" pitchFamily="2" charset="2"/>
                        </a:rPr>
                        <a:t>13</a:t>
                      </a:r>
                      <a:r>
                        <a:rPr lang="en-GB" sz="1200" kern="1200" dirty="0" smtClean="0">
                          <a:solidFill>
                            <a:schemeClr val="dk1"/>
                          </a:solidFill>
                          <a:effectLst/>
                          <a:latin typeface="+mn-lt"/>
                          <a:ea typeface="+mn-ea"/>
                          <a:cs typeface="+mn-cs"/>
                        </a:rPr>
                        <a:t>)</a:t>
                      </a:r>
                      <a:r>
                        <a:rPr lang="en-GB" sz="1200" kern="1200" dirty="0">
                          <a:solidFill>
                            <a:schemeClr val="dk1"/>
                          </a:solidFill>
                          <a:effectLst/>
                          <a:latin typeface="+mn-lt"/>
                          <a:ea typeface="+mn-ea"/>
                          <a:cs typeface="+mn-cs"/>
                        </a:rPr>
                        <a:t> </a:t>
                      </a:r>
                      <a:endParaRPr lang="en-US"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639088799"/>
              </p:ext>
            </p:extLst>
          </p:nvPr>
        </p:nvGraphicFramePr>
        <p:xfrm>
          <a:off x="1676400" y="3429000"/>
          <a:ext cx="5010150" cy="1783875"/>
        </p:xfrm>
        <a:graphic>
          <a:graphicData uri="http://schemas.openxmlformats.org/drawingml/2006/table">
            <a:tbl>
              <a:tblPr firstRow="1" firstCol="1" bandRow="1">
                <a:tableStyleId>{5C22544A-7EE6-4342-B048-85BDC9FD1C3A}</a:tableStyleId>
              </a:tblPr>
              <a:tblGrid>
                <a:gridCol w="2868406">
                  <a:extLst>
                    <a:ext uri="{9D8B030D-6E8A-4147-A177-3AD203B41FA5}">
                      <a16:colId xmlns:a16="http://schemas.microsoft.com/office/drawing/2014/main" xmlns="" val="20000"/>
                    </a:ext>
                  </a:extLst>
                </a:gridCol>
                <a:gridCol w="1070872">
                  <a:extLst>
                    <a:ext uri="{9D8B030D-6E8A-4147-A177-3AD203B41FA5}">
                      <a16:colId xmlns:a16="http://schemas.microsoft.com/office/drawing/2014/main" xmlns="" val="20001"/>
                    </a:ext>
                  </a:extLst>
                </a:gridCol>
                <a:gridCol w="1070872">
                  <a:extLst>
                    <a:ext uri="{9D8B030D-6E8A-4147-A177-3AD203B41FA5}">
                      <a16:colId xmlns:a16="http://schemas.microsoft.com/office/drawing/2014/main" xmlns="" val="20002"/>
                    </a:ext>
                  </a:extLst>
                </a:gridCol>
              </a:tblGrid>
              <a:tr h="396214">
                <a:tc>
                  <a:txBody>
                    <a:bodyPr/>
                    <a:lstStyle/>
                    <a:p>
                      <a:pPr algn="just">
                        <a:spcAft>
                          <a:spcPts val="0"/>
                        </a:spcAft>
                      </a:pPr>
                      <a:r>
                        <a:rPr lang="en-GB" sz="1050" kern="100" dirty="0">
                          <a:effectLst/>
                        </a:rPr>
                        <a:t>Parameters</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a:effectLst/>
                        </a:rPr>
                        <a:t>FR1</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strike="sngStrike" kern="100" dirty="0" smtClean="0">
                          <a:solidFill>
                            <a:schemeClr val="bg1"/>
                          </a:solidFill>
                          <a:effectLst/>
                        </a:rPr>
                        <a:t>FR1</a:t>
                      </a:r>
                      <a:r>
                        <a:rPr lang="en-GB" sz="1050" kern="100" dirty="0" smtClean="0">
                          <a:solidFill>
                            <a:srgbClr val="FF0000"/>
                          </a:solidFill>
                          <a:effectLst/>
                        </a:rPr>
                        <a:t>FR2</a:t>
                      </a:r>
                      <a:endParaRPr lang="en-US" sz="1050" kern="100" dirty="0">
                        <a:solidFill>
                          <a:srgbClr val="FF0000"/>
                        </a:solidFill>
                        <a:effectLst/>
                        <a:latin typeface="Calibri"/>
                        <a:ea typeface="宋体"/>
                        <a:cs typeface="Times New Roman"/>
                      </a:endParaRPr>
                    </a:p>
                  </a:txBody>
                  <a:tcPr marL="0" marR="0" marT="0" marB="0" anchor="ctr"/>
                </a:tc>
                <a:extLst>
                  <a:ext uri="{0D108BD9-81ED-4DB2-BD59-A6C34878D82A}">
                    <a16:rowId xmlns:a16="http://schemas.microsoft.com/office/drawing/2014/main" xmlns="" val="10000"/>
                  </a:ext>
                </a:extLst>
              </a:tr>
              <a:tr h="396214">
                <a:tc>
                  <a:txBody>
                    <a:bodyPr/>
                    <a:lstStyle/>
                    <a:p>
                      <a:pPr algn="just">
                        <a:spcAft>
                          <a:spcPts val="0"/>
                        </a:spcAft>
                      </a:pPr>
                      <a:r>
                        <a:rPr lang="en-GB" sz="1050" kern="100" dirty="0">
                          <a:effectLst/>
                        </a:rPr>
                        <a:t>First subcarrier index in the PRB used for CSI-RS (k</a:t>
                      </a:r>
                      <a:r>
                        <a:rPr lang="en-GB" sz="1050" kern="100" baseline="-25000" dirty="0">
                          <a:effectLst/>
                        </a:rPr>
                        <a:t>0</a:t>
                      </a:r>
                      <a:r>
                        <a:rPr lang="en-GB" sz="1050" kern="100" dirty="0">
                          <a:effectLst/>
                        </a:rPr>
                        <a:t>)</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Row 5, </a:t>
                      </a:r>
                      <a:r>
                        <a:rPr lang="en-GB" sz="1050" kern="100" dirty="0" smtClean="0">
                          <a:effectLst/>
                        </a:rPr>
                        <a:t>4</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Row 4,  </a:t>
                      </a:r>
                      <a:r>
                        <a:rPr lang="en-GB" sz="1050" kern="100" dirty="0" smtClean="0">
                          <a:effectLst/>
                        </a:rPr>
                        <a:t>8</a:t>
                      </a:r>
                      <a:endParaRPr lang="en-US" sz="1050" kern="100" dirty="0">
                        <a:effectLst/>
                        <a:latin typeface="Calibri"/>
                        <a:ea typeface="宋体"/>
                        <a:cs typeface="Times New Roman"/>
                      </a:endParaRPr>
                    </a:p>
                  </a:txBody>
                  <a:tcPr marL="0" marR="0" marT="0" marB="0" anchor="ctr"/>
                </a:tc>
                <a:extLst>
                  <a:ext uri="{0D108BD9-81ED-4DB2-BD59-A6C34878D82A}">
                    <a16:rowId xmlns:a16="http://schemas.microsoft.com/office/drawing/2014/main" xmlns="" val="10001"/>
                  </a:ext>
                </a:extLst>
              </a:tr>
              <a:tr h="396214">
                <a:tc>
                  <a:txBody>
                    <a:bodyPr/>
                    <a:lstStyle/>
                    <a:p>
                      <a:pPr algn="just">
                        <a:spcAft>
                          <a:spcPts val="0"/>
                        </a:spcAft>
                      </a:pPr>
                      <a:r>
                        <a:rPr lang="en-GB" sz="1050" kern="100" dirty="0">
                          <a:effectLst/>
                        </a:rPr>
                        <a:t>First OFDM symbol in the PRB used for CSI-RS (l</a:t>
                      </a:r>
                      <a:r>
                        <a:rPr lang="en-GB" sz="1050" kern="100" baseline="-25000" dirty="0">
                          <a:effectLst/>
                        </a:rPr>
                        <a:t>0</a:t>
                      </a:r>
                      <a:r>
                        <a:rPr lang="en-GB" sz="1050" kern="100" dirty="0">
                          <a:effectLst/>
                        </a:rPr>
                        <a:t>)</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US" sz="1050" kern="100" dirty="0">
                          <a:effectLst/>
                        </a:rPr>
                        <a:t>9</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US" sz="1050" strike="sngStrike" kern="100" dirty="0" smtClean="0">
                          <a:effectLst/>
                        </a:rPr>
                        <a:t>9</a:t>
                      </a:r>
                      <a:r>
                        <a:rPr lang="en-US" sz="1050" kern="100" dirty="0" smtClean="0">
                          <a:solidFill>
                            <a:srgbClr val="FF0000"/>
                          </a:solidFill>
                          <a:effectLst/>
                          <a:sym typeface="Wingdings" panose="05000000000000000000" pitchFamily="2" charset="2"/>
                        </a:rPr>
                        <a:t>13</a:t>
                      </a:r>
                      <a:endParaRPr lang="en-US" sz="1050" kern="100" dirty="0">
                        <a:solidFill>
                          <a:srgbClr val="FF0000"/>
                        </a:solidFill>
                        <a:effectLst/>
                        <a:latin typeface="Calibri"/>
                        <a:ea typeface="宋体"/>
                        <a:cs typeface="Times New Roman"/>
                      </a:endParaRPr>
                    </a:p>
                  </a:txBody>
                  <a:tcPr marL="0" marR="0" marT="0" marB="0" anchor="ctr"/>
                </a:tc>
                <a:extLst>
                  <a:ext uri="{0D108BD9-81ED-4DB2-BD59-A6C34878D82A}">
                    <a16:rowId xmlns:a16="http://schemas.microsoft.com/office/drawing/2014/main" xmlns="" val="10002"/>
                  </a:ext>
                </a:extLst>
              </a:tr>
              <a:tr h="198411">
                <a:tc>
                  <a:txBody>
                    <a:bodyPr/>
                    <a:lstStyle/>
                    <a:p>
                      <a:pPr algn="just">
                        <a:spcAft>
                          <a:spcPts val="0"/>
                        </a:spcAft>
                      </a:pPr>
                      <a:r>
                        <a:rPr lang="en-GB" sz="1050" kern="100">
                          <a:effectLst/>
                        </a:rPr>
                        <a:t>Number of CSI-RS ports (X)</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4</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4</a:t>
                      </a:r>
                      <a:endParaRPr lang="en-US" sz="1050" kern="100" dirty="0">
                        <a:effectLst/>
                        <a:latin typeface="Calibri"/>
                        <a:ea typeface="宋体"/>
                        <a:cs typeface="Times New Roman"/>
                      </a:endParaRPr>
                    </a:p>
                  </a:txBody>
                  <a:tcPr marL="0" marR="0" marT="0" marB="0" anchor="ctr"/>
                </a:tc>
                <a:extLst>
                  <a:ext uri="{0D108BD9-81ED-4DB2-BD59-A6C34878D82A}">
                    <a16:rowId xmlns:a16="http://schemas.microsoft.com/office/drawing/2014/main" xmlns="" val="10003"/>
                  </a:ext>
                </a:extLst>
              </a:tr>
              <a:tr h="198411">
                <a:tc>
                  <a:txBody>
                    <a:bodyPr/>
                    <a:lstStyle/>
                    <a:p>
                      <a:pPr algn="just">
                        <a:spcAft>
                          <a:spcPts val="0"/>
                        </a:spcAft>
                      </a:pPr>
                      <a:r>
                        <a:rPr lang="en-GB" sz="1050" kern="100">
                          <a:effectLst/>
                        </a:rPr>
                        <a:t>CDM Type</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a:effectLst/>
                        </a:rPr>
                        <a:t>FD-CDM2</a:t>
                      </a:r>
                      <a:endParaRPr lang="en-US" sz="1050" kern="100">
                        <a:effectLst/>
                        <a:latin typeface="Calibri"/>
                        <a:ea typeface="宋体"/>
                        <a:cs typeface="Times New Roman"/>
                      </a:endParaRPr>
                    </a:p>
                  </a:txBody>
                  <a:tcPr marL="68580" marR="68580" marT="9525" marB="0"/>
                </a:tc>
                <a:tc>
                  <a:txBody>
                    <a:bodyPr/>
                    <a:lstStyle/>
                    <a:p>
                      <a:pPr algn="just">
                        <a:spcAft>
                          <a:spcPts val="0"/>
                        </a:spcAft>
                      </a:pPr>
                      <a:r>
                        <a:rPr lang="en-GB" sz="1050" kern="100" dirty="0">
                          <a:effectLst/>
                        </a:rPr>
                        <a:t>FD-CDM2</a:t>
                      </a:r>
                      <a:endParaRPr lang="en-US" sz="1050" kern="100" dirty="0">
                        <a:effectLst/>
                        <a:latin typeface="Calibri"/>
                        <a:ea typeface="宋体"/>
                        <a:cs typeface="Times New Roman"/>
                      </a:endParaRPr>
                    </a:p>
                  </a:txBody>
                  <a:tcPr marL="0" marR="0" marT="0" marB="0"/>
                </a:tc>
                <a:extLst>
                  <a:ext uri="{0D108BD9-81ED-4DB2-BD59-A6C34878D82A}">
                    <a16:rowId xmlns:a16="http://schemas.microsoft.com/office/drawing/2014/main" xmlns="" val="10004"/>
                  </a:ext>
                </a:extLst>
              </a:tr>
              <a:tr h="198411">
                <a:tc>
                  <a:txBody>
                    <a:bodyPr/>
                    <a:lstStyle/>
                    <a:p>
                      <a:pPr algn="just">
                        <a:spcAft>
                          <a:spcPts val="0"/>
                        </a:spcAft>
                      </a:pPr>
                      <a:r>
                        <a:rPr lang="en-GB" sz="1050" kern="100">
                          <a:effectLst/>
                        </a:rPr>
                        <a:t>Density (ρ)</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a:effectLst/>
                        </a:rPr>
                        <a:t>1</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1</a:t>
                      </a:r>
                      <a:endParaRPr lang="en-US" sz="1050" kern="100" dirty="0">
                        <a:effectLst/>
                        <a:latin typeface="Calibri"/>
                        <a:ea typeface="宋体"/>
                        <a:cs typeface="Times New Roman"/>
                      </a:endParaRPr>
                    </a:p>
                  </a:txBody>
                  <a:tcPr marL="0" marR="0" marT="0" marB="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9413222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(2/2)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US" altLang="zh-CN" sz="1600" dirty="0" smtClean="0"/>
              <a:t>CSI-RS resource/CSI reporting  periodicity slot offset for periodic CSI reporting</a:t>
            </a:r>
          </a:p>
          <a:p>
            <a:pPr lvl="1" algn="just"/>
            <a:r>
              <a:rPr lang="en-US" altLang="zh-CN" sz="1000" dirty="0" smtClean="0">
                <a:effectLst/>
              </a:rPr>
              <a:t>FR1 FDD 15kHz:  5/1</a:t>
            </a:r>
          </a:p>
          <a:p>
            <a:pPr lvl="1" algn="just"/>
            <a:r>
              <a:rPr lang="en-US" altLang="zh-CN" sz="1000" dirty="0" smtClean="0"/>
              <a:t>FR1 TDD 30kHz: </a:t>
            </a:r>
          </a:p>
          <a:p>
            <a:pPr lvl="2" algn="just"/>
            <a:r>
              <a:rPr lang="en-US" altLang="zh-CN" sz="1000" dirty="0" smtClean="0">
                <a:effectLst/>
              </a:rPr>
              <a:t>Option 1: 10/1</a:t>
            </a:r>
          </a:p>
          <a:p>
            <a:pPr lvl="1" algn="just"/>
            <a:r>
              <a:rPr lang="en-US" altLang="zh-CN" sz="1000" dirty="0" smtClean="0">
                <a:effectLst/>
              </a:rPr>
              <a:t>FR2 TDD 120kHz:</a:t>
            </a:r>
          </a:p>
          <a:p>
            <a:pPr lvl="2" algn="just"/>
            <a:r>
              <a:rPr lang="en-US" altLang="zh-CN" sz="1000" dirty="0" smtClean="0"/>
              <a:t>Option 1:  16/1</a:t>
            </a:r>
          </a:p>
          <a:p>
            <a:pPr lvl="2" algn="just"/>
            <a:r>
              <a:rPr lang="en-US" altLang="zh-CN" sz="1000" dirty="0" smtClean="0">
                <a:effectLst/>
              </a:rPr>
              <a:t>Option 2:  8/1</a:t>
            </a:r>
          </a:p>
          <a:p>
            <a:pPr lvl="1" algn="just"/>
            <a:r>
              <a:rPr lang="en-US" altLang="zh-CN" sz="1200" dirty="0" smtClean="0"/>
              <a:t>Minimum CSI delay for periodic CSI: 8ms </a:t>
            </a:r>
            <a:endParaRPr lang="en-US" altLang="zh-CN" sz="1200" dirty="0" smtClean="0">
              <a:effectLst/>
            </a:endParaRPr>
          </a:p>
          <a:p>
            <a:pPr algn="just"/>
            <a:r>
              <a:rPr lang="en-US" altLang="zh-CN" sz="1400" dirty="0"/>
              <a:t>CSI-RS resource/CSI reporting  </a:t>
            </a:r>
            <a:r>
              <a:rPr lang="en-US" altLang="zh-CN" sz="1400" dirty="0" smtClean="0"/>
              <a:t>interval and slot </a:t>
            </a:r>
            <a:r>
              <a:rPr lang="en-US" altLang="zh-CN" sz="1400" dirty="0"/>
              <a:t>offset for </a:t>
            </a:r>
            <a:r>
              <a:rPr lang="en-US" altLang="zh-CN" sz="1400" dirty="0" smtClean="0"/>
              <a:t>aperiodic </a:t>
            </a:r>
            <a:r>
              <a:rPr lang="en-US" altLang="zh-CN" sz="1400" dirty="0"/>
              <a:t>CSI </a:t>
            </a:r>
            <a:r>
              <a:rPr lang="en-US" altLang="zh-CN" sz="1400" dirty="0" smtClean="0"/>
              <a:t>reporting</a:t>
            </a:r>
          </a:p>
          <a:p>
            <a:pPr lvl="1" algn="just"/>
            <a:r>
              <a:rPr lang="en-US" altLang="zh-CN" sz="1000" smtClean="0"/>
              <a:t>FR1 FDD 15kHz: </a:t>
            </a:r>
            <a:r>
              <a:rPr lang="en-US" altLang="zh-CN" sz="1000" dirty="0" smtClean="0"/>
              <a:t>3/1 with total CSI delay 6 slots </a:t>
            </a:r>
          </a:p>
          <a:p>
            <a:pPr lvl="1" algn="just"/>
            <a:r>
              <a:rPr lang="en-US" altLang="zh-CN" sz="1000" dirty="0" smtClean="0"/>
              <a:t>FR1 TDD 30kHz: 5/1 with total CSI delay 10 slots</a:t>
            </a:r>
          </a:p>
          <a:p>
            <a:pPr lvl="1" algn="just"/>
            <a:r>
              <a:rPr lang="en-US" altLang="zh-CN" sz="1000" dirty="0" smtClean="0"/>
              <a:t>FR2 TDD 120kHz: 12/1 with total CSI delay 24 slots </a:t>
            </a:r>
          </a:p>
          <a:p>
            <a:pPr algn="just"/>
            <a:r>
              <a:rPr lang="en-US" altLang="zh-CN" sz="1400" dirty="0" smtClean="0"/>
              <a:t>CSI reporting and CSI-RS resources Type  for fading CQI test cases and RI test cases of FR2</a:t>
            </a:r>
          </a:p>
          <a:p>
            <a:pPr lvl="1" algn="just"/>
            <a:r>
              <a:rPr lang="en-US" altLang="zh-CN" sz="1000" dirty="0" smtClean="0"/>
              <a:t>Option 1: Periodic (</a:t>
            </a:r>
            <a:r>
              <a:rPr lang="en-US" altLang="zh-CN" sz="1000" strike="sngStrike" dirty="0" smtClean="0">
                <a:solidFill>
                  <a:srgbClr val="FF0000"/>
                </a:solidFill>
              </a:rPr>
              <a:t>previous meeting agreements)</a:t>
            </a:r>
          </a:p>
          <a:p>
            <a:pPr lvl="1" algn="just"/>
            <a:r>
              <a:rPr lang="en-US" altLang="zh-CN" sz="1000" dirty="0" smtClean="0"/>
              <a:t>Option 2: aperiodic  (baseline)</a:t>
            </a:r>
          </a:p>
          <a:p>
            <a:pPr lvl="1" algn="just"/>
            <a:r>
              <a:rPr lang="en-US" altLang="zh-CN" sz="1000" dirty="0" smtClean="0"/>
              <a:t>Companies are encouraged to bring analysis for above options considering different CSI delay assumptions for periodic and aperiodic CSI reporting types</a:t>
            </a:r>
          </a:p>
          <a:p>
            <a:pPr algn="just"/>
            <a:r>
              <a:rPr lang="en-US" altLang="zh-CN" sz="1400" dirty="0" smtClean="0"/>
              <a:t>Number of HARQ process number</a:t>
            </a:r>
          </a:p>
          <a:p>
            <a:pPr lvl="1" algn="just"/>
            <a:r>
              <a:rPr lang="en-US" altLang="zh-CN" sz="1000" dirty="0" smtClean="0"/>
              <a:t>FR1 FDD:4</a:t>
            </a:r>
          </a:p>
          <a:p>
            <a:pPr lvl="1" algn="just"/>
            <a:r>
              <a:rPr lang="en-US" altLang="zh-CN" sz="1000" dirty="0" smtClean="0"/>
              <a:t>FR1 TDD: 8</a:t>
            </a:r>
          </a:p>
          <a:p>
            <a:pPr lvl="1" algn="just"/>
            <a:r>
              <a:rPr lang="en-US" altLang="zh-CN" sz="1000" dirty="0" smtClean="0"/>
              <a:t>FR2 TDD:</a:t>
            </a:r>
          </a:p>
          <a:p>
            <a:pPr lvl="2" algn="just"/>
            <a:r>
              <a:rPr lang="en-US" altLang="zh-CN" sz="800" dirty="0" smtClean="0"/>
              <a:t>Option 1:8</a:t>
            </a:r>
          </a:p>
          <a:p>
            <a:pPr lvl="2" algn="just"/>
            <a:r>
              <a:rPr lang="en-US" altLang="zh-CN" sz="800" strike="sngStrike" dirty="0" smtClean="0">
                <a:solidFill>
                  <a:srgbClr val="FF0000"/>
                </a:solidFill>
              </a:rPr>
              <a:t>Option 2:10</a:t>
            </a:r>
          </a:p>
          <a:p>
            <a:pPr lvl="1" algn="just"/>
            <a:endParaRPr lang="en-US" altLang="zh-CN" sz="10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0760996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Static 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Test metric</a:t>
            </a:r>
          </a:p>
          <a:p>
            <a:pPr lvl="1" algn="just"/>
            <a:r>
              <a:rPr lang="en-US" sz="1200" dirty="0" smtClean="0"/>
              <a:t>Static CQI: </a:t>
            </a:r>
          </a:p>
          <a:p>
            <a:pPr lvl="2"/>
            <a:r>
              <a:rPr lang="en-GB" sz="1200" dirty="0" smtClean="0"/>
              <a:t>The reported CQI value shall be in the range of ±1 of the reported median more than 90% of the time. </a:t>
            </a:r>
          </a:p>
          <a:p>
            <a:pPr lvl="2"/>
            <a:r>
              <a:rPr lang="en-GB" sz="1200" dirty="0" smtClean="0"/>
              <a:t>If the PDSCH BLER using the transport format indicated by median CQI is less than or equal to 0.1, the BLER using the transport format indicated by the (median CQI + 1) shall be greater than 0.1. If the PDSCH BLER using the transport format indicated by the median CQI is greater than 0.1, the BLER using transport format indicated by (median CQI – 1) shall be less than or equal to 0.1.</a:t>
            </a:r>
            <a:endParaRPr lang="en-US" sz="1200" dirty="0" smtClean="0"/>
          </a:p>
          <a:p>
            <a:pPr algn="just"/>
            <a:r>
              <a:rPr lang="en-GB" sz="1200" dirty="0" smtClean="0">
                <a:solidFill>
                  <a:srgbClr val="FF0000"/>
                </a:solidFill>
              </a:rPr>
              <a:t>Rank: Rank2 with codebook restriction 010000</a:t>
            </a:r>
          </a:p>
          <a:p>
            <a:pPr algn="just"/>
            <a:r>
              <a:rPr lang="en-GB" sz="1200" dirty="0" smtClean="0"/>
              <a:t>Test SNR points:</a:t>
            </a:r>
          </a:p>
          <a:p>
            <a:pPr lvl="1" algn="just"/>
            <a:r>
              <a:rPr lang="en-GB" sz="1200" dirty="0" smtClean="0"/>
              <a:t>Option </a:t>
            </a:r>
            <a:r>
              <a:rPr lang="en-GB" sz="1200" dirty="0"/>
              <a:t>1: </a:t>
            </a:r>
          </a:p>
          <a:p>
            <a:pPr lvl="2" algn="just"/>
            <a:r>
              <a:rPr lang="en-GB" sz="1000" dirty="0" smtClean="0"/>
              <a:t>FR1 </a:t>
            </a:r>
            <a:r>
              <a:rPr lang="en-GB" sz="1000" dirty="0"/>
              <a:t>2Rx:[8/9]dB, [14/15]dB</a:t>
            </a:r>
            <a:endParaRPr lang="en-US" sz="1000" dirty="0"/>
          </a:p>
          <a:p>
            <a:pPr lvl="2" algn="just"/>
            <a:r>
              <a:rPr lang="en-GB" sz="1000" dirty="0"/>
              <a:t>FR1 4Rx:[5/6]dB, [11/12]dB</a:t>
            </a:r>
            <a:endParaRPr lang="en-US" sz="1000" dirty="0"/>
          </a:p>
          <a:p>
            <a:pPr lvl="2" algn="just"/>
            <a:r>
              <a:rPr lang="en-GB" sz="1000" dirty="0"/>
              <a:t>FR2 2Rx:[8/9]dB, [14/15]dB</a:t>
            </a:r>
          </a:p>
          <a:p>
            <a:pPr lvl="1" algn="just"/>
            <a:r>
              <a:rPr lang="en-GB" sz="1200" dirty="0"/>
              <a:t>Other options not excluded </a:t>
            </a:r>
          </a:p>
          <a:p>
            <a:pPr lvl="1" algn="just"/>
            <a:r>
              <a:rPr lang="en-GB" sz="1200" dirty="0"/>
              <a:t>Companies are encouraged to bring evaluation results to decide test SNR </a:t>
            </a:r>
            <a:r>
              <a:rPr lang="en-GB" sz="1200" dirty="0" smtClean="0"/>
              <a:t>points </a:t>
            </a:r>
            <a:r>
              <a:rPr lang="en-GB" sz="1200" dirty="0"/>
              <a:t>in RAN#89 meeting </a:t>
            </a:r>
            <a:endParaRPr lang="en-US" sz="1200" dirty="0"/>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5</a:t>
            </a:fld>
            <a:endParaRPr lang="en-US" altLang="zh-CN" dirty="0"/>
          </a:p>
        </p:txBody>
      </p:sp>
    </p:spTree>
    <p:extLst>
      <p:ext uri="{BB962C8B-B14F-4D97-AF65-F5344CB8AC3E}">
        <p14:creationId xmlns:p14="http://schemas.microsoft.com/office/powerpoint/2010/main" val="1546256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Wideband fading 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Test metric</a:t>
            </a:r>
          </a:p>
          <a:p>
            <a:pPr lvl="1"/>
            <a:r>
              <a:rPr lang="en-GB" sz="1000" dirty="0" smtClean="0"/>
              <a:t>a)	a CQI index not in the set {median CQI -1, median CQI, median CQI +1} shall be reported at least </a:t>
            </a:r>
            <a:r>
              <a:rPr lang="en-GB" sz="1000" i="1" dirty="0" smtClean="0"/>
              <a:t>a</a:t>
            </a:r>
            <a:r>
              <a:rPr lang="en-GB" sz="1000" dirty="0" smtClean="0"/>
              <a:t> % of the time;</a:t>
            </a:r>
            <a:endParaRPr lang="en-US" sz="1000" dirty="0" smtClean="0"/>
          </a:p>
          <a:p>
            <a:pPr lvl="1"/>
            <a:r>
              <a:rPr lang="en-GB" sz="1000" dirty="0" smtClean="0"/>
              <a:t>b)	the ratio of the throughput obtained when transmitting the transport format indicated by each reported wideband CQI index and that obtained when transmitting a fixed transport format configured according to the wideband CQI median shall be ≥ </a:t>
            </a:r>
            <a:r>
              <a:rPr lang="en-GB" sz="1000" i="1" dirty="0" smtClean="0"/>
              <a:t>g</a:t>
            </a:r>
            <a:r>
              <a:rPr lang="en-GB" sz="1000" dirty="0" smtClean="0"/>
              <a:t> ;</a:t>
            </a:r>
            <a:endParaRPr lang="en-US" sz="1000" dirty="0" smtClean="0"/>
          </a:p>
          <a:p>
            <a:pPr lvl="1"/>
            <a:r>
              <a:rPr lang="en-GB" sz="1000" dirty="0" smtClean="0"/>
              <a:t>c)	when transmitting the transport format indicated by each reported wideband CQI index, the average BLER for the indicated transport formats shall be greater or equal to  TBD.</a:t>
            </a:r>
          </a:p>
          <a:p>
            <a:pPr algn="just"/>
            <a:r>
              <a:rPr lang="en-GB" sz="1000" dirty="0" smtClean="0">
                <a:solidFill>
                  <a:srgbClr val="FF0000"/>
                </a:solidFill>
              </a:rPr>
              <a:t>Rank : Rank1 with codebook restriction: 000001</a:t>
            </a:r>
          </a:p>
          <a:p>
            <a:pPr algn="just"/>
            <a:r>
              <a:rPr lang="en-GB" sz="1000" dirty="0" smtClean="0"/>
              <a:t>Test SNR points:</a:t>
            </a:r>
          </a:p>
          <a:p>
            <a:pPr lvl="1" algn="just"/>
            <a:r>
              <a:rPr lang="en-GB" sz="1000" dirty="0" smtClean="0"/>
              <a:t>Option 1: </a:t>
            </a:r>
          </a:p>
          <a:p>
            <a:pPr lvl="2"/>
            <a:r>
              <a:rPr lang="en-GB" sz="1000" dirty="0"/>
              <a:t>For FR1 2Rx (FDD and TDD): 6/7dB  +12/13 dB</a:t>
            </a:r>
            <a:endParaRPr lang="en-US" sz="1000" dirty="0"/>
          </a:p>
          <a:p>
            <a:pPr lvl="2"/>
            <a:r>
              <a:rPr lang="en-GB" sz="1000" dirty="0"/>
              <a:t>For FR1 4Rx (FDD and TDD): 3/4dB  +9/10 dB</a:t>
            </a:r>
            <a:endParaRPr lang="en-US" sz="1000" dirty="0"/>
          </a:p>
          <a:p>
            <a:pPr lvl="2"/>
            <a:r>
              <a:rPr lang="en-GB" sz="1000" dirty="0"/>
              <a:t>For FR2 2Rx (TDD): 6/7dB  +12/13 dB</a:t>
            </a:r>
            <a:endParaRPr lang="en-US" sz="1000" dirty="0"/>
          </a:p>
          <a:p>
            <a:pPr lvl="1" algn="just"/>
            <a:r>
              <a:rPr lang="en-GB" sz="1000" dirty="0" smtClean="0"/>
              <a:t>Other options not excluded </a:t>
            </a:r>
          </a:p>
          <a:p>
            <a:pPr algn="just"/>
            <a:r>
              <a:rPr lang="en-GB" sz="1000" dirty="0" smtClean="0"/>
              <a:t>Companies </a:t>
            </a:r>
            <a:r>
              <a:rPr lang="en-GB" sz="1000" dirty="0"/>
              <a:t>are encouraged to bring results  </a:t>
            </a:r>
            <a:r>
              <a:rPr lang="en-GB" sz="1000" dirty="0" smtClean="0"/>
              <a:t>among 0 dB~20 dB with 2dB step size</a:t>
            </a:r>
          </a:p>
          <a:p>
            <a:pPr lvl="1" algn="just"/>
            <a:r>
              <a:rPr lang="en-GB" sz="1000" dirty="0" smtClean="0"/>
              <a:t>Relative </a:t>
            </a:r>
            <a:r>
              <a:rPr lang="en-GB" sz="1000" dirty="0"/>
              <a:t>throughput ratio between following CQI and median CQI </a:t>
            </a:r>
            <a:r>
              <a:rPr lang="en-GB" sz="1000" dirty="0" smtClean="0"/>
              <a:t>, BLER with following CQI, reporting CQI percentile out side of {median CQI-1 ~median CQI +1}</a:t>
            </a:r>
          </a:p>
          <a:p>
            <a:pPr algn="just"/>
            <a:r>
              <a:rPr lang="en-GB" sz="1000" dirty="0"/>
              <a:t>T</a:t>
            </a:r>
            <a:r>
              <a:rPr lang="en-GB" sz="1000" dirty="0" smtClean="0"/>
              <a:t>est SNR points and corresponding requirements will be decided  in RAN4#89 based on companies’ evaluation results</a:t>
            </a:r>
          </a:p>
          <a:p>
            <a:pPr lvl="1" algn="just"/>
            <a:endParaRPr lang="en-GB" sz="1000" dirty="0"/>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3010187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534400" cy="792162"/>
          </a:xfrm>
        </p:spPr>
        <p:txBody>
          <a:bodyPr/>
          <a:lstStyle/>
          <a:p>
            <a:r>
              <a:rPr lang="en-GB" sz="2400" dirty="0" smtClean="0"/>
              <a:t>Sub-band CQI Test cases</a:t>
            </a:r>
            <a:endParaRPr lang="en-US" sz="2400"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Introduce sub-band CQI test cases in FR1 only</a:t>
            </a:r>
          </a:p>
          <a:p>
            <a:pPr algn="just"/>
            <a:r>
              <a:rPr lang="en-US" sz="1200" dirty="0" smtClean="0"/>
              <a:t>Test metric </a:t>
            </a:r>
          </a:p>
          <a:p>
            <a:pPr lvl="1"/>
            <a:r>
              <a:rPr lang="en-GB" sz="1200" dirty="0" smtClean="0"/>
              <a:t>a</a:t>
            </a:r>
            <a:r>
              <a:rPr lang="en-GB" sz="1200" dirty="0"/>
              <a:t>)	a sub-band differential CQI offset level of 0 shall be reported at least </a:t>
            </a:r>
            <a:r>
              <a:rPr lang="en-GB" sz="1200" i="1" dirty="0"/>
              <a:t>a</a:t>
            </a:r>
            <a:r>
              <a:rPr lang="en-GB" sz="1200" dirty="0"/>
              <a:t> % of the time but less than </a:t>
            </a:r>
            <a:r>
              <a:rPr lang="en-GB" sz="1200" i="1" dirty="0"/>
              <a:t>b </a:t>
            </a:r>
            <a:r>
              <a:rPr lang="en-GB" sz="1200" dirty="0"/>
              <a:t>% for each sub-band;</a:t>
            </a:r>
            <a:endParaRPr lang="en-US" sz="1200" dirty="0"/>
          </a:p>
          <a:p>
            <a:pPr lvl="1"/>
            <a:r>
              <a:rPr lang="en-GB" sz="1200" dirty="0"/>
              <a:t>b)	the ratio of the throughput obtained when transmitting on a randomly selected sub-band among the sub-bands with the highest differential CQI offset level the corresponding TBS and that obtained when transmitting the TBS indicated by the reported wideband CQI median on a randomly selected sub-band in set </a:t>
            </a:r>
            <a:r>
              <a:rPr lang="en-GB" sz="1200" i="1" dirty="0"/>
              <a:t>S</a:t>
            </a:r>
            <a:r>
              <a:rPr lang="en-GB" sz="1200" dirty="0"/>
              <a:t> shall be ≥ g;</a:t>
            </a:r>
            <a:endParaRPr lang="en-US" sz="1200" dirty="0"/>
          </a:p>
          <a:p>
            <a:pPr lvl="1"/>
            <a:r>
              <a:rPr lang="en-GB" sz="1200" dirty="0"/>
              <a:t>c)	when transmitting on a randomly selected sub-band among the sub-bands with the highest differential CQI offset level the corresponding TBS, the average BLER for the indicated transport formats shall be greater or equal to </a:t>
            </a:r>
            <a:r>
              <a:rPr lang="en-GB" sz="1200" dirty="0" smtClean="0"/>
              <a:t>TBD. </a:t>
            </a:r>
          </a:p>
          <a:p>
            <a:pPr algn="just"/>
            <a:r>
              <a:rPr lang="en-GB" sz="1200" dirty="0" smtClean="0"/>
              <a:t>Test SNR points:</a:t>
            </a:r>
          </a:p>
          <a:p>
            <a:pPr lvl="1" algn="just"/>
            <a:r>
              <a:rPr lang="en-GB" sz="1200" dirty="0" smtClean="0"/>
              <a:t>FFS  between [0~20] dB</a:t>
            </a:r>
          </a:p>
          <a:p>
            <a:pPr lvl="1" algn="just"/>
            <a:r>
              <a:rPr lang="en-GB" sz="1200" dirty="0" smtClean="0"/>
              <a:t>Companies are encouraged to bring results  within [0~20]dB with 2dB step size</a:t>
            </a:r>
          </a:p>
          <a:p>
            <a:pPr algn="just"/>
            <a:r>
              <a:rPr lang="en-GB" sz="1200" dirty="0" smtClean="0"/>
              <a:t>Channel model and MIMO correlation:</a:t>
            </a:r>
          </a:p>
          <a:p>
            <a:pPr lvl="1" algn="just"/>
            <a:r>
              <a:rPr lang="en-GB" sz="1000" dirty="0" smtClean="0">
                <a:solidFill>
                  <a:srgbClr val="FF0000"/>
                </a:solidFill>
              </a:rPr>
              <a:t>FR1:  (MIMO correlation mode using  36.101 B.1 model)</a:t>
            </a:r>
          </a:p>
          <a:p>
            <a:pPr lvl="1" algn="just"/>
            <a:r>
              <a:rPr lang="en-GB" sz="1000" dirty="0" smtClean="0">
                <a:solidFill>
                  <a:srgbClr val="FF0000"/>
                </a:solidFill>
              </a:rPr>
              <a:t>Rank : Rank 1 with codebook restriction: 000001</a:t>
            </a:r>
          </a:p>
          <a:p>
            <a:pPr lvl="2" algn="just"/>
            <a:r>
              <a:rPr lang="en-GB" sz="800" dirty="0" smtClean="0">
                <a:solidFill>
                  <a:srgbClr val="FF0000"/>
                </a:solidFill>
              </a:rPr>
              <a:t>Option 1: 2</a:t>
            </a:r>
            <a:r>
              <a:rPr lang="en-US" sz="800" dirty="0">
                <a:solidFill>
                  <a:srgbClr val="FF0000"/>
                </a:solidFill>
              </a:rPr>
              <a:t>*</a:t>
            </a:r>
            <a:r>
              <a:rPr lang="en-GB" sz="800" dirty="0" smtClean="0">
                <a:solidFill>
                  <a:srgbClr val="FF0000"/>
                </a:solidFill>
              </a:rPr>
              <a:t>2, 2*4  (baseline)</a:t>
            </a:r>
          </a:p>
          <a:p>
            <a:pPr lvl="2" algn="just"/>
            <a:r>
              <a:rPr lang="en-GB" altLang="zh-CN" sz="800" dirty="0" smtClean="0">
                <a:solidFill>
                  <a:srgbClr val="FF0000"/>
                </a:solidFill>
              </a:rPr>
              <a:t>Option2: 1*2, 1*4 </a:t>
            </a:r>
            <a:endParaRPr lang="en-US" altLang="zh-CN" sz="800" dirty="0" smtClean="0">
              <a:solidFill>
                <a:srgbClr val="FF0000"/>
              </a:solidFill>
            </a:endParaRPr>
          </a:p>
          <a:p>
            <a:pPr lvl="1" algn="just"/>
            <a:r>
              <a:rPr lang="en-US" altLang="zh-CN" sz="1000" dirty="0" smtClean="0"/>
              <a:t>Channel Model</a:t>
            </a:r>
            <a:r>
              <a:rPr lang="zh-CN" altLang="en-US" sz="1000" dirty="0" smtClean="0"/>
              <a:t>：</a:t>
            </a:r>
            <a:r>
              <a:rPr lang="en-GB" sz="1000" dirty="0" smtClean="0"/>
              <a:t>Clause B.2.4 </a:t>
            </a:r>
            <a:r>
              <a:rPr lang="en-US" altLang="zh-CN" sz="1000" dirty="0" smtClean="0"/>
              <a:t>in TS 36.101, with a =1</a:t>
            </a:r>
          </a:p>
          <a:p>
            <a:pPr lvl="2" algn="just"/>
            <a:r>
              <a:rPr lang="en-US" altLang="zh-CN" sz="1000" dirty="0" smtClean="0"/>
              <a:t>FR1 FDD 10MHz</a:t>
            </a:r>
            <a:r>
              <a:rPr lang="zh-CN" altLang="en-US" sz="1000" dirty="0" smtClean="0"/>
              <a:t>：                        </a:t>
            </a:r>
            <a:r>
              <a:rPr lang="en-US" altLang="zh-CN" sz="1000" dirty="0"/>
              <a:t> </a:t>
            </a:r>
            <a:r>
              <a:rPr lang="en-US" altLang="zh-CN" sz="1000" dirty="0" smtClean="0"/>
              <a:t>          </a:t>
            </a:r>
            <a:r>
              <a:rPr lang="en-US" altLang="zh-CN" sz="1000" dirty="0" err="1" smtClean="0"/>
              <a:t>fD</a:t>
            </a:r>
            <a:r>
              <a:rPr lang="en-US" altLang="zh-CN" sz="1000" dirty="0" smtClean="0"/>
              <a:t> =5Hz</a:t>
            </a:r>
          </a:p>
          <a:p>
            <a:pPr lvl="2" algn="just"/>
            <a:r>
              <a:rPr lang="en-US" altLang="zh-CN" sz="1000" dirty="0" smtClean="0"/>
              <a:t>FR1 TDD 40MHz</a:t>
            </a:r>
            <a:r>
              <a:rPr lang="zh-CN" altLang="en-US" sz="1000" dirty="0" smtClean="0"/>
              <a:t>：                           </a:t>
            </a:r>
            <a:r>
              <a:rPr lang="en-US" altLang="zh-CN" sz="1000" dirty="0" smtClean="0"/>
              <a:t>,     </a:t>
            </a:r>
            <a:r>
              <a:rPr lang="en-US" altLang="zh-CN" sz="1000" dirty="0" err="1" smtClean="0"/>
              <a:t>fD</a:t>
            </a:r>
            <a:r>
              <a:rPr lang="en-US" altLang="zh-CN" sz="1000" dirty="0" smtClean="0"/>
              <a:t> =10Hz</a:t>
            </a:r>
          </a:p>
          <a:p>
            <a:pPr marL="342900" lvl="1" indent="-342900" algn="just">
              <a:buFont typeface="Arial" panose="020B0604020202020204" pitchFamily="34" charset="0"/>
              <a:buChar char="•"/>
            </a:pPr>
            <a:r>
              <a:rPr lang="en-GB" sz="1200" dirty="0" smtClean="0"/>
              <a:t>CSI-RS </a:t>
            </a:r>
            <a:r>
              <a:rPr lang="en-GB" sz="1200" dirty="0"/>
              <a:t>resources and CSI reporting Type: </a:t>
            </a:r>
            <a:r>
              <a:rPr lang="en-GB" sz="1200" dirty="0" smtClean="0"/>
              <a:t>Periodic</a:t>
            </a:r>
          </a:p>
          <a:p>
            <a:pPr marL="342900" lvl="1" indent="-342900" algn="just">
              <a:buFont typeface="Arial" panose="020B0604020202020204" pitchFamily="34" charset="0"/>
              <a:buChar char="•"/>
            </a:pPr>
            <a:r>
              <a:rPr lang="en-GB" sz="1200" dirty="0" smtClean="0"/>
              <a:t>Sub-band size:</a:t>
            </a:r>
          </a:p>
          <a:p>
            <a:pPr lvl="1" algn="just"/>
            <a:r>
              <a:rPr lang="en-GB" sz="1000" dirty="0"/>
              <a:t>FR1 FDD 10MHz:  8 RBs</a:t>
            </a:r>
          </a:p>
          <a:p>
            <a:pPr lvl="1" algn="just"/>
            <a:r>
              <a:rPr lang="en-GB" sz="1000" dirty="0" smtClean="0"/>
              <a:t>FR1 </a:t>
            </a:r>
            <a:r>
              <a:rPr lang="en-GB" sz="1000" dirty="0"/>
              <a:t>TDD 40MHz: 16 RBs</a:t>
            </a:r>
          </a:p>
          <a:p>
            <a:pPr algn="just"/>
            <a:r>
              <a:rPr lang="en-GB" sz="1200" dirty="0" smtClean="0"/>
              <a:t>Companies </a:t>
            </a:r>
            <a:r>
              <a:rPr lang="en-GB" sz="1200" dirty="0"/>
              <a:t>are encouraged to bring results </a:t>
            </a:r>
            <a:r>
              <a:rPr lang="en-US" sz="1200" dirty="0" smtClean="0"/>
              <a:t>:</a:t>
            </a:r>
          </a:p>
          <a:p>
            <a:pPr lvl="1" algn="just"/>
            <a:r>
              <a:rPr lang="en-US" altLang="zh-CN" sz="1000" dirty="0" smtClean="0"/>
              <a:t>Relative throughput ratio between following CQI on selected sub-band and median wideband CQI on a random selected sub-band with full size</a:t>
            </a:r>
          </a:p>
          <a:p>
            <a:pPr lvl="1" algn="just"/>
            <a:r>
              <a:rPr lang="en-US" altLang="zh-CN" sz="1000" dirty="0" smtClean="0"/>
              <a:t>BLER with following CQI on selected sub-band</a:t>
            </a:r>
          </a:p>
          <a:p>
            <a:pPr lvl="1" algn="just"/>
            <a:r>
              <a:rPr lang="en-US" altLang="zh-CN" sz="1000" dirty="0" smtClean="0"/>
              <a:t>The percentile of reported sub-band differential CQI offset  level  equals to 0 for each sub-band with full size</a:t>
            </a:r>
          </a:p>
          <a:p>
            <a:pPr lvl="1" algn="just"/>
            <a:endParaRPr lang="en-US" altLang="zh-CN" sz="800" dirty="0" smtClean="0">
              <a:solidFill>
                <a:srgbClr val="FF0000"/>
              </a:solidFill>
            </a:endParaRPr>
          </a:p>
          <a:p>
            <a:pPr lvl="1" algn="just"/>
            <a:endParaRPr lang="en-GB" sz="800" dirty="0" smtClean="0">
              <a:solidFill>
                <a:srgbClr val="FF0000"/>
              </a:solidFill>
            </a:endParaRPr>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7</a:t>
            </a:fld>
            <a:endParaRPr lang="en-US" altLang="zh-CN" dirty="0"/>
          </a:p>
        </p:txBody>
      </p:sp>
      <p:sp>
        <p:nvSpPr>
          <p:cNvPr id="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对象 9"/>
          <p:cNvGraphicFramePr>
            <a:graphicFrameLocks noChangeAspect="1"/>
          </p:cNvGraphicFramePr>
          <p:nvPr>
            <p:extLst>
              <p:ext uri="{D42A27DB-BD31-4B8C-83A1-F6EECF244321}">
                <p14:modId xmlns:p14="http://schemas.microsoft.com/office/powerpoint/2010/main" val="826821400"/>
              </p:ext>
            </p:extLst>
          </p:nvPr>
        </p:nvGraphicFramePr>
        <p:xfrm>
          <a:off x="2514600" y="4648200"/>
          <a:ext cx="825500" cy="209550"/>
        </p:xfrm>
        <a:graphic>
          <a:graphicData uri="http://schemas.openxmlformats.org/presentationml/2006/ole">
            <mc:AlternateContent xmlns:mc="http://schemas.openxmlformats.org/markup-compatibility/2006">
              <mc:Choice xmlns:v="urn:schemas-microsoft-com:vml" Requires="v">
                <p:oleObj spid="_x0000_s4182" name="公式" r:id="rId4" imgW="876240" imgH="228600" progId="Equation.3">
                  <p:embed/>
                </p:oleObj>
              </mc:Choice>
              <mc:Fallback>
                <p:oleObj name="公式" r:id="rId4" imgW="876240" imgH="228600" progId="Equation.3">
                  <p:embed/>
                  <p:pic>
                    <p:nvPicPr>
                      <p:cNvPr id="0" name=""/>
                      <p:cNvPicPr>
                        <a:picLocks noChangeAspect="1" noChangeArrowheads="1"/>
                      </p:cNvPicPr>
                      <p:nvPr/>
                    </p:nvPicPr>
                    <p:blipFill>
                      <a:blip r:embed="rId5"/>
                      <a:srcRect/>
                      <a:stretch>
                        <a:fillRect/>
                      </a:stretch>
                    </p:blipFill>
                    <p:spPr bwMode="auto">
                      <a:xfrm>
                        <a:off x="2514600" y="4648200"/>
                        <a:ext cx="825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78177011"/>
              </p:ext>
            </p:extLst>
          </p:nvPr>
        </p:nvGraphicFramePr>
        <p:xfrm>
          <a:off x="2514600" y="4495800"/>
          <a:ext cx="968375" cy="209550"/>
        </p:xfrm>
        <a:graphic>
          <a:graphicData uri="http://schemas.openxmlformats.org/presentationml/2006/ole">
            <mc:AlternateContent xmlns:mc="http://schemas.openxmlformats.org/markup-compatibility/2006">
              <mc:Choice xmlns:v="urn:schemas-microsoft-com:vml" Requires="v">
                <p:oleObj spid="_x0000_s4183" name="公式" r:id="rId6" imgW="1028520" imgH="228600" progId="Equation.3">
                  <p:embed/>
                </p:oleObj>
              </mc:Choice>
              <mc:Fallback>
                <p:oleObj name="公式" r:id="rId6" imgW="1028520" imgH="228600" progId="Equation.3">
                  <p:embed/>
                  <p:pic>
                    <p:nvPicPr>
                      <p:cNvPr id="0" name=""/>
                      <p:cNvPicPr>
                        <a:picLocks noChangeAspect="1" noChangeArrowheads="1"/>
                      </p:cNvPicPr>
                      <p:nvPr/>
                    </p:nvPicPr>
                    <p:blipFill>
                      <a:blip r:embed="rId7"/>
                      <a:srcRect/>
                      <a:stretch>
                        <a:fillRect/>
                      </a:stretch>
                    </p:blipFill>
                    <p:spPr bwMode="auto">
                      <a:xfrm>
                        <a:off x="2514600" y="4495800"/>
                        <a:ext cx="9683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84750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PMI test cases</a:t>
            </a:r>
            <a:endParaRPr lang="en-US" dirty="0"/>
          </a:p>
        </p:txBody>
      </p:sp>
      <p:sp>
        <p:nvSpPr>
          <p:cNvPr id="3" name="Content Placeholder 2"/>
          <p:cNvSpPr>
            <a:spLocks noGrp="1"/>
          </p:cNvSpPr>
          <p:nvPr>
            <p:ph idx="1"/>
          </p:nvPr>
        </p:nvSpPr>
        <p:spPr>
          <a:xfrm>
            <a:off x="381000" y="990600"/>
            <a:ext cx="8153400" cy="5334000"/>
          </a:xfrm>
        </p:spPr>
        <p:txBody>
          <a:bodyPr/>
          <a:lstStyle/>
          <a:p>
            <a:r>
              <a:rPr lang="en-GB" sz="1600" dirty="0" smtClean="0"/>
              <a:t>Test metric: </a:t>
            </a:r>
            <a:r>
              <a:rPr lang="en-GB" sz="1600" dirty="0"/>
              <a:t>Reusing LTE test metric </a:t>
            </a:r>
            <a:endParaRPr lang="en-GB" sz="1600" dirty="0" smtClean="0"/>
          </a:p>
          <a:p>
            <a:pPr lvl="1"/>
            <a:r>
              <a:rPr lang="en-GB" sz="1200" dirty="0" smtClean="0"/>
              <a:t>Relative </a:t>
            </a:r>
            <a:r>
              <a:rPr lang="en-GB" sz="1200" dirty="0"/>
              <a:t>Throughput ratio between following PMI and random PMI at SNR point corresponding to </a:t>
            </a:r>
            <a:r>
              <a:rPr lang="en-GB" sz="1200" dirty="0" smtClean="0"/>
              <a:t>X% TP </a:t>
            </a:r>
            <a:r>
              <a:rPr lang="en-GB" sz="1200" dirty="0"/>
              <a:t>with follow PMI</a:t>
            </a:r>
            <a:r>
              <a:rPr lang="en-GB" sz="1200" dirty="0" smtClean="0"/>
              <a:t>.</a:t>
            </a:r>
          </a:p>
          <a:p>
            <a:pPr lvl="2"/>
            <a:r>
              <a:rPr lang="en-GB" sz="1000" dirty="0" smtClean="0"/>
              <a:t>Option 1: X = 70 (previous agreement)</a:t>
            </a:r>
          </a:p>
          <a:p>
            <a:pPr lvl="2"/>
            <a:r>
              <a:rPr lang="en-GB" sz="1000" dirty="0" smtClean="0"/>
              <a:t>Option 2: X= 90</a:t>
            </a:r>
            <a:endParaRPr lang="en-US" sz="1000" dirty="0"/>
          </a:p>
          <a:p>
            <a:r>
              <a:rPr lang="en-GB" sz="1600" dirty="0"/>
              <a:t>Test </a:t>
            </a:r>
            <a:r>
              <a:rPr lang="en-GB" sz="1600" dirty="0" smtClean="0"/>
              <a:t>requirements</a:t>
            </a:r>
          </a:p>
          <a:p>
            <a:pPr lvl="1"/>
            <a:r>
              <a:rPr lang="en-GB" sz="1200" dirty="0" smtClean="0"/>
              <a:t>Companies are encouraged to bring results to decide test requirements in RAN4#89</a:t>
            </a:r>
          </a:p>
          <a:p>
            <a:r>
              <a:rPr lang="en-GB" sz="1600" dirty="0" smtClean="0">
                <a:solidFill>
                  <a:srgbClr val="FF0000"/>
                </a:solidFill>
              </a:rPr>
              <a:t>MCS and Rank for FR2 2Tx PMI test case: </a:t>
            </a:r>
          </a:p>
          <a:p>
            <a:pPr lvl="1"/>
            <a:r>
              <a:rPr lang="en-GB" sz="1200" dirty="0" smtClean="0">
                <a:solidFill>
                  <a:srgbClr val="FF0000"/>
                </a:solidFill>
              </a:rPr>
              <a:t>Option 1:MCS 13 and Rank1 (baseline)</a:t>
            </a:r>
          </a:p>
          <a:p>
            <a:pPr lvl="1"/>
            <a:r>
              <a:rPr lang="en-GB" sz="1200" dirty="0" smtClean="0">
                <a:solidFill>
                  <a:srgbClr val="FF0000"/>
                </a:solidFill>
              </a:rPr>
              <a:t>Option 2: MCS 4 and rank1</a:t>
            </a:r>
          </a:p>
          <a:p>
            <a:r>
              <a:rPr lang="en-GB" sz="1600" dirty="0" smtClean="0">
                <a:solidFill>
                  <a:srgbClr val="FF0000"/>
                </a:solidFill>
              </a:rPr>
              <a:t>MIMO correlation for FR2 2Tx PMI test case:</a:t>
            </a:r>
          </a:p>
          <a:p>
            <a:pPr lvl="1"/>
            <a:r>
              <a:rPr lang="en-GB" sz="1200" dirty="0" smtClean="0">
                <a:solidFill>
                  <a:srgbClr val="FF0000"/>
                </a:solidFill>
              </a:rPr>
              <a:t>Option 1: ULA Low</a:t>
            </a:r>
          </a:p>
          <a:p>
            <a:pPr lvl="1"/>
            <a:r>
              <a:rPr lang="en-GB" sz="1200" dirty="0" smtClean="0">
                <a:solidFill>
                  <a:srgbClr val="FF0000"/>
                </a:solidFill>
              </a:rPr>
              <a:t>Option 2: ULA medium </a:t>
            </a:r>
          </a:p>
          <a:p>
            <a:pPr lvl="1"/>
            <a:r>
              <a:rPr lang="en-GB" sz="1200" dirty="0" smtClean="0">
                <a:solidFill>
                  <a:srgbClr val="FF0000"/>
                </a:solidFill>
              </a:rPr>
              <a:t>Option 3: XP Medium A</a:t>
            </a:r>
            <a:endParaRPr lang="en-GB" sz="1200" dirty="0">
              <a:solidFill>
                <a:srgbClr val="FF0000"/>
              </a:solidFill>
            </a:endParaRPr>
          </a:p>
          <a:p>
            <a:pPr marL="57150" indent="0" algn="just">
              <a:buNone/>
            </a:pPr>
            <a:endParaRPr lang="en-GB" sz="1800" dirty="0" smtClean="0"/>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4262367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RI test cases</a:t>
            </a:r>
            <a:endParaRPr lang="en-US" dirty="0"/>
          </a:p>
        </p:txBody>
      </p:sp>
      <p:sp>
        <p:nvSpPr>
          <p:cNvPr id="3" name="Content Placeholder 2"/>
          <p:cNvSpPr>
            <a:spLocks noGrp="1"/>
          </p:cNvSpPr>
          <p:nvPr>
            <p:ph idx="1"/>
          </p:nvPr>
        </p:nvSpPr>
        <p:spPr>
          <a:xfrm>
            <a:off x="381000" y="838200"/>
            <a:ext cx="8229600" cy="5867400"/>
          </a:xfrm>
        </p:spPr>
        <p:txBody>
          <a:bodyPr/>
          <a:lstStyle/>
          <a:p>
            <a:pPr algn="just"/>
            <a:r>
              <a:rPr lang="en-GB" sz="1000" dirty="0" smtClean="0"/>
              <a:t>Test metric: </a:t>
            </a:r>
          </a:p>
          <a:p>
            <a:pPr lvl="1" algn="just"/>
            <a:r>
              <a:rPr lang="en-GB" sz="1000" dirty="0" smtClean="0"/>
              <a:t>a)</a:t>
            </a:r>
            <a:r>
              <a:rPr lang="en-GB" sz="1000" dirty="0"/>
              <a:t> </a:t>
            </a:r>
            <a:r>
              <a:rPr lang="en-GB" sz="1000" dirty="0" smtClean="0"/>
              <a:t>The </a:t>
            </a:r>
            <a:r>
              <a:rPr lang="en-GB" sz="1000" dirty="0"/>
              <a:t>ratio of the throughput obtained when transmitting based on UE reported RI and that obtained when transmitting with fixed rank 1 shall be ≥ g</a:t>
            </a:r>
            <a:r>
              <a:rPr lang="en-GB" sz="1000" baseline="-25000" dirty="0"/>
              <a:t>1</a:t>
            </a:r>
            <a:r>
              <a:rPr lang="en-GB" sz="1000" dirty="0"/>
              <a:t>;</a:t>
            </a:r>
            <a:endParaRPr lang="en-US" sz="1000" dirty="0"/>
          </a:p>
          <a:p>
            <a:pPr lvl="1" algn="just"/>
            <a:r>
              <a:rPr lang="en-GB" sz="1000" dirty="0"/>
              <a:t>b) The ratio of the throughput obtained when transmitting based on UE reported RI and that obtained when transmitting with fixed rank 2 shall be ≥ g2;</a:t>
            </a:r>
          </a:p>
          <a:p>
            <a:r>
              <a:rPr lang="en-GB" sz="1000" dirty="0" smtClean="0"/>
              <a:t>MIMO correlation: </a:t>
            </a:r>
          </a:p>
          <a:p>
            <a:pPr lvl="1"/>
            <a:r>
              <a:rPr lang="en-GB" sz="1000" dirty="0" smtClean="0"/>
              <a:t>FR1 TDD: TDL_A 30ns, 10Hz, ULA Low and ULA High</a:t>
            </a:r>
          </a:p>
          <a:p>
            <a:pPr lvl="1"/>
            <a:r>
              <a:rPr lang="en-GB" sz="1000" dirty="0" smtClean="0"/>
              <a:t>FR1 FDD: TDL_A 30ns, 5Hz,ULA Low and ULA High</a:t>
            </a:r>
          </a:p>
          <a:p>
            <a:pPr lvl="1"/>
            <a:r>
              <a:rPr lang="en-GB" sz="1000" dirty="0" smtClean="0"/>
              <a:t>FR2 TDD: </a:t>
            </a:r>
            <a:r>
              <a:rPr lang="en-GB" sz="1000" dirty="0"/>
              <a:t>TDL-A 30 ns, 75 Hz for FR2 </a:t>
            </a:r>
            <a:r>
              <a:rPr lang="en-GB" sz="1000" dirty="0" smtClean="0"/>
              <a:t>TDD</a:t>
            </a:r>
            <a:r>
              <a:rPr lang="en-GB" sz="1000" dirty="0"/>
              <a:t>,</a:t>
            </a:r>
            <a:r>
              <a:rPr lang="en-GB" sz="1000" dirty="0" smtClean="0"/>
              <a:t>ULA Low, </a:t>
            </a:r>
            <a:r>
              <a:rPr lang="en-GB" sz="1000" strike="sngStrike" dirty="0" smtClean="0"/>
              <a:t>XP Medium </a:t>
            </a:r>
            <a:r>
              <a:rPr lang="en-GB" sz="1000" dirty="0" smtClean="0">
                <a:solidFill>
                  <a:srgbClr val="FF0000"/>
                </a:solidFill>
              </a:rPr>
              <a:t>XP High</a:t>
            </a:r>
          </a:p>
          <a:p>
            <a:r>
              <a:rPr lang="en-GB" sz="1000" dirty="0" smtClean="0"/>
              <a:t>For simulation purpose, companies are encouraged to provide following Rank, fixed rank1 and fixed rank2 results among -6dB ~30dB with 2 step size</a:t>
            </a:r>
          </a:p>
          <a:p>
            <a:pPr lvl="1"/>
            <a:r>
              <a:rPr lang="en-GB" sz="1000" dirty="0" smtClean="0"/>
              <a:t>For </a:t>
            </a:r>
            <a:r>
              <a:rPr lang="en-GB" sz="1000" dirty="0"/>
              <a:t>RI test cases with 4Tx 4Rx, </a:t>
            </a:r>
            <a:r>
              <a:rPr lang="en-US" sz="1000" dirty="0" smtClean="0"/>
              <a:t>interested companies can bring </a:t>
            </a:r>
            <a:r>
              <a:rPr lang="en-GB" sz="1000" dirty="0" smtClean="0"/>
              <a:t>the </a:t>
            </a:r>
            <a:r>
              <a:rPr lang="en-GB" sz="1000" dirty="0"/>
              <a:t>simulation results for fixed rank 3 and rank 4 should also be collected, in order to help decide the final test metric.</a:t>
            </a:r>
          </a:p>
          <a:p>
            <a:pPr algn="just"/>
            <a:r>
              <a:rPr lang="en-GB" sz="1000" dirty="0" err="1" smtClean="0"/>
              <a:t>TxRx</a:t>
            </a:r>
            <a:r>
              <a:rPr lang="en-GB" sz="1000" dirty="0" smtClean="0"/>
              <a:t>:</a:t>
            </a:r>
          </a:p>
          <a:p>
            <a:pPr lvl="1" algn="just"/>
            <a:r>
              <a:rPr lang="en-GB" sz="1000" dirty="0" smtClean="0">
                <a:solidFill>
                  <a:srgbClr val="FF0000"/>
                </a:solidFill>
              </a:rPr>
              <a:t>2Rx: 2Tx</a:t>
            </a:r>
          </a:p>
          <a:p>
            <a:pPr lvl="1" algn="just"/>
            <a:r>
              <a:rPr lang="en-GB" sz="1000" dirty="0" smtClean="0">
                <a:solidFill>
                  <a:srgbClr val="FF0000"/>
                </a:solidFill>
              </a:rPr>
              <a:t>4Rx: 2Tx and 4Tx</a:t>
            </a:r>
          </a:p>
          <a:p>
            <a:pPr algn="just"/>
            <a:r>
              <a:rPr lang="en-GB" sz="1000" dirty="0" smtClean="0">
                <a:solidFill>
                  <a:srgbClr val="FF0000"/>
                </a:solidFill>
              </a:rPr>
              <a:t>Codebook restriction: (base line, other options not excluded)</a:t>
            </a:r>
          </a:p>
          <a:p>
            <a:pPr lvl="1" algn="just"/>
            <a:r>
              <a:rPr lang="en-GB" sz="600" dirty="0" smtClean="0">
                <a:solidFill>
                  <a:srgbClr val="FF0000"/>
                </a:solidFill>
              </a:rPr>
              <a:t>2Tx</a:t>
            </a:r>
          </a:p>
          <a:p>
            <a:pPr lvl="2"/>
            <a:r>
              <a:rPr lang="en-GB" sz="800" dirty="0">
                <a:solidFill>
                  <a:srgbClr val="FF0000"/>
                </a:solidFill>
              </a:rPr>
              <a:t>000011 for fixed RI = 1</a:t>
            </a:r>
            <a:endParaRPr lang="en-US" sz="800" dirty="0">
              <a:solidFill>
                <a:srgbClr val="FF0000"/>
              </a:solidFill>
            </a:endParaRPr>
          </a:p>
          <a:p>
            <a:pPr lvl="2"/>
            <a:r>
              <a:rPr lang="en-GB" sz="800" dirty="0">
                <a:solidFill>
                  <a:srgbClr val="FF0000"/>
                </a:solidFill>
              </a:rPr>
              <a:t>010000 for fixed RI = 2</a:t>
            </a:r>
            <a:endParaRPr lang="en-US" sz="800" dirty="0">
              <a:solidFill>
                <a:srgbClr val="FF0000"/>
              </a:solidFill>
            </a:endParaRPr>
          </a:p>
          <a:p>
            <a:pPr lvl="2"/>
            <a:r>
              <a:rPr lang="en-GB" sz="800" dirty="0">
                <a:solidFill>
                  <a:srgbClr val="FF0000"/>
                </a:solidFill>
              </a:rPr>
              <a:t>010011 for UE reported </a:t>
            </a:r>
            <a:r>
              <a:rPr lang="en-GB" sz="800" dirty="0" smtClean="0">
                <a:solidFill>
                  <a:srgbClr val="FF0000"/>
                </a:solidFill>
              </a:rPr>
              <a:t>RI</a:t>
            </a:r>
          </a:p>
          <a:p>
            <a:pPr lvl="1"/>
            <a:r>
              <a:rPr lang="en-GB" sz="1000" dirty="0" smtClean="0">
                <a:solidFill>
                  <a:srgbClr val="FF0000"/>
                </a:solidFill>
              </a:rPr>
              <a:t>4Tx</a:t>
            </a:r>
          </a:p>
          <a:p>
            <a:pPr lvl="2"/>
            <a:r>
              <a:rPr lang="en-GB" sz="800" dirty="0" smtClean="0">
                <a:solidFill>
                  <a:srgbClr val="FF0000"/>
                </a:solidFill>
              </a:rPr>
              <a:t>11111111</a:t>
            </a:r>
            <a:r>
              <a:rPr lang="en-US" sz="800" dirty="0">
                <a:solidFill>
                  <a:srgbClr val="FF0000"/>
                </a:solidFill>
              </a:rPr>
              <a:t> </a:t>
            </a:r>
            <a:r>
              <a:rPr lang="en-US" sz="800" dirty="0" smtClean="0">
                <a:solidFill>
                  <a:srgbClr val="FF0000"/>
                </a:solidFill>
              </a:rPr>
              <a:t>with N1 =2, N2 =1</a:t>
            </a:r>
            <a:endParaRPr lang="en-GB" sz="800" dirty="0" smtClean="0">
              <a:solidFill>
                <a:srgbClr val="FF0000"/>
              </a:solidFill>
            </a:endParaRPr>
          </a:p>
          <a:p>
            <a:r>
              <a:rPr lang="en-GB" sz="1600" dirty="0" smtClean="0"/>
              <a:t>Test points (starting point): (further discussed for the test points, SNR and corresponding requirements) </a:t>
            </a:r>
          </a:p>
          <a:p>
            <a:pPr lvl="1" algn="just"/>
            <a:r>
              <a:rPr lang="en-GB" sz="1000" dirty="0" smtClean="0"/>
              <a:t>2Rx </a:t>
            </a:r>
          </a:p>
          <a:p>
            <a:pPr lvl="1" algn="just"/>
            <a:endParaRPr lang="en-GB" sz="1200" dirty="0"/>
          </a:p>
          <a:p>
            <a:pPr lvl="1" algn="just"/>
            <a:endParaRPr lang="en-GB" sz="1200" dirty="0" smtClean="0"/>
          </a:p>
          <a:p>
            <a:pPr lvl="1" algn="just"/>
            <a:endParaRPr lang="en-GB" sz="1200" dirty="0"/>
          </a:p>
          <a:p>
            <a:pPr marL="457200" lvl="1" indent="0" algn="just">
              <a:buNone/>
            </a:pPr>
            <a:endParaRPr lang="en-GB" sz="1200" dirty="0"/>
          </a:p>
          <a:p>
            <a:pPr marL="457200" lvl="1" indent="0" algn="just">
              <a:buNone/>
            </a:pPr>
            <a:endParaRPr lang="en-GB" sz="1200" dirty="0"/>
          </a:p>
          <a:p>
            <a:pPr lvl="1" algn="just"/>
            <a:r>
              <a:rPr lang="en-GB" sz="1200" dirty="0" smtClean="0"/>
              <a:t>4Rx </a:t>
            </a:r>
          </a:p>
          <a:p>
            <a:pPr algn="just"/>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1075398598"/>
              </p:ext>
            </p:extLst>
          </p:nvPr>
        </p:nvGraphicFramePr>
        <p:xfrm>
          <a:off x="1295400" y="5334000"/>
          <a:ext cx="4953000" cy="975360"/>
        </p:xfrm>
        <a:graphic>
          <a:graphicData uri="http://schemas.openxmlformats.org/drawingml/2006/table">
            <a:tbl>
              <a:tblPr firstRow="1" bandRow="1">
                <a:tableStyleId>{073A0DAA-6AF3-43AB-8588-CEC1D06C72B9}</a:tableStyleId>
              </a:tblPr>
              <a:tblGrid>
                <a:gridCol w="1238250"/>
                <a:gridCol w="1238250"/>
                <a:gridCol w="1238250"/>
                <a:gridCol w="1238250"/>
              </a:tblGrid>
              <a:tr h="206022">
                <a:tc>
                  <a:txBody>
                    <a:bodyPr/>
                    <a:lstStyle/>
                    <a:p>
                      <a:r>
                        <a:rPr lang="en-US" sz="800" dirty="0" smtClean="0"/>
                        <a:t>Test</a:t>
                      </a:r>
                      <a:r>
                        <a:rPr lang="en-US" sz="800" baseline="0" dirty="0" smtClean="0"/>
                        <a:t> Number</a:t>
                      </a:r>
                      <a:endParaRPr lang="en-US" sz="800" dirty="0"/>
                    </a:p>
                  </a:txBody>
                  <a:tcPr/>
                </a:tc>
                <a:tc>
                  <a:txBody>
                    <a:bodyPr/>
                    <a:lstStyle/>
                    <a:p>
                      <a:r>
                        <a:rPr lang="en-US" sz="800" dirty="0" smtClean="0"/>
                        <a:t>Test 1 (2X2)</a:t>
                      </a:r>
                      <a:endParaRPr lang="en-US" sz="800" dirty="0"/>
                    </a:p>
                  </a:txBody>
                  <a:tcPr/>
                </a:tc>
                <a:tc>
                  <a:txBody>
                    <a:bodyPr/>
                    <a:lstStyle/>
                    <a:p>
                      <a:r>
                        <a:rPr lang="en-US" sz="800" dirty="0" smtClean="0"/>
                        <a:t>Test</a:t>
                      </a:r>
                      <a:r>
                        <a:rPr lang="en-US" sz="800" baseline="0" dirty="0" smtClean="0"/>
                        <a:t> 2 (2X2)</a:t>
                      </a:r>
                      <a:endParaRPr lang="en-US" sz="800" dirty="0"/>
                    </a:p>
                  </a:txBody>
                  <a:tcPr/>
                </a:tc>
                <a:tc>
                  <a:txBody>
                    <a:bodyPr/>
                    <a:lstStyle/>
                    <a:p>
                      <a:r>
                        <a:rPr lang="en-US" sz="800" dirty="0" smtClean="0"/>
                        <a:t>Test 3 (2X2)</a:t>
                      </a:r>
                      <a:endParaRPr lang="en-US" sz="800" dirty="0"/>
                    </a:p>
                  </a:txBody>
                  <a:tcPr/>
                </a:tc>
              </a:tr>
              <a:tr h="220133">
                <a:tc>
                  <a:txBody>
                    <a:bodyPr/>
                    <a:lstStyle/>
                    <a:p>
                      <a:r>
                        <a:rPr lang="en-US" sz="800" dirty="0" smtClean="0"/>
                        <a:t>MIMO correlation</a:t>
                      </a:r>
                      <a:endParaRPr lang="en-US" sz="800" dirty="0"/>
                    </a:p>
                  </a:txBody>
                  <a:tcPr/>
                </a:tc>
                <a:tc>
                  <a:txBody>
                    <a:bodyPr/>
                    <a:lstStyle/>
                    <a:p>
                      <a:r>
                        <a:rPr lang="en-US" sz="800" dirty="0" smtClean="0"/>
                        <a:t>ULA Low</a:t>
                      </a:r>
                      <a:endParaRPr lang="en-US" sz="800" dirty="0"/>
                    </a:p>
                  </a:txBody>
                  <a:tcPr/>
                </a:tc>
                <a:tc>
                  <a:txBody>
                    <a:bodyPr/>
                    <a:lstStyle/>
                    <a:p>
                      <a:r>
                        <a:rPr lang="en-US" sz="800" dirty="0" smtClean="0"/>
                        <a:t>ULA Low</a:t>
                      </a:r>
                      <a:endParaRPr lang="en-US" sz="800" dirty="0"/>
                    </a:p>
                  </a:txBody>
                  <a:tcPr/>
                </a:tc>
                <a:tc>
                  <a:txBody>
                    <a:bodyPr/>
                    <a:lstStyle/>
                    <a:p>
                      <a:r>
                        <a:rPr lang="en-US" sz="800" dirty="0" smtClean="0"/>
                        <a:t>ULA High for FR1</a:t>
                      </a:r>
                    </a:p>
                    <a:p>
                      <a:r>
                        <a:rPr lang="en-US" sz="800" dirty="0" smtClean="0"/>
                        <a:t>XP</a:t>
                      </a:r>
                      <a:r>
                        <a:rPr lang="en-US" sz="800" baseline="0" dirty="0" smtClean="0"/>
                        <a:t> Medium for FR2</a:t>
                      </a:r>
                      <a:endParaRPr lang="en-US" sz="800" dirty="0"/>
                    </a:p>
                  </a:txBody>
                  <a:tcPr/>
                </a:tc>
              </a:tr>
              <a:tr h="206022">
                <a:tc>
                  <a:txBody>
                    <a:bodyPr/>
                    <a:lstStyle/>
                    <a:p>
                      <a:r>
                        <a:rPr lang="en-US" sz="800" dirty="0" smtClean="0"/>
                        <a:t>Metric</a:t>
                      </a:r>
                      <a:endParaRPr lang="en-US" sz="800" dirty="0"/>
                    </a:p>
                  </a:txBody>
                  <a:tcPr/>
                </a:tc>
                <a:tc>
                  <a:txBody>
                    <a:bodyPr/>
                    <a:lstStyle/>
                    <a:p>
                      <a:r>
                        <a:rPr lang="en-US" sz="800" dirty="0" smtClean="0"/>
                        <a:t>Gamma 2</a:t>
                      </a:r>
                      <a:endParaRPr lang="en-US" sz="800" dirty="0"/>
                    </a:p>
                  </a:txBody>
                  <a:tcPr/>
                </a:tc>
                <a:tc>
                  <a:txBody>
                    <a:bodyPr/>
                    <a:lstStyle/>
                    <a:p>
                      <a:r>
                        <a:rPr lang="en-US" sz="800" dirty="0" smtClean="0"/>
                        <a:t>Gamma 1</a:t>
                      </a:r>
                      <a:endParaRPr lang="en-US" sz="800" dirty="0"/>
                    </a:p>
                  </a:txBody>
                  <a:tcPr/>
                </a:tc>
                <a:tc>
                  <a:txBody>
                    <a:bodyPr/>
                    <a:lstStyle/>
                    <a:p>
                      <a:r>
                        <a:rPr lang="en-US" sz="800" dirty="0" smtClean="0"/>
                        <a:t>Gamma 1</a:t>
                      </a:r>
                      <a:endParaRPr lang="en-US" sz="800" dirty="0"/>
                    </a:p>
                  </a:txBody>
                  <a:tcPr/>
                </a:tc>
              </a:tr>
              <a:tr h="206022">
                <a:tc>
                  <a:txBody>
                    <a:bodyPr/>
                    <a:lstStyle/>
                    <a:p>
                      <a:r>
                        <a:rPr lang="en-US" sz="800" dirty="0" smtClean="0"/>
                        <a:t>SNR</a:t>
                      </a:r>
                      <a:endParaRPr lang="en-US" sz="800" dirty="0"/>
                    </a:p>
                  </a:txBody>
                  <a:tcPr/>
                </a:tc>
                <a:tc>
                  <a:txBody>
                    <a:bodyPr/>
                    <a:lstStyle/>
                    <a:p>
                      <a:r>
                        <a:rPr lang="en-US" sz="800" dirty="0" smtClean="0"/>
                        <a:t>FFS (Low)</a:t>
                      </a:r>
                      <a:endParaRPr lang="en-US" sz="800" dirty="0"/>
                    </a:p>
                  </a:txBody>
                  <a:tcPr/>
                </a:tc>
                <a:tc>
                  <a:txBody>
                    <a:bodyPr/>
                    <a:lstStyle/>
                    <a:p>
                      <a:r>
                        <a:rPr lang="en-US" sz="800" dirty="0" smtClean="0"/>
                        <a:t>FFS (High)</a:t>
                      </a:r>
                      <a:endParaRPr lang="en-US" sz="800" dirty="0"/>
                    </a:p>
                  </a:txBody>
                  <a:tcPr/>
                </a:tc>
                <a:tc>
                  <a:txBody>
                    <a:bodyPr/>
                    <a:lstStyle/>
                    <a:p>
                      <a:r>
                        <a:rPr lang="en-US" sz="800" dirty="0" smtClean="0"/>
                        <a:t>FFS (High)</a:t>
                      </a:r>
                      <a:endParaRPr lang="en-US" sz="800"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750255060"/>
              </p:ext>
            </p:extLst>
          </p:nvPr>
        </p:nvGraphicFramePr>
        <p:xfrm>
          <a:off x="1371600" y="6705600"/>
          <a:ext cx="5029200" cy="895156"/>
        </p:xfrm>
        <a:graphic>
          <a:graphicData uri="http://schemas.openxmlformats.org/drawingml/2006/table">
            <a:tbl>
              <a:tblPr firstRow="1" bandRow="1">
                <a:tableStyleId>{073A0DAA-6AF3-43AB-8588-CEC1D06C72B9}</a:tableStyleId>
              </a:tblPr>
              <a:tblGrid>
                <a:gridCol w="1257300"/>
                <a:gridCol w="1028700"/>
                <a:gridCol w="857250"/>
                <a:gridCol w="819150"/>
                <a:gridCol w="1066800"/>
              </a:tblGrid>
              <a:tr h="162321">
                <a:tc>
                  <a:txBody>
                    <a:bodyPr/>
                    <a:lstStyle/>
                    <a:p>
                      <a:r>
                        <a:rPr lang="en-US" sz="800" dirty="0" smtClean="0"/>
                        <a:t>Test</a:t>
                      </a:r>
                      <a:r>
                        <a:rPr lang="en-US" sz="800" baseline="0" dirty="0" smtClean="0"/>
                        <a:t> Number</a:t>
                      </a:r>
                      <a:endParaRPr lang="en-US" sz="800" dirty="0"/>
                    </a:p>
                  </a:txBody>
                  <a:tcPr/>
                </a:tc>
                <a:tc>
                  <a:txBody>
                    <a:bodyPr/>
                    <a:lstStyle/>
                    <a:p>
                      <a:r>
                        <a:rPr lang="en-US" sz="800" dirty="0" smtClean="0"/>
                        <a:t>Test 1  (2X4)</a:t>
                      </a:r>
                      <a:endParaRPr lang="en-US" sz="800" dirty="0"/>
                    </a:p>
                  </a:txBody>
                  <a:tcPr/>
                </a:tc>
                <a:tc>
                  <a:txBody>
                    <a:bodyPr/>
                    <a:lstStyle/>
                    <a:p>
                      <a:r>
                        <a:rPr lang="en-US" sz="800" dirty="0" smtClean="0"/>
                        <a:t>Test</a:t>
                      </a:r>
                      <a:r>
                        <a:rPr lang="en-US" sz="800" baseline="0" dirty="0" smtClean="0"/>
                        <a:t> 2 (2X4)</a:t>
                      </a:r>
                      <a:endParaRPr lang="en-US" sz="800" dirty="0"/>
                    </a:p>
                  </a:txBody>
                  <a:tcPr/>
                </a:tc>
                <a:tc>
                  <a:txBody>
                    <a:bodyPr/>
                    <a:lstStyle/>
                    <a:p>
                      <a:r>
                        <a:rPr lang="en-US" sz="800" dirty="0" smtClean="0"/>
                        <a:t>Test</a:t>
                      </a:r>
                      <a:r>
                        <a:rPr lang="en-US" sz="800" baseline="0" dirty="0" smtClean="0"/>
                        <a:t> 3 (2X4)</a:t>
                      </a:r>
                      <a:endParaRPr lang="en-US" sz="800" dirty="0"/>
                    </a:p>
                  </a:txBody>
                  <a:tcPr/>
                </a:tc>
                <a:tc>
                  <a:txBody>
                    <a:bodyPr/>
                    <a:lstStyle/>
                    <a:p>
                      <a:r>
                        <a:rPr lang="en-US" sz="800" dirty="0" smtClean="0"/>
                        <a:t>Test 4 (4X4)</a:t>
                      </a:r>
                      <a:endParaRPr lang="en-US" sz="800" dirty="0"/>
                    </a:p>
                  </a:txBody>
                  <a:tcPr/>
                </a:tc>
              </a:tr>
              <a:tr h="255076">
                <a:tc>
                  <a:txBody>
                    <a:bodyPr/>
                    <a:lstStyle/>
                    <a:p>
                      <a:r>
                        <a:rPr lang="en-US" sz="800" dirty="0" smtClean="0"/>
                        <a:t>MIMO correlation</a:t>
                      </a:r>
                      <a:endParaRPr lang="en-US" sz="800" dirty="0"/>
                    </a:p>
                  </a:txBody>
                  <a:tcPr/>
                </a:tc>
                <a:tc>
                  <a:txBody>
                    <a:bodyPr/>
                    <a:lstStyle/>
                    <a:p>
                      <a:r>
                        <a:rPr lang="en-US" sz="800" dirty="0" smtClean="0"/>
                        <a:t>ULA Low</a:t>
                      </a:r>
                      <a:endParaRPr lang="en-US" sz="800" dirty="0"/>
                    </a:p>
                  </a:txBody>
                  <a:tcPr/>
                </a:tc>
                <a:tc>
                  <a:txBody>
                    <a:bodyPr/>
                    <a:lstStyle/>
                    <a:p>
                      <a:r>
                        <a:rPr lang="en-US" sz="800" dirty="0" smtClean="0"/>
                        <a:t>ULA Low</a:t>
                      </a:r>
                      <a:endParaRPr lang="en-US" sz="800" dirty="0"/>
                    </a:p>
                  </a:txBody>
                  <a:tcPr/>
                </a:tc>
                <a:tc>
                  <a:txBody>
                    <a:bodyPr/>
                    <a:lstStyle/>
                    <a:p>
                      <a:r>
                        <a:rPr lang="en-US" sz="800" dirty="0" smtClean="0"/>
                        <a:t>ULA High</a:t>
                      </a:r>
                      <a:endParaRPr lang="en-US" sz="800" dirty="0"/>
                    </a:p>
                  </a:txBody>
                  <a:tcPr/>
                </a:tc>
                <a:tc>
                  <a:txBody>
                    <a:bodyPr/>
                    <a:lstStyle/>
                    <a:p>
                      <a:r>
                        <a:rPr lang="en-US" sz="800" dirty="0" smtClean="0"/>
                        <a:t>ULA Low</a:t>
                      </a:r>
                      <a:endParaRPr lang="en-US" sz="800" dirty="0"/>
                    </a:p>
                  </a:txBody>
                  <a:tcPr/>
                </a:tc>
              </a:tr>
              <a:tr h="162321">
                <a:tc>
                  <a:txBody>
                    <a:bodyPr/>
                    <a:lstStyle/>
                    <a:p>
                      <a:r>
                        <a:rPr lang="en-US" sz="800" dirty="0" smtClean="0"/>
                        <a:t>Metric</a:t>
                      </a:r>
                      <a:endParaRPr lang="en-US" sz="800" dirty="0"/>
                    </a:p>
                  </a:txBody>
                  <a:tcPr/>
                </a:tc>
                <a:tc>
                  <a:txBody>
                    <a:bodyPr/>
                    <a:lstStyle/>
                    <a:p>
                      <a:r>
                        <a:rPr lang="en-US" sz="800" dirty="0" smtClean="0"/>
                        <a:t>Gamma 2</a:t>
                      </a:r>
                      <a:endParaRPr lang="en-US" sz="800" dirty="0"/>
                    </a:p>
                  </a:txBody>
                  <a:tcPr/>
                </a:tc>
                <a:tc>
                  <a:txBody>
                    <a:bodyPr/>
                    <a:lstStyle/>
                    <a:p>
                      <a:r>
                        <a:rPr lang="en-US" sz="800" dirty="0" smtClean="0"/>
                        <a:t>Gamma 1</a:t>
                      </a:r>
                      <a:endParaRPr lang="en-US" sz="800" dirty="0"/>
                    </a:p>
                  </a:txBody>
                  <a:tcPr/>
                </a:tc>
                <a:tc>
                  <a:txBody>
                    <a:bodyPr/>
                    <a:lstStyle/>
                    <a:p>
                      <a:r>
                        <a:rPr lang="en-US" sz="800" dirty="0" smtClean="0"/>
                        <a:t>Gamma 1</a:t>
                      </a:r>
                      <a:endParaRPr lang="en-US" sz="800" dirty="0"/>
                    </a:p>
                  </a:txBody>
                  <a:tcPr/>
                </a:tc>
                <a:tc>
                  <a:txBody>
                    <a:bodyPr/>
                    <a:lstStyle/>
                    <a:p>
                      <a:r>
                        <a:rPr lang="en-US" sz="800" dirty="0" smtClean="0"/>
                        <a:t>Gamma 2</a:t>
                      </a:r>
                      <a:endParaRPr lang="en-US" sz="800" dirty="0"/>
                    </a:p>
                  </a:txBody>
                  <a:tcPr/>
                </a:tc>
              </a:tr>
              <a:tr h="162321">
                <a:tc>
                  <a:txBody>
                    <a:bodyPr/>
                    <a:lstStyle/>
                    <a:p>
                      <a:r>
                        <a:rPr lang="en-US" sz="800" dirty="0" smtClean="0"/>
                        <a:t>SNR</a:t>
                      </a:r>
                      <a:endParaRPr lang="en-US" sz="800" dirty="0"/>
                    </a:p>
                  </a:txBody>
                  <a:tcPr/>
                </a:tc>
                <a:tc>
                  <a:txBody>
                    <a:bodyPr/>
                    <a:lstStyle/>
                    <a:p>
                      <a:r>
                        <a:rPr lang="en-US" sz="800" dirty="0" smtClean="0"/>
                        <a:t>FFS (Low)</a:t>
                      </a:r>
                      <a:endParaRPr lang="en-US" sz="800" dirty="0"/>
                    </a:p>
                  </a:txBody>
                  <a:tcPr/>
                </a:tc>
                <a:tc>
                  <a:txBody>
                    <a:bodyPr/>
                    <a:lstStyle/>
                    <a:p>
                      <a:r>
                        <a:rPr lang="en-US" sz="800" dirty="0" smtClean="0"/>
                        <a:t>FFS (medium)</a:t>
                      </a:r>
                      <a:endParaRPr lang="en-US" sz="800" dirty="0"/>
                    </a:p>
                  </a:txBody>
                  <a:tcPr/>
                </a:tc>
                <a:tc>
                  <a:txBody>
                    <a:bodyPr/>
                    <a:lstStyle/>
                    <a:p>
                      <a:r>
                        <a:rPr lang="en-US" sz="800" dirty="0" smtClean="0"/>
                        <a:t>FFS (medium)</a:t>
                      </a:r>
                      <a:endParaRPr lang="en-US" sz="800" dirty="0"/>
                    </a:p>
                  </a:txBody>
                  <a:tcPr/>
                </a:tc>
                <a:tc>
                  <a:txBody>
                    <a:bodyPr/>
                    <a:lstStyle/>
                    <a:p>
                      <a:r>
                        <a:rPr lang="en-US" sz="800" dirty="0" smtClean="0"/>
                        <a:t>FFS (High)</a:t>
                      </a:r>
                      <a:endParaRPr lang="en-US" sz="800" dirty="0"/>
                    </a:p>
                  </a:txBody>
                  <a:tcPr/>
                </a:tc>
              </a:tr>
            </a:tbl>
          </a:graphicData>
        </a:graphic>
      </p:graphicFrame>
    </p:spTree>
    <p:extLst>
      <p:ext uri="{BB962C8B-B14F-4D97-AF65-F5344CB8AC3E}">
        <p14:creationId xmlns:p14="http://schemas.microsoft.com/office/powerpoint/2010/main" val="2476809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17c5c574-4f42-45b3-8a7f-77d8e859d074"/>
    <ds:schemaRef ds:uri="66EEDB98-F073-460B-B9B0-9643F9FE785E"/>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19667</TotalTime>
  <Words>1213</Words>
  <Application>Microsoft Office PowerPoint</Application>
  <PresentationFormat>On-screen Show (4:3)</PresentationFormat>
  <Paragraphs>276</Paragraphs>
  <Slides>9</Slides>
  <Notes>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Office Theme</vt:lpstr>
      <vt:lpstr>公式</vt:lpstr>
      <vt:lpstr>Way forward on NR UE CSI requirements</vt:lpstr>
      <vt:lpstr>Previous  agreed test cases list</vt:lpstr>
      <vt:lpstr>Test Set-up (1/2)</vt:lpstr>
      <vt:lpstr>Test Set-up (2/2)</vt:lpstr>
      <vt:lpstr>Static CQI test cases</vt:lpstr>
      <vt:lpstr>Wideband fading CQI test cases</vt:lpstr>
      <vt:lpstr>Sub-band CQI Test cases</vt:lpstr>
      <vt:lpstr>PMI test cases</vt:lpstr>
      <vt:lpstr>RI test cases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Samsung_V2</cp:lastModifiedBy>
  <cp:revision>1115</cp:revision>
  <dcterms:created xsi:type="dcterms:W3CDTF">2013-05-13T16:02:00Z</dcterms:created>
  <dcterms:modified xsi:type="dcterms:W3CDTF">2018-10-11T11:35:14Z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2018-04-18 08:29:31Z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