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315" r:id="rId4"/>
    <p:sldId id="320" r:id="rId5"/>
    <p:sldId id="260" r:id="rId6"/>
    <p:sldId id="261" r:id="rId7"/>
    <p:sldId id="262" r:id="rId8"/>
    <p:sldId id="32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1C1B4FFE-C8B3-4FC4-A29B-CCED2E68738B}"/>
    <pc:docChg chg="modSld">
      <pc:chgData name="Mueller, Axel (Nokia - FR/Paris-Saclay)" userId="6b065ed8-40bf-4bd7-b1e4-242bb2fb76f9" providerId="ADAL" clId="{1C1B4FFE-C8B3-4FC4-A29B-CCED2E68738B}" dt="2018-10-10T09:48:16.032" v="21" actId="20577"/>
      <pc:docMkLst>
        <pc:docMk/>
      </pc:docMkLst>
      <pc:sldChg chg="modSp">
        <pc:chgData name="Mueller, Axel (Nokia - FR/Paris-Saclay)" userId="6b065ed8-40bf-4bd7-b1e4-242bb2fb76f9" providerId="ADAL" clId="{1C1B4FFE-C8B3-4FC4-A29B-CCED2E68738B}" dt="2018-10-10T09:48:05.134" v="16" actId="6549"/>
        <pc:sldMkLst>
          <pc:docMk/>
          <pc:sldMk cId="2666372488" sldId="260"/>
        </pc:sldMkLst>
        <pc:spChg chg="mod">
          <ac:chgData name="Mueller, Axel (Nokia - FR/Paris-Saclay)" userId="6b065ed8-40bf-4bd7-b1e4-242bb2fb76f9" providerId="ADAL" clId="{1C1B4FFE-C8B3-4FC4-A29B-CCED2E68738B}" dt="2018-10-10T09:48:05.134" v="16" actId="6549"/>
          <ac:spMkLst>
            <pc:docMk/>
            <pc:sldMk cId="2666372488" sldId="260"/>
            <ac:spMk id="3" creationId="{651C0D5B-9274-4951-B645-9FCD8192658F}"/>
          </ac:spMkLst>
        </pc:spChg>
      </pc:sldChg>
      <pc:sldChg chg="modSp">
        <pc:chgData name="Mueller, Axel (Nokia - FR/Paris-Saclay)" userId="6b065ed8-40bf-4bd7-b1e4-242bb2fb76f9" providerId="ADAL" clId="{1C1B4FFE-C8B3-4FC4-A29B-CCED2E68738B}" dt="2018-10-10T09:48:16.032" v="21" actId="20577"/>
        <pc:sldMkLst>
          <pc:docMk/>
          <pc:sldMk cId="280980608" sldId="315"/>
        </pc:sldMkLst>
        <pc:spChg chg="mod">
          <ac:chgData name="Mueller, Axel (Nokia - FR/Paris-Saclay)" userId="6b065ed8-40bf-4bd7-b1e4-242bb2fb76f9" providerId="ADAL" clId="{1C1B4FFE-C8B3-4FC4-A29B-CCED2E68738B}" dt="2018-10-10T09:48:16.032" v="21" actId="20577"/>
          <ac:spMkLst>
            <pc:docMk/>
            <pc:sldMk cId="280980608" sldId="315"/>
            <ac:spMk id="3" creationId="{651C0D5B-9274-4951-B645-9FCD8192658F}"/>
          </ac:spMkLst>
        </pc:spChg>
      </pc:sldChg>
    </pc:docChg>
  </pc:docChgLst>
  <pc:docChgLst>
    <pc:chgData name="Mueller, Axel (Nokia - FR/Paris-Saclay)" userId="6b065ed8-40bf-4bd7-b1e4-242bb2fb76f9" providerId="ADAL" clId="{27E319C7-BD01-4FB8-8769-F209EF9E2C8D}"/>
    <pc:docChg chg="custSel modSld sldOrd">
      <pc:chgData name="Mueller, Axel (Nokia - FR/Paris-Saclay)" userId="6b065ed8-40bf-4bd7-b1e4-242bb2fb76f9" providerId="ADAL" clId="{27E319C7-BD01-4FB8-8769-F209EF9E2C8D}" dt="2018-10-10T09:27:22.430" v="26" actId="404"/>
      <pc:docMkLst>
        <pc:docMk/>
      </pc:docMkLst>
      <pc:sldChg chg="modSp">
        <pc:chgData name="Mueller, Axel (Nokia - FR/Paris-Saclay)" userId="6b065ed8-40bf-4bd7-b1e4-242bb2fb76f9" providerId="ADAL" clId="{27E319C7-BD01-4FB8-8769-F209EF9E2C8D}" dt="2018-10-10T09:24:53.315" v="24" actId="20577"/>
        <pc:sldMkLst>
          <pc:docMk/>
          <pc:sldMk cId="2666372488" sldId="260"/>
        </pc:sldMkLst>
        <pc:spChg chg="mod">
          <ac:chgData name="Mueller, Axel (Nokia - FR/Paris-Saclay)" userId="6b065ed8-40bf-4bd7-b1e4-242bb2fb76f9" providerId="ADAL" clId="{27E319C7-BD01-4FB8-8769-F209EF9E2C8D}" dt="2018-10-10T09:16:16.739" v="10" actId="20577"/>
          <ac:spMkLst>
            <pc:docMk/>
            <pc:sldMk cId="2666372488" sldId="260"/>
            <ac:spMk id="2" creationId="{F4C6B310-B11F-4EC8-A33B-EA834B9F3FCA}"/>
          </ac:spMkLst>
        </pc:spChg>
        <pc:spChg chg="mod">
          <ac:chgData name="Mueller, Axel (Nokia - FR/Paris-Saclay)" userId="6b065ed8-40bf-4bd7-b1e4-242bb2fb76f9" providerId="ADAL" clId="{27E319C7-BD01-4FB8-8769-F209EF9E2C8D}" dt="2018-10-10T09:24:53.315" v="24" actId="20577"/>
          <ac:spMkLst>
            <pc:docMk/>
            <pc:sldMk cId="2666372488" sldId="260"/>
            <ac:spMk id="3" creationId="{651C0D5B-9274-4951-B645-9FCD8192658F}"/>
          </ac:spMkLst>
        </pc:spChg>
      </pc:sldChg>
      <pc:sldChg chg="ord">
        <pc:chgData name="Mueller, Axel (Nokia - FR/Paris-Saclay)" userId="6b065ed8-40bf-4bd7-b1e4-242bb2fb76f9" providerId="ADAL" clId="{27E319C7-BD01-4FB8-8769-F209EF9E2C8D}" dt="2018-10-10T09:23:34.555" v="15" actId="404"/>
        <pc:sldMkLst>
          <pc:docMk/>
          <pc:sldMk cId="496503175" sldId="261"/>
        </pc:sldMkLst>
      </pc:sldChg>
      <pc:sldChg chg="modSp">
        <pc:chgData name="Mueller, Axel (Nokia - FR/Paris-Saclay)" userId="6b065ed8-40bf-4bd7-b1e4-242bb2fb76f9" providerId="ADAL" clId="{27E319C7-BD01-4FB8-8769-F209EF9E2C8D}" dt="2018-10-10T09:23:03.075" v="12" actId="20577"/>
        <pc:sldMkLst>
          <pc:docMk/>
          <pc:sldMk cId="3474656720" sldId="262"/>
        </pc:sldMkLst>
        <pc:spChg chg="mod">
          <ac:chgData name="Mueller, Axel (Nokia - FR/Paris-Saclay)" userId="6b065ed8-40bf-4bd7-b1e4-242bb2fb76f9" providerId="ADAL" clId="{27E319C7-BD01-4FB8-8769-F209EF9E2C8D}" dt="2018-10-10T09:23:03.075" v="12" actId="20577"/>
          <ac:spMkLst>
            <pc:docMk/>
            <pc:sldMk cId="3474656720" sldId="262"/>
            <ac:spMk id="2" creationId="{F4C6B310-B11F-4EC8-A33B-EA834B9F3FCA}"/>
          </ac:spMkLst>
        </pc:spChg>
      </pc:sldChg>
      <pc:sldChg chg="modSp">
        <pc:chgData name="Mueller, Axel (Nokia - FR/Paris-Saclay)" userId="6b065ed8-40bf-4bd7-b1e4-242bb2fb76f9" providerId="ADAL" clId="{27E319C7-BD01-4FB8-8769-F209EF9E2C8D}" dt="2018-10-10T09:27:22.430" v="26" actId="404"/>
        <pc:sldMkLst>
          <pc:docMk/>
          <pc:sldMk cId="280980608" sldId="315"/>
        </pc:sldMkLst>
        <pc:spChg chg="mod">
          <ac:chgData name="Mueller, Axel (Nokia - FR/Paris-Saclay)" userId="6b065ed8-40bf-4bd7-b1e4-242bb2fb76f9" providerId="ADAL" clId="{27E319C7-BD01-4FB8-8769-F209EF9E2C8D}" dt="2018-10-10T09:15:17.410" v="2" actId="404"/>
          <ac:spMkLst>
            <pc:docMk/>
            <pc:sldMk cId="280980608" sldId="315"/>
            <ac:spMk id="2" creationId="{F4C6B310-B11F-4EC8-A33B-EA834B9F3FCA}"/>
          </ac:spMkLst>
        </pc:spChg>
        <pc:spChg chg="mod">
          <ac:chgData name="Mueller, Axel (Nokia - FR/Paris-Saclay)" userId="6b065ed8-40bf-4bd7-b1e4-242bb2fb76f9" providerId="ADAL" clId="{27E319C7-BD01-4FB8-8769-F209EF9E2C8D}" dt="2018-10-10T09:27:22.430" v="26" actId="404"/>
          <ac:spMkLst>
            <pc:docMk/>
            <pc:sldMk cId="280980608" sldId="315"/>
            <ac:spMk id="3" creationId="{651C0D5B-9274-4951-B645-9FCD8192658F}"/>
          </ac:spMkLst>
        </pc:spChg>
      </pc:sldChg>
      <pc:sldChg chg="modSp">
        <pc:chgData name="Mueller, Axel (Nokia - FR/Paris-Saclay)" userId="6b065ed8-40bf-4bd7-b1e4-242bb2fb76f9" providerId="ADAL" clId="{27E319C7-BD01-4FB8-8769-F209EF9E2C8D}" dt="2018-10-10T09:15:55.627" v="8" actId="20577"/>
        <pc:sldMkLst>
          <pc:docMk/>
          <pc:sldMk cId="1301660157" sldId="320"/>
        </pc:sldMkLst>
        <pc:spChg chg="mod">
          <ac:chgData name="Mueller, Axel (Nokia - FR/Paris-Saclay)" userId="6b065ed8-40bf-4bd7-b1e4-242bb2fb76f9" providerId="ADAL" clId="{27E319C7-BD01-4FB8-8769-F209EF9E2C8D}" dt="2018-10-10T09:15:55.627" v="8" actId="20577"/>
          <ac:spMkLst>
            <pc:docMk/>
            <pc:sldMk cId="1301660157" sldId="320"/>
            <ac:spMk id="2" creationId="{F4C6B310-B11F-4EC8-A33B-EA834B9F3FCA}"/>
          </ac:spMkLst>
        </pc:spChg>
      </pc:sldChg>
      <pc:sldChg chg="modSp">
        <pc:chgData name="Mueller, Axel (Nokia - FR/Paris-Saclay)" userId="6b065ed8-40bf-4bd7-b1e4-242bb2fb76f9" providerId="ADAL" clId="{27E319C7-BD01-4FB8-8769-F209EF9E2C8D}" dt="2018-10-10T09:23:27.292" v="14" actId="20577"/>
        <pc:sldMkLst>
          <pc:docMk/>
          <pc:sldMk cId="1610306340" sldId="324"/>
        </pc:sldMkLst>
        <pc:spChg chg="mod">
          <ac:chgData name="Mueller, Axel (Nokia - FR/Paris-Saclay)" userId="6b065ed8-40bf-4bd7-b1e4-242bb2fb76f9" providerId="ADAL" clId="{27E319C7-BD01-4FB8-8769-F209EF9E2C8D}" dt="2018-10-10T09:23:27.292" v="14" actId="20577"/>
          <ac:spMkLst>
            <pc:docMk/>
            <pc:sldMk cId="1610306340" sldId="324"/>
            <ac:spMk id="2" creationId="{F4C6B310-B11F-4EC8-A33B-EA834B9F3FC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59FD6-A035-4390-B031-CCA4EBB55FD0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8EC36-DAC5-4230-9A0A-FC352E9132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740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F7A6-1CE4-49AF-B8D0-D7B6564250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057D5B-F95E-486E-995E-96B3215AA9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9C4D7-5664-401B-A6B8-6AC7E1398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81A03-A020-4DBB-91C4-8DFC5208B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0160F-1D52-48A6-B239-8E44005D9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139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4A9A6-46A6-4D5F-8166-CF7485386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4C3390-9FF0-4C5D-BB28-7DBC2E7BFA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C714A-3FF1-4582-93DB-DA9F64A13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C8BAD-6AB8-4FDC-9A4B-7146241F9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E9727-E14D-4BD7-8522-22A9FA80B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05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F8039A-D60C-4B98-A29D-1B9008DFA0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08CD2-368B-494C-8FB4-B35CF5850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6353D-C511-424F-A0A6-5D723B87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D23D7-BAC5-4A2E-B90D-CD490282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E5E8B-C0CD-4F03-9746-754121D9B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12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BB220-B8AE-4BAB-8109-2FBF22946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F9C47-49A7-4E2E-818A-1391FC636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7C72C-E59C-4D46-B8F2-582491124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33EDC-3CB2-4969-A728-0E442A87C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4EE39-5E2D-4327-BF36-C581D1B57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83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D3379-6FB8-4177-925D-42BBC617F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D6B2B-1359-4426-B8F0-A86B4C9A28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AD5C3-4441-4C69-9B14-7A469686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D28C7E-D259-490A-8B8A-49F53A857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169F9-AEA7-4535-BA4F-3A0F735F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9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E3C72-17FE-41AE-B0C6-20BCB8182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35FD9-086B-4777-9B40-402C656A1C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C1BD4C-670C-4CBF-B10D-D043D63A0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5C415-F073-4EEF-AAAB-C39ED2462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5F1B7D-E0DD-4C87-9A70-E4BE83428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8832C2-C0E8-4C82-A0CF-FCA2BF8E2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755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6866B-B440-4C72-AA8A-8E43E6F54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ADDD84-49D4-4786-880F-E961C38D1F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A3F24F-D73B-4737-9E7C-C57BB9A74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F3E0C1-3500-4E16-836E-BA866DD35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9C0AE2-669E-473F-B8EE-B2BD118CE5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846D8E-803F-451D-A091-7FC51F05C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135B6D-DDAA-4600-A9D2-D40B709B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E45884-BCAC-4B78-BFF7-626B37DA0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A2B4-6644-4EB4-A1F9-42EC916A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5A19C9-ED46-4A4B-B088-C3C427657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93BB9B-6489-4994-BA76-3C1D2AB3D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D0EC2D-91AE-41A7-AAFB-84DFE5305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06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90CB7-2047-47B5-B597-E3BCDA624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B50E6B-83C5-4EBF-823F-2491CE1A9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44F85-BA47-4E9A-9F13-7CBD6F895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01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BFE02-245B-48A6-9DA3-1BF75DB6B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7AB5E-90C4-4B9D-A927-FA0981032F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9FCD93-A28C-437D-9C1F-04FE9E11E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D094B8-EE32-48E7-B9D0-CDBE9BE6A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6C695C-358C-4B96-B611-F74FFD429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4FCAB3-B144-4CBB-8EEF-B474AC264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76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D1BC3-74B2-4149-B39A-5FA183B0F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33243A-8198-45DB-A6CC-31668012FA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CECB68-9DE1-4E4C-A02F-65FF6CC26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7104F3-4D37-4655-BD34-C7C0F39D5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761995-68CB-4D23-BE75-0886463FD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01A86F-A111-44FB-9A67-9D9F9699A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887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24614F-392B-4082-98B0-1E68111FB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690AF-EC27-4216-B778-2C67945AE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A6699-63D8-4BCB-B6FE-8AECDEAACB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6B321-0997-4582-A661-47BCD3EF1CD5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F22E2-0B50-421E-A366-74D6355739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E84AC-EF14-45BD-987E-0772C1893E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54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2C985-6961-4144-B188-A051CE68FC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for NR PUSCH demodulation</a:t>
            </a:r>
            <a:endParaRPr lang="en-US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82BC6B-4049-4D83-B83A-383C895AB6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5369"/>
            <a:ext cx="9144000" cy="1310268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A9F056-711E-42FE-90CD-8C6C75097D35}"/>
              </a:ext>
            </a:extLst>
          </p:cNvPr>
          <p:cNvSpPr/>
          <p:nvPr/>
        </p:nvSpPr>
        <p:spPr>
          <a:xfrm>
            <a:off x="8296506" y="361628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R4-1813214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4A3EBE-CDC8-49DE-9E80-7BB56C9C25B1}"/>
              </a:ext>
            </a:extLst>
          </p:cNvPr>
          <p:cNvSpPr/>
          <p:nvPr/>
        </p:nvSpPr>
        <p:spPr>
          <a:xfrm>
            <a:off x="282498" y="32817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RAN#88bis	</a:t>
            </a:r>
            <a:endParaRPr lang="ja-JP" altLang="ja-JP" dirty="0"/>
          </a:p>
          <a:p>
            <a:r>
              <a:rPr lang="en-US" altLang="zh-CN" b="1" dirty="0"/>
              <a:t>Chengdu, China, 8 – 12 October, 2018</a:t>
            </a:r>
          </a:p>
          <a:p>
            <a:r>
              <a:rPr lang="en-US" altLang="ja-JP" b="1" dirty="0"/>
              <a:t>Agenda: </a:t>
            </a:r>
            <a:r>
              <a:rPr lang="en-GB" altLang="zh-CN" b="1" dirty="0"/>
              <a:t>7.13.2.2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34795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420E3-E0D8-4A87-9C69-99E67FFB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4EAF7-8855-4175-9324-471768328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8101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ja-JP" dirty="0"/>
              <a:t>R4-1808024</a:t>
            </a:r>
            <a:r>
              <a:rPr lang="en-GB" altLang="zh-CN" dirty="0"/>
              <a:t>, </a:t>
            </a:r>
            <a:r>
              <a:rPr lang="en-US" altLang="zh-CN" dirty="0"/>
              <a:t>WF on NR PUSCH demodulation requirements in Rel-15, RAN4#87</a:t>
            </a:r>
          </a:p>
          <a:p>
            <a:pPr lvl="1"/>
            <a:r>
              <a:rPr lang="en-GB" altLang="zh-CN" dirty="0"/>
              <a:t>R4-1809336</a:t>
            </a:r>
            <a:r>
              <a:rPr lang="en-US" altLang="ja-JP" dirty="0"/>
              <a:t>, WF on NR PUSCH demodulation requirements,</a:t>
            </a:r>
            <a:r>
              <a:rPr lang="en-US" altLang="zh-CN" dirty="0"/>
              <a:t> </a:t>
            </a:r>
            <a:r>
              <a:rPr lang="en-US" altLang="ja-JP" dirty="0"/>
              <a:t>RAN4#AH1807</a:t>
            </a:r>
            <a:endParaRPr lang="en-US" altLang="zh-CN" dirty="0"/>
          </a:p>
          <a:p>
            <a:pPr lvl="1"/>
            <a:r>
              <a:rPr lang="en-US" altLang="zh-CN" dirty="0"/>
              <a:t>R4-1811694, </a:t>
            </a:r>
            <a:r>
              <a:rPr lang="en-US" altLang="ja-JP" dirty="0"/>
              <a:t>WF on NR PUSCH demodulation requirements, RAN4#88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386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Time domain resource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1171"/>
            <a:ext cx="10515600" cy="4931704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For FR1, 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Agreement on Monday</a:t>
            </a:r>
          </a:p>
          <a:p>
            <a:pPr marL="1200150" lvl="2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−"/>
            </a:pP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FFS: </a:t>
            </a: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whether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test slot-</a:t>
            </a: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based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transmission </a:t>
            </a: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resource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mapping type B</a:t>
            </a:r>
            <a:endParaRPr lang="en-GB" sz="1700" dirty="0">
              <a:solidFill>
                <a:prstClr val="black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3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fr-FR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Discuss</a:t>
            </a:r>
            <a:r>
              <a:rPr lang="fr-FR" sz="14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the </a:t>
            </a:r>
            <a:r>
              <a:rPr lang="fr-FR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feasbility</a:t>
            </a:r>
            <a:r>
              <a:rPr lang="fr-FR" sz="14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to </a:t>
            </a:r>
            <a:r>
              <a:rPr lang="fr-FR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define</a:t>
            </a:r>
            <a:r>
              <a:rPr lang="fr-FR" sz="14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one set performance </a:t>
            </a:r>
            <a:r>
              <a:rPr lang="fr-FR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requirements</a:t>
            </a:r>
            <a:r>
              <a:rPr lang="fr-FR" sz="14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for FR1 slot-</a:t>
            </a:r>
            <a:r>
              <a:rPr lang="fr-FR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based</a:t>
            </a:r>
            <a:r>
              <a:rPr lang="fr-FR" sz="14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transmission for </a:t>
            </a:r>
            <a:r>
              <a:rPr lang="fr-FR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both</a:t>
            </a:r>
            <a:r>
              <a:rPr lang="fr-FR" sz="14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PUSCH mapping type A and B. </a:t>
            </a:r>
            <a:endParaRPr lang="en-GB" sz="1400" dirty="0">
              <a:solidFill>
                <a:prstClr val="black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2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−"/>
            </a:pP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FFS: </a:t>
            </a: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Whether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test non-slot </a:t>
            </a: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based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transmission </a:t>
            </a: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resource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mapping type B</a:t>
            </a:r>
            <a:endParaRPr lang="en-GB" sz="1700" dirty="0">
              <a:solidFill>
                <a:prstClr val="black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200150" lvl="2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−"/>
            </a:pP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Discuss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further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offline in </a:t>
            </a: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fr-FR" sz="17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GB" sz="1700" dirty="0">
              <a:solidFill>
                <a:prstClr val="black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fr-FR">
                <a:solidFill>
                  <a:prstClr val="black"/>
                </a:solidFill>
              </a:rPr>
              <a:t>Discussion </a:t>
            </a:r>
            <a:r>
              <a:rPr lang="fr-FR" dirty="0">
                <a:solidFill>
                  <a:prstClr val="black"/>
                </a:solidFill>
              </a:rPr>
              <a:t>on Tuesday</a:t>
            </a:r>
          </a:p>
          <a:p>
            <a:pPr lvl="2"/>
            <a:r>
              <a:rPr lang="en-GB" sz="1500" dirty="0">
                <a:solidFill>
                  <a:prstClr val="black"/>
                </a:solidFill>
                <a:highlight>
                  <a:srgbClr val="FFFF00"/>
                </a:highlight>
              </a:rPr>
              <a:t>Compromise proposal (Nokia)</a:t>
            </a:r>
          </a:p>
          <a:p>
            <a:pPr lvl="3"/>
            <a:r>
              <a:rPr lang="en-GB" sz="1400" dirty="0">
                <a:solidFill>
                  <a:prstClr val="black"/>
                </a:solidFill>
                <a:highlight>
                  <a:srgbClr val="FFFF00"/>
                </a:highlight>
              </a:rPr>
              <a:t>We agreed to test slot-based with mapping A.</a:t>
            </a:r>
          </a:p>
          <a:p>
            <a:pPr lvl="3"/>
            <a:r>
              <a:rPr lang="en-GB" sz="1400" dirty="0">
                <a:solidFill>
                  <a:prstClr val="black"/>
                </a:solidFill>
                <a:highlight>
                  <a:srgbClr val="FFFF00"/>
                </a:highlight>
              </a:rPr>
              <a:t>Can we then agree on testing non-slot based with mapping B?</a:t>
            </a:r>
          </a:p>
          <a:p>
            <a:pPr lvl="4"/>
            <a:r>
              <a:rPr lang="en-GB" sz="1500" dirty="0">
                <a:solidFill>
                  <a:prstClr val="black"/>
                </a:solidFill>
                <a:highlight>
                  <a:srgbClr val="FFFF00"/>
                </a:highlight>
              </a:rPr>
              <a:t>Agree: Nokia, Ericsson, ZTE, China Telecom, Samsung</a:t>
            </a:r>
          </a:p>
          <a:p>
            <a:pPr lvl="4"/>
            <a:r>
              <a:rPr lang="en-GB" sz="1500" dirty="0">
                <a:solidFill>
                  <a:prstClr val="black"/>
                </a:solidFill>
                <a:highlight>
                  <a:srgbClr val="FFFF00"/>
                </a:highlight>
              </a:rPr>
              <a:t>Against: Huawei</a:t>
            </a:r>
          </a:p>
          <a:p>
            <a:pPr lvl="2"/>
            <a:r>
              <a:rPr lang="en-GB" sz="1500" dirty="0">
                <a:solidFill>
                  <a:prstClr val="black"/>
                </a:solidFill>
                <a:highlight>
                  <a:srgbClr val="FFFF00"/>
                </a:highlight>
              </a:rPr>
              <a:t>Competing compromise (Huawei)</a:t>
            </a:r>
          </a:p>
          <a:p>
            <a:pPr lvl="3"/>
            <a:r>
              <a:rPr lang="en-GB" sz="1400" dirty="0">
                <a:solidFill>
                  <a:prstClr val="black"/>
                </a:solidFill>
                <a:highlight>
                  <a:srgbClr val="FFFF00"/>
                </a:highlight>
              </a:rPr>
              <a:t>Type B for both slot and non-slot based.</a:t>
            </a:r>
          </a:p>
          <a:p>
            <a:r>
              <a:rPr lang="en-US" dirty="0"/>
              <a:t>For FR2</a:t>
            </a:r>
          </a:p>
          <a:p>
            <a:pPr lvl="1"/>
            <a:r>
              <a:rPr lang="fr-FR" dirty="0" err="1"/>
              <a:t>Number</a:t>
            </a:r>
            <a:r>
              <a:rPr lang="fr-FR" dirty="0"/>
              <a:t> of UL </a:t>
            </a:r>
            <a:r>
              <a:rPr lang="fr-FR" dirty="0" err="1"/>
              <a:t>symbols</a:t>
            </a:r>
            <a:r>
              <a:rPr lang="fr-FR" dirty="0"/>
              <a:t>: 10</a:t>
            </a:r>
            <a:endParaRPr lang="en-US" sz="3600" dirty="0"/>
          </a:p>
          <a:p>
            <a:pPr lvl="1"/>
            <a:r>
              <a:rPr lang="fr-FR" dirty="0"/>
              <a:t>Start </a:t>
            </a:r>
            <a:r>
              <a:rPr lang="fr-FR" dirty="0" err="1"/>
              <a:t>symbol</a:t>
            </a:r>
            <a:r>
              <a:rPr lang="fr-FR" dirty="0"/>
              <a:t> index: 0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280980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Frequency domain resource 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1171"/>
            <a:ext cx="10515600" cy="4931704"/>
          </a:xfrm>
        </p:spPr>
        <p:txBody>
          <a:bodyPr>
            <a:normAutofit/>
          </a:bodyPr>
          <a:lstStyle/>
          <a:p>
            <a:r>
              <a:rPr lang="en-US" dirty="0"/>
              <a:t>Frequency domain resource for DFT-s-OFDM:</a:t>
            </a:r>
            <a:endParaRPr lang="en-GB" dirty="0"/>
          </a:p>
          <a:p>
            <a:pPr lvl="1"/>
            <a:r>
              <a:rPr lang="en-US" dirty="0"/>
              <a:t>Simulate the following by the next meeting</a:t>
            </a:r>
            <a:endParaRPr lang="en-GB" dirty="0"/>
          </a:p>
          <a:p>
            <a:pPr lvl="2"/>
            <a:r>
              <a:rPr lang="en-US" dirty="0"/>
              <a:t>Based on results, it will be decided if one SCS/BW combination is sufficient per FR in the next meeting.</a:t>
            </a:r>
            <a:endParaRPr lang="en-GB" dirty="0"/>
          </a:p>
          <a:p>
            <a:pPr lvl="2"/>
            <a:r>
              <a:rPr lang="en-US" dirty="0">
                <a:highlight>
                  <a:srgbClr val="FFFF00"/>
                </a:highlight>
              </a:rPr>
              <a:t>Check the PRB number of 30 in this week.</a:t>
            </a:r>
            <a:endParaRPr lang="en-GB" dirty="0">
              <a:highlight>
                <a:srgbClr val="FFFF00"/>
              </a:highlight>
            </a:endParaRPr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A776A38-B30C-4CA1-9BE4-C0895B7B6A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856920"/>
              </p:ext>
            </p:extLst>
          </p:nvPr>
        </p:nvGraphicFramePr>
        <p:xfrm>
          <a:off x="2312216" y="3934812"/>
          <a:ext cx="5690961" cy="2195704"/>
        </p:xfrm>
        <a:graphic>
          <a:graphicData uri="http://schemas.openxmlformats.org/drawingml/2006/table">
            <a:tbl>
              <a:tblPr firstRow="1" firstCol="1" bandRow="1"/>
              <a:tblGrid>
                <a:gridCol w="1367178">
                  <a:extLst>
                    <a:ext uri="{9D8B030D-6E8A-4147-A177-3AD203B41FA5}">
                      <a16:colId xmlns:a16="http://schemas.microsoft.com/office/drawing/2014/main" val="350522459"/>
                    </a:ext>
                  </a:extLst>
                </a:gridCol>
                <a:gridCol w="2181475">
                  <a:extLst>
                    <a:ext uri="{9D8B030D-6E8A-4147-A177-3AD203B41FA5}">
                      <a16:colId xmlns:a16="http://schemas.microsoft.com/office/drawing/2014/main" val="2904816940"/>
                    </a:ext>
                  </a:extLst>
                </a:gridCol>
                <a:gridCol w="2142308">
                  <a:extLst>
                    <a:ext uri="{9D8B030D-6E8A-4147-A177-3AD203B41FA5}">
                      <a16:colId xmlns:a16="http://schemas.microsoft.com/office/drawing/2014/main" val="1124246238"/>
                    </a:ext>
                  </a:extLst>
                </a:gridCol>
              </a:tblGrid>
              <a:tr h="2368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053465" algn="l"/>
                        </a:tabLst>
                      </a:pP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 in PRB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 in MHz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2544371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 (FR1)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450318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 (FR1)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8971496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 (FR2)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[30] in the middle of the channel BW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069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120 (FR2)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[30] in the middle of the channel BW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815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660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DMRS configuration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EPRE ratio of PUSCH to DM-RS for DMRS type 1</a:t>
            </a:r>
          </a:p>
          <a:p>
            <a:pPr lvl="1"/>
            <a:r>
              <a:rPr lang="fr-FR" dirty="0"/>
              <a:t>-3dB </a:t>
            </a:r>
            <a:endParaRPr lang="en-US" sz="3600" dirty="0"/>
          </a:p>
          <a:p>
            <a:pPr lvl="0"/>
            <a:r>
              <a:rPr lang="en-US" dirty="0"/>
              <a:t>Additional DMRS for DFT-S-OFDM</a:t>
            </a:r>
          </a:p>
          <a:p>
            <a:pPr lvl="1"/>
            <a:r>
              <a:rPr lang="fr-FR" dirty="0"/>
              <a:t>The </a:t>
            </a:r>
            <a:r>
              <a:rPr lang="fr-FR" dirty="0" err="1"/>
              <a:t>same</a:t>
            </a:r>
            <a:r>
              <a:rPr lang="fr-FR" dirty="0"/>
              <a:t> configuration </a:t>
            </a:r>
            <a:r>
              <a:rPr lang="fr-FR" dirty="0" err="1"/>
              <a:t>with</a:t>
            </a:r>
            <a:r>
              <a:rPr lang="fr-FR" dirty="0"/>
              <a:t> CP-OFDM</a:t>
            </a:r>
            <a:endParaRPr lang="en-US" sz="3600" dirty="0"/>
          </a:p>
          <a:p>
            <a:pPr marL="0" indent="0">
              <a:buNone/>
            </a:pPr>
            <a:endParaRPr lang="en-US" dirty="0"/>
          </a:p>
          <a:p>
            <a:r>
              <a:rPr lang="fr-FR" dirty="0">
                <a:highlight>
                  <a:srgbClr val="FFFF00"/>
                </a:highlight>
              </a:rPr>
              <a:t>Discussion on Tuesday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DMRS for CP-OFDM</a:t>
            </a:r>
            <a:endParaRPr lang="en-GB" dirty="0">
              <a:highlight>
                <a:srgbClr val="FFFF00"/>
              </a:highlight>
            </a:endParaRPr>
          </a:p>
          <a:p>
            <a:pPr lvl="2"/>
            <a:r>
              <a:rPr lang="fr-FR" dirty="0">
                <a:highlight>
                  <a:srgbClr val="FFFF00"/>
                </a:highlight>
              </a:rPr>
              <a:t>For FR2</a:t>
            </a:r>
            <a:endParaRPr lang="en-GB" sz="3200" dirty="0">
              <a:highlight>
                <a:srgbClr val="FFFF00"/>
              </a:highlight>
            </a:endParaRPr>
          </a:p>
          <a:p>
            <a:pPr lvl="3"/>
            <a:r>
              <a:rPr lang="fr-FR" dirty="0">
                <a:highlight>
                  <a:srgbClr val="FFFF00"/>
                </a:highlight>
              </a:rPr>
              <a:t>Option 1: 1+0 and 1+1 </a:t>
            </a:r>
          </a:p>
          <a:p>
            <a:pPr lvl="3"/>
            <a:r>
              <a:rPr lang="fr-FR" dirty="0">
                <a:highlight>
                  <a:srgbClr val="FFFF00"/>
                </a:highlight>
              </a:rPr>
              <a:t>Option 2: 1+0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372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UCI on PUSCH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Specify test cases for UCI decoding performance over PUSCH in Rel-15 by Next June</a:t>
            </a:r>
            <a:endParaRPr lang="en-GB" sz="2000" dirty="0"/>
          </a:p>
          <a:p>
            <a:r>
              <a:rPr lang="en-US" dirty="0"/>
              <a:t>Test parameters to be discussed after the Nov meeting.</a:t>
            </a:r>
            <a:endParaRPr lang="en-GB" sz="2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503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Reference receiver and MIMO correlation for 2Tx PUSCH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Reference receiver and MIMO correlation for 2Tx PUSCH</a:t>
            </a:r>
          </a:p>
          <a:p>
            <a:pPr lvl="1"/>
            <a:r>
              <a:rPr lang="en-US" dirty="0"/>
              <a:t>Reference receiver for 2Tx PUSCH</a:t>
            </a:r>
            <a:endParaRPr lang="en-GB" dirty="0"/>
          </a:p>
          <a:p>
            <a:pPr lvl="2"/>
            <a:r>
              <a:rPr lang="fr-FR" dirty="0"/>
              <a:t>MMSE </a:t>
            </a:r>
            <a:r>
              <a:rPr lang="fr-FR" dirty="0" err="1"/>
              <a:t>receiver</a:t>
            </a:r>
            <a:r>
              <a:rPr lang="fr-FR" dirty="0"/>
              <a:t> </a:t>
            </a:r>
            <a:endParaRPr lang="en-GB" sz="3200" dirty="0"/>
          </a:p>
          <a:p>
            <a:pPr lvl="1"/>
            <a:r>
              <a:rPr lang="en-US" dirty="0"/>
              <a:t>MIMO correlation: low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4656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PTRS configuration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1171"/>
            <a:ext cx="10515600" cy="4931704"/>
          </a:xfrm>
        </p:spPr>
        <p:txBody>
          <a:bodyPr>
            <a:normAutofit/>
          </a:bodyPr>
          <a:lstStyle/>
          <a:p>
            <a:r>
              <a:rPr lang="en-GB" dirty="0"/>
              <a:t>PTRS configuration</a:t>
            </a:r>
          </a:p>
          <a:p>
            <a:pPr lvl="1"/>
            <a:r>
              <a:rPr lang="en-US" dirty="0"/>
              <a:t>Frequency density </a:t>
            </a:r>
            <a:r>
              <a:rPr lang="en-GB" i="1" dirty="0"/>
              <a:t>KPTRS </a:t>
            </a:r>
            <a:r>
              <a:rPr lang="en-GB" dirty="0"/>
              <a:t>for CP-OFDM: </a:t>
            </a:r>
          </a:p>
          <a:p>
            <a:pPr lvl="2"/>
            <a:r>
              <a:rPr lang="fr-FR" dirty="0"/>
              <a:t>2 </a:t>
            </a:r>
            <a:endParaRPr lang="en-GB" sz="3200" dirty="0"/>
          </a:p>
          <a:p>
            <a:endParaRPr lang="fr-FR" dirty="0">
              <a:highlight>
                <a:srgbClr val="00FF00"/>
              </a:highlight>
            </a:endParaRPr>
          </a:p>
          <a:p>
            <a:r>
              <a:rPr lang="fr-FR" dirty="0">
                <a:highlight>
                  <a:srgbClr val="FFFF00"/>
                </a:highlight>
              </a:rPr>
              <a:t>Discussion on Tuesday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Default thresholds for PT-RS patterns </a:t>
            </a:r>
            <a:r>
              <a:rPr lang="en-GB" dirty="0">
                <a:highlight>
                  <a:srgbClr val="FFFF00"/>
                </a:highlight>
              </a:rPr>
              <a:t>for DFT-S-OFDM</a:t>
            </a:r>
            <a:endParaRPr lang="en-GB" sz="2000" dirty="0">
              <a:highlight>
                <a:srgbClr val="FFFF00"/>
              </a:highlight>
            </a:endParaRPr>
          </a:p>
          <a:p>
            <a:pPr lvl="2"/>
            <a:r>
              <a:rPr lang="en-US" i="1" dirty="0">
                <a:highlight>
                  <a:srgbClr val="FFFF00"/>
                </a:highlight>
              </a:rPr>
              <a:t>N</a:t>
            </a:r>
            <a:r>
              <a:rPr lang="en-US" i="1" baseline="-25000" dirty="0">
                <a:highlight>
                  <a:srgbClr val="FFFF00"/>
                </a:highlight>
              </a:rPr>
              <a:t>RB0</a:t>
            </a:r>
            <a:r>
              <a:rPr lang="en-US" dirty="0">
                <a:highlight>
                  <a:srgbClr val="FFFF00"/>
                </a:highlight>
              </a:rPr>
              <a:t>=0, </a:t>
            </a:r>
            <a:r>
              <a:rPr lang="en-US" i="1" dirty="0">
                <a:highlight>
                  <a:srgbClr val="FFFF00"/>
                </a:highlight>
              </a:rPr>
              <a:t>N</a:t>
            </a:r>
            <a:r>
              <a:rPr lang="en-US" i="1" baseline="-25000" dirty="0">
                <a:highlight>
                  <a:srgbClr val="FFFF00"/>
                </a:highlight>
              </a:rPr>
              <a:t>RB1</a:t>
            </a:r>
            <a:r>
              <a:rPr lang="en-US" dirty="0">
                <a:highlight>
                  <a:srgbClr val="FFFF00"/>
                </a:highlight>
              </a:rPr>
              <a:t>=8, </a:t>
            </a:r>
            <a:r>
              <a:rPr lang="en-US" i="1" dirty="0">
                <a:highlight>
                  <a:srgbClr val="FFFF00"/>
                </a:highlight>
              </a:rPr>
              <a:t>N</a:t>
            </a:r>
            <a:r>
              <a:rPr lang="en-US" i="1" baseline="-25000" dirty="0">
                <a:highlight>
                  <a:srgbClr val="FFFF00"/>
                </a:highlight>
              </a:rPr>
              <a:t>RB2</a:t>
            </a:r>
            <a:r>
              <a:rPr lang="en-US" dirty="0">
                <a:highlight>
                  <a:srgbClr val="FFFF00"/>
                </a:highlight>
              </a:rPr>
              <a:t>=</a:t>
            </a:r>
            <a:r>
              <a:rPr lang="en-US" i="1" dirty="0">
                <a:highlight>
                  <a:srgbClr val="FFFF00"/>
                </a:highlight>
              </a:rPr>
              <a:t>N</a:t>
            </a:r>
            <a:r>
              <a:rPr lang="en-US" i="1" baseline="-25000" dirty="0">
                <a:highlight>
                  <a:srgbClr val="FFFF00"/>
                </a:highlight>
              </a:rPr>
              <a:t>RB3</a:t>
            </a:r>
            <a:r>
              <a:rPr lang="en-US" dirty="0">
                <a:highlight>
                  <a:srgbClr val="FFFF00"/>
                </a:highlight>
              </a:rPr>
              <a:t>=32, and </a:t>
            </a:r>
            <a:r>
              <a:rPr lang="en-US" i="1" dirty="0">
                <a:highlight>
                  <a:srgbClr val="FFFF00"/>
                </a:highlight>
              </a:rPr>
              <a:t>N</a:t>
            </a:r>
            <a:r>
              <a:rPr lang="en-US" i="1" baseline="-25000" dirty="0">
                <a:highlight>
                  <a:srgbClr val="FFFF00"/>
                </a:highlight>
              </a:rPr>
              <a:t>RB4</a:t>
            </a:r>
            <a:r>
              <a:rPr lang="en-US" dirty="0">
                <a:highlight>
                  <a:srgbClr val="FFFF00"/>
                </a:highlight>
              </a:rPr>
              <a:t>=108 </a:t>
            </a:r>
            <a:endParaRPr lang="en-GB" sz="2800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fr-FR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r>
              <a:rPr lang="fr-FR" dirty="0">
                <a:highlight>
                  <a:srgbClr val="FFFF00"/>
                </a:highlight>
              </a:rPr>
              <a:t>Support : </a:t>
            </a:r>
            <a:r>
              <a:rPr lang="en-US" dirty="0">
                <a:highlight>
                  <a:srgbClr val="FFFF00"/>
                </a:highlight>
              </a:rPr>
              <a:t>Ericsson, CATT, ZTE</a:t>
            </a:r>
            <a:endParaRPr lang="fr-FR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r>
              <a:rPr lang="fr-FR" dirty="0">
                <a:highlight>
                  <a:srgbClr val="FFFF00"/>
                </a:highlight>
              </a:rPr>
              <a:t>Huawei </a:t>
            </a:r>
            <a:r>
              <a:rPr lang="fr-FR" dirty="0" err="1">
                <a:highlight>
                  <a:srgbClr val="FFFF00"/>
                </a:highlight>
              </a:rPr>
              <a:t>want</a:t>
            </a:r>
            <a:r>
              <a:rPr lang="fr-FR" dirty="0">
                <a:highlight>
                  <a:srgbClr val="FFFF00"/>
                </a:highlight>
              </a:rPr>
              <a:t> to </a:t>
            </a:r>
            <a:r>
              <a:rPr lang="fr-FR" dirty="0" err="1">
                <a:highlight>
                  <a:srgbClr val="FFFF00"/>
                </a:highlight>
              </a:rPr>
              <a:t>further</a:t>
            </a:r>
            <a:r>
              <a:rPr lang="fr-FR" dirty="0">
                <a:highlight>
                  <a:srgbClr val="FFFF00"/>
                </a:highlight>
              </a:rPr>
              <a:t> check in </a:t>
            </a:r>
            <a:r>
              <a:rPr lang="fr-FR" dirty="0" err="1">
                <a:highlight>
                  <a:srgbClr val="FFFF00"/>
                </a:highlight>
              </a:rPr>
              <a:t>this</a:t>
            </a:r>
            <a:r>
              <a:rPr lang="fr-FR" dirty="0">
                <a:highlight>
                  <a:srgbClr val="FFFF00"/>
                </a:highlight>
              </a:rPr>
              <a:t> meeting</a:t>
            </a:r>
            <a:endParaRPr lang="en-GB" dirty="0">
              <a:highlight>
                <a:srgbClr val="FFFF00"/>
              </a:highlight>
            </a:endParaRPr>
          </a:p>
          <a:p>
            <a:pPr lvl="3"/>
            <a:endParaRPr lang="en-GB" sz="3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306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424</Words>
  <Application>Microsoft Office PowerPoint</Application>
  <PresentationFormat>Widescreen</PresentationFormat>
  <Paragraphs>80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DengXian</vt:lpstr>
      <vt:lpstr>SimSun</vt:lpstr>
      <vt:lpstr>Yu Gothic</vt:lpstr>
      <vt:lpstr>Yu Gothic Light</vt:lpstr>
      <vt:lpstr>Arial</vt:lpstr>
      <vt:lpstr>Calibri</vt:lpstr>
      <vt:lpstr>Calibri Light</vt:lpstr>
      <vt:lpstr>Courier New</vt:lpstr>
      <vt:lpstr>Times New Roman</vt:lpstr>
      <vt:lpstr>Office Theme</vt:lpstr>
      <vt:lpstr>WF for NR PUSCH demodulation</vt:lpstr>
      <vt:lpstr>Background</vt:lpstr>
      <vt:lpstr>Time domain resource </vt:lpstr>
      <vt:lpstr>Frequency domain resource </vt:lpstr>
      <vt:lpstr>DMRS configuration</vt:lpstr>
      <vt:lpstr>UCI on PUSCH</vt:lpstr>
      <vt:lpstr>Reference receiver and MIMO correlation for 2Tx PUSCH</vt:lpstr>
      <vt:lpstr>PTRS configuration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PUSCH demodulation</dc:title>
  <dc:creator>Nurminen, Riikka (Nokia - FI/Espoo)</dc:creator>
  <cp:lastModifiedBy>Mueller, Axel (Nokia - FR/Paris-Saclay)</cp:lastModifiedBy>
  <cp:revision>17</cp:revision>
  <dcterms:created xsi:type="dcterms:W3CDTF">2018-10-08T09:26:06Z</dcterms:created>
  <dcterms:modified xsi:type="dcterms:W3CDTF">2018-10-10T09:48:16Z</dcterms:modified>
</cp:coreProperties>
</file>