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5" r:id="rId3"/>
    <p:sldId id="268" r:id="rId4"/>
    <p:sldId id="269" r:id="rId5"/>
    <p:sldId id="270" r:id="rId6"/>
    <p:sldId id="271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>
    <p:extLst>
      <p:ext uri="{19B8F6BF-5375-455C-9EA6-DF929625EA0E}">
        <p15:presenceInfo xmlns="" xmlns:p15="http://schemas.microsoft.com/office/powerpoint/2012/main" userId="Mike" providerId="None"/>
      </p:ext>
    </p:extLst>
  </p:cmAuthor>
  <p:cmAuthor id="2" name="Bill Shvodian" initials="WMS" lastIdx="4" clrIdx="1">
    <p:extLst>
      <p:ext uri="{19B8F6BF-5375-455C-9EA6-DF929625EA0E}">
        <p15:presenceInfo xmlns="" xmlns:p15="http://schemas.microsoft.com/office/powerpoint/2012/main" userId="Bill Shvodi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9" autoAdjust="0"/>
    <p:restoredTop sz="94660"/>
  </p:normalViewPr>
  <p:slideViewPr>
    <p:cSldViewPr snapToGrid="0">
      <p:cViewPr varScale="1">
        <p:scale>
          <a:sx n="82" d="100"/>
          <a:sy n="82" d="100"/>
        </p:scale>
        <p:origin x="-1219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7424-2515-4BE7-9C59-2F9ECB093615}" type="datetimeFigureOut">
              <a:rPr lang="zh-TW" altLang="en-US" smtClean="0"/>
              <a:t>2018/8/23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B3FF4-9D29-4E3E-BA5D-120BBC8C0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784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A2AB-81E9-4E22-86B6-D6DF6A3D4ADC}" type="datetime1">
              <a:rPr lang="en-US" altLang="zh-TW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7C9C-C2DA-492E-B60A-F2B7D0641B09}" type="datetime1">
              <a:rPr lang="en-US" altLang="zh-TW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B76A-C84D-4A9F-B08B-71D4F5E0F717}" type="datetime1">
              <a:rPr lang="en-US" altLang="zh-TW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F34-3BA5-465A-B351-9288D2130EFD}" type="datetime1">
              <a:rPr lang="en-US" altLang="zh-TW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012B-6F2E-47FB-B022-83D20CCE73A2}" type="datetime1">
              <a:rPr lang="en-US" altLang="zh-TW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E20CA-85EE-4EF8-8BD9-4E7789FD3B77}" type="datetime1">
              <a:rPr lang="en-US" altLang="zh-TW" smtClean="0"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9641-C6D7-485F-A2E8-7D0736960B5A}" type="datetime1">
              <a:rPr lang="en-US" altLang="zh-TW" smtClean="0"/>
              <a:t>8/23/2018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2D5B-2679-4A68-8B39-7A00824907E2}" type="datetime1">
              <a:rPr lang="en-US" altLang="zh-TW" smtClean="0"/>
              <a:t>8/23/2018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D4AAF-E715-4EA8-819E-855064775BDC}" type="datetime1">
              <a:rPr lang="en-US" altLang="zh-TW" smtClean="0"/>
              <a:t>8/23/2018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BFEF-B4C2-42A2-BE3E-738D2DDE095D}" type="datetime1">
              <a:rPr lang="en-US" altLang="zh-TW" smtClean="0"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82276-401F-422B-A186-E0652FC7606F}" type="datetime1">
              <a:rPr lang="en-US" altLang="zh-TW" smtClean="0"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42D0-D418-4D6F-96D5-63F3F440450B}" type="datetime1">
              <a:rPr lang="en-US" altLang="zh-TW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471" y="2734978"/>
            <a:ext cx="7861289" cy="1738842"/>
          </a:xfrm>
        </p:spPr>
        <p:txBody>
          <a:bodyPr anchor="t">
            <a:normAutofit/>
          </a:bodyPr>
          <a:lstStyle/>
          <a:p>
            <a:r>
              <a:rPr lang="en-US" sz="4800" dirty="0"/>
              <a:t>WF for </a:t>
            </a:r>
            <a:r>
              <a:rPr lang="en-US" sz="4800" dirty="0" smtClean="0"/>
              <a:t>DC_3A_n3A in Rel.16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CHTTL, Skyworks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88	 </a:t>
            </a:r>
            <a:r>
              <a:rPr lang="en-GB" altLang="zh-CN" sz="2400" b="1" dirty="0"/>
              <a:t>		</a:t>
            </a:r>
            <a:r>
              <a:rPr lang="en-GB" altLang="zh-CN" sz="2400" b="1" dirty="0" smtClean="0"/>
              <a:t>             </a:t>
            </a:r>
            <a:r>
              <a:rPr lang="en-GB" altLang="zh-CN" sz="2400" b="1" dirty="0"/>
              <a:t>R4-1811500                                                                       </a:t>
            </a:r>
            <a:r>
              <a:rPr lang="en-GB" altLang="zh-CN" sz="2400" b="1" dirty="0" smtClean="0"/>
              <a:t>Gothenburg, SE, 20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24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August, </a:t>
            </a:r>
            <a:r>
              <a:rPr lang="en-GB" altLang="zh-CN" sz="2400" b="1" dirty="0"/>
              <a:t>2018</a:t>
            </a:r>
            <a:endParaRPr lang="zh-CN" altLang="zh-CN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4206" y="256485"/>
            <a:ext cx="7886700" cy="992893"/>
          </a:xfrm>
        </p:spPr>
        <p:txBody>
          <a:bodyPr>
            <a:normAutofit/>
          </a:bodyPr>
          <a:lstStyle/>
          <a:p>
            <a:r>
              <a:rPr lang="en-US" altLang="zh-TW" sz="4000" dirty="0" smtClean="0"/>
              <a:t>Backgrounds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4" y="1391060"/>
            <a:ext cx="8618899" cy="4351338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DC_3A_n3A is introduced in Rel.15 with single UL switched support</a:t>
            </a:r>
          </a:p>
          <a:p>
            <a:r>
              <a:rPr lang="en-US" altLang="zh-TW" sz="2400" dirty="0" smtClean="0"/>
              <a:t>It is agreed </a:t>
            </a:r>
            <a:r>
              <a:rPr lang="en-US" altLang="zh-TW" sz="2400" dirty="0"/>
              <a:t>to </a:t>
            </a:r>
            <a:r>
              <a:rPr lang="en-US" altLang="zh-TW" sz="2400" dirty="0" smtClean="0"/>
              <a:t>continue </a:t>
            </a:r>
            <a:r>
              <a:rPr lang="en-US" altLang="zh-TW" sz="2400" dirty="0"/>
              <a:t>studying dual uplink transmission mode for DC_3A_n3A in </a:t>
            </a:r>
            <a:r>
              <a:rPr lang="en-US" altLang="zh-TW" sz="2400" dirty="0" smtClean="0"/>
              <a:t>Rel.16</a:t>
            </a:r>
          </a:p>
          <a:p>
            <a:r>
              <a:rPr lang="en-US" altLang="zh-TW" sz="2400" dirty="0" smtClean="0"/>
              <a:t>In </a:t>
            </a:r>
            <a:r>
              <a:rPr lang="en-US" altLang="zh-TW" sz="2400" dirty="0"/>
              <a:t>the previous RAN4 </a:t>
            </a:r>
            <a:r>
              <a:rPr lang="en-US" altLang="zh-TW" sz="2400" dirty="0" smtClean="0"/>
              <a:t>meetings, several agreements related to the intra-band EN-DC were agreed for specific bands only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22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11779" y="220272"/>
            <a:ext cx="7886700" cy="992892"/>
          </a:xfrm>
        </p:spPr>
        <p:txBody>
          <a:bodyPr/>
          <a:lstStyle/>
          <a:p>
            <a:r>
              <a:rPr lang="en-US" altLang="zh-TW" dirty="0"/>
              <a:t>Proposals (1/4)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62960" y="1747318"/>
            <a:ext cx="8899558" cy="4028793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Introduce new BCS set 1 for DC_3A_n3A in Rel.16</a:t>
            </a:r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r>
              <a:rPr lang="en-US" altLang="zh-TW" sz="2400" dirty="0" smtClean="0"/>
              <a:t>Dual </a:t>
            </a:r>
            <a:r>
              <a:rPr lang="en-US" altLang="zh-TW" sz="2400" dirty="0"/>
              <a:t>uplink transmission </a:t>
            </a:r>
            <a:r>
              <a:rPr lang="en-US" altLang="zh-TW" sz="2400" dirty="0" smtClean="0"/>
              <a:t>mode is supported in Rel.16</a:t>
            </a:r>
          </a:p>
          <a:p>
            <a:pPr lvl="1"/>
            <a:r>
              <a:rPr lang="en-US" altLang="zh-TW" sz="2000" dirty="0" smtClean="0"/>
              <a:t>Single switch UL mode is also allowed based on the same principle as in Rel.15 inter-band EN-DC</a:t>
            </a:r>
            <a:endParaRPr lang="en-US" altLang="zh-TW" sz="2000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sz="2400" dirty="0" smtClean="0"/>
          </a:p>
          <a:p>
            <a:pPr lvl="1"/>
            <a:endParaRPr lang="en-US" altLang="zh-TW" dirty="0"/>
          </a:p>
          <a:p>
            <a:pPr lvl="1"/>
            <a:endParaRPr lang="en-US" altLang="zh-TW" dirty="0" smtClean="0"/>
          </a:p>
          <a:p>
            <a:pPr lvl="1"/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796716"/>
              </p:ext>
            </p:extLst>
          </p:nvPr>
        </p:nvGraphicFramePr>
        <p:xfrm>
          <a:off x="1297305" y="2379033"/>
          <a:ext cx="7249165" cy="1680210"/>
        </p:xfrm>
        <a:graphic>
          <a:graphicData uri="http://schemas.openxmlformats.org/drawingml/2006/table">
            <a:tbl>
              <a:tblPr firstRow="1" firstCol="1" bandRow="1"/>
              <a:tblGrid>
                <a:gridCol w="1001072"/>
                <a:gridCol w="1073571"/>
                <a:gridCol w="1350385"/>
                <a:gridCol w="1350385"/>
                <a:gridCol w="1167307"/>
                <a:gridCol w="869255"/>
                <a:gridCol w="437190"/>
              </a:tblGrid>
              <a:tr h="0">
                <a:tc>
                  <a:txBody>
                    <a:bodyPr/>
                    <a:lstStyle/>
                    <a:p>
                      <a:endParaRPr lang="zh-TW" sz="11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10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E-UTRA – NR configuration / Bandwidth combination set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Downlink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EN-DC configuration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Uplink EN-DC configurations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Component carriers in order of increasing carrier frequency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Maximum aggregated </a:t>
                      </a:r>
                      <a:br>
                        <a:rPr lang="en-GB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bandwidth (MHz)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BCS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08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Channel bandwidths for LTE carrier (MHz)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Channel bandwidths NR for carrier (MHz)</a:t>
                      </a:r>
                      <a:endParaRPr lang="zh-TW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Channel bandwidths for LTE carrier (MHz)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84150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DC_</a:t>
                      </a: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3</a:t>
                      </a: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A_n</a:t>
                      </a: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3</a:t>
                      </a: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 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DC_</a:t>
                      </a:r>
                      <a:r>
                        <a:rPr lang="en-GB" sz="1050" dirty="0" smtClean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3</a:t>
                      </a:r>
                      <a:r>
                        <a:rPr lang="en-GB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A_n</a:t>
                      </a:r>
                      <a:r>
                        <a:rPr lang="en-GB" sz="1050" dirty="0" smtClean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3</a:t>
                      </a:r>
                      <a:r>
                        <a:rPr lang="en-GB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5, 10, 15, 20, 25, 30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Arial"/>
                        </a:rPr>
                        <a:t>5</a:t>
                      </a: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, 10, 15, 20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/>
                          <a:ea typeface="新細明體"/>
                          <a:cs typeface="Arial"/>
                        </a:rPr>
                        <a:t>50</a:t>
                      </a:r>
                      <a:endParaRPr lang="zh-TW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150"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5, 10, 15, 20, 25, 30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Arial"/>
                        </a:rPr>
                        <a:t>5</a:t>
                      </a: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, 10, 15, 20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TW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TW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150"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TW" sz="1050" dirty="0" smtClean="0">
                          <a:effectLst/>
                          <a:latin typeface="Arial"/>
                          <a:ea typeface="+mn-ea"/>
                          <a:cs typeface="Arial"/>
                        </a:rPr>
                        <a:t>5</a:t>
                      </a:r>
                      <a:r>
                        <a:rPr lang="en-GB" altLang="zh-TW" sz="1050" dirty="0" smtClean="0">
                          <a:effectLst/>
                          <a:latin typeface="Arial"/>
                          <a:ea typeface="+mn-ea"/>
                          <a:cs typeface="Times New Roman"/>
                        </a:rPr>
                        <a:t>, 10, 15, 20</a:t>
                      </a:r>
                      <a:endParaRPr lang="zh-TW" altLang="zh-TW" sz="105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TW" sz="1050" dirty="0" smtClean="0">
                          <a:effectLst/>
                          <a:latin typeface="Arial"/>
                          <a:ea typeface="+mn-ea"/>
                          <a:cs typeface="Times New Roman"/>
                        </a:rPr>
                        <a:t>5, 10, 15, 20, 25, 30</a:t>
                      </a:r>
                      <a:endParaRPr lang="zh-TW" altLang="zh-TW" sz="105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87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89476" y="220272"/>
            <a:ext cx="7886700" cy="992892"/>
          </a:xfrm>
        </p:spPr>
        <p:txBody>
          <a:bodyPr/>
          <a:lstStyle/>
          <a:p>
            <a:r>
              <a:rPr lang="en-US" altLang="zh-TW" dirty="0" smtClean="0"/>
              <a:t>Proposals (2/4)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98763" y="1729212"/>
            <a:ext cx="8600793" cy="4282287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RF reference architectures</a:t>
            </a:r>
          </a:p>
          <a:p>
            <a:pPr lvl="1"/>
            <a:r>
              <a:rPr lang="en-US" altLang="zh-TW" dirty="0" smtClean="0"/>
              <a:t>Both 2PA/antennas and 1PA/antenna architectures are considered when defining MPR and MSD for DC_3A_n3A</a:t>
            </a:r>
          </a:p>
          <a:p>
            <a:pPr lvl="1"/>
            <a:r>
              <a:rPr lang="en-US" altLang="zh-TW" dirty="0" smtClean="0"/>
              <a:t>2PA architecture is prioritized</a:t>
            </a:r>
          </a:p>
          <a:p>
            <a:pPr lvl="2"/>
            <a:r>
              <a:rPr lang="en-US" altLang="zh-TW" sz="2400" dirty="0" smtClean="0"/>
              <a:t>4 </a:t>
            </a:r>
            <a:r>
              <a:rPr lang="en-US" altLang="zh-TW" sz="2400" dirty="0"/>
              <a:t>dB post-PA insertion loss on each </a:t>
            </a:r>
            <a:r>
              <a:rPr lang="en-US" altLang="zh-TW" sz="2400" dirty="0" err="1"/>
              <a:t>Tx</a:t>
            </a:r>
            <a:r>
              <a:rPr lang="en-US" altLang="zh-TW" sz="2400" dirty="0"/>
              <a:t> chain</a:t>
            </a:r>
          </a:p>
          <a:p>
            <a:pPr lvl="2"/>
            <a:r>
              <a:rPr lang="en-US" altLang="zh-TW" sz="2400" dirty="0"/>
              <a:t>10 dB antenna </a:t>
            </a:r>
            <a:r>
              <a:rPr lang="en-US" altLang="zh-TW" sz="2400" dirty="0" smtClean="0"/>
              <a:t>isolation</a:t>
            </a:r>
          </a:p>
          <a:p>
            <a:pPr lvl="1"/>
            <a:r>
              <a:rPr lang="en-US" altLang="zh-TW" dirty="0" smtClean="0"/>
              <a:t>Duplexer Isolation</a:t>
            </a:r>
          </a:p>
          <a:p>
            <a:pPr lvl="2"/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At least 50dB isolation</a:t>
            </a:r>
          </a:p>
          <a:p>
            <a:pPr lvl="3"/>
            <a:r>
              <a:rPr lang="en-US" altLang="zh-TW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Whether the feasibility of 55dB isolation can be further discussed and </a:t>
            </a:r>
            <a:r>
              <a:rPr lang="en-US" altLang="zh-TW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considered </a:t>
            </a:r>
            <a:r>
              <a:rPr lang="en-US" altLang="zh-TW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with the possible advances </a:t>
            </a:r>
            <a:r>
              <a:rPr lang="en-US" altLang="zh-TW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 duplexer technology</a:t>
            </a:r>
            <a:endParaRPr lang="en-US" altLang="zh-TW" sz="2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1"/>
            <a:endParaRPr lang="en-US" altLang="zh-TW" dirty="0" smtClean="0"/>
          </a:p>
          <a:p>
            <a:pPr lvl="2"/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sz="2400" dirty="0" smtClean="0"/>
          </a:p>
          <a:p>
            <a:pPr lvl="1"/>
            <a:endParaRPr lang="en-US" altLang="zh-TW" dirty="0"/>
          </a:p>
          <a:p>
            <a:pPr lvl="1"/>
            <a:endParaRPr lang="en-US" altLang="zh-TW" dirty="0" smtClean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90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11779" y="220272"/>
            <a:ext cx="7886700" cy="992892"/>
          </a:xfrm>
        </p:spPr>
        <p:txBody>
          <a:bodyPr/>
          <a:lstStyle/>
          <a:p>
            <a:r>
              <a:rPr lang="en-US" altLang="zh-TW" dirty="0" smtClean="0"/>
              <a:t>Proposals (3/4)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70942" y="1534894"/>
            <a:ext cx="8601234" cy="4648622"/>
          </a:xfrm>
        </p:spPr>
        <p:txBody>
          <a:bodyPr>
            <a:normAutofit lnSpcReduction="10000"/>
          </a:bodyPr>
          <a:lstStyle/>
          <a:p>
            <a:r>
              <a:rPr lang="en-US" altLang="zh-TW" dirty="0" smtClean="0"/>
              <a:t>MPR requirement for DC_3A_n3A</a:t>
            </a:r>
          </a:p>
          <a:p>
            <a:pPr lvl="1"/>
            <a:r>
              <a:rPr lang="en-US" altLang="zh-TW" dirty="0" smtClean="0"/>
              <a:t>MPR for DC_3A_n3A is developed with consideration of varying </a:t>
            </a:r>
            <a:r>
              <a:rPr lang="en-US" altLang="zh-TW" dirty="0"/>
              <a:t>gap lengths and RB allocations</a:t>
            </a:r>
          </a:p>
          <a:p>
            <a:pPr lvl="1"/>
            <a:r>
              <a:rPr lang="en-US" altLang="zh-TW" dirty="0" smtClean="0"/>
              <a:t>The following limitations are considered when addressing MPR requirement for DC_3A_n3A</a:t>
            </a:r>
          </a:p>
          <a:p>
            <a:pPr lvl="2"/>
            <a:r>
              <a:rPr lang="en-US" altLang="zh-TW" sz="2400" dirty="0"/>
              <a:t>ACLR overlap</a:t>
            </a:r>
            <a:endParaRPr lang="en-US" altLang="zh-TW" sz="2400" dirty="0" smtClean="0"/>
          </a:p>
          <a:p>
            <a:pPr lvl="2"/>
            <a:r>
              <a:rPr lang="en-US" altLang="zh-TW" sz="2400" dirty="0" smtClean="0"/>
              <a:t>-</a:t>
            </a:r>
            <a:r>
              <a:rPr lang="en-US" altLang="zh-TW" sz="2400" dirty="0"/>
              <a:t>13dBm/MHz </a:t>
            </a:r>
            <a:r>
              <a:rPr lang="en-US" altLang="zh-TW" sz="2400" dirty="0" smtClean="0"/>
              <a:t>SEM</a:t>
            </a:r>
            <a:endParaRPr lang="en-US" altLang="zh-TW" sz="2400" dirty="0"/>
          </a:p>
          <a:p>
            <a:pPr lvl="2"/>
            <a:r>
              <a:rPr lang="en-US" altLang="zh-TW" sz="2400" dirty="0" smtClean="0"/>
              <a:t>-</a:t>
            </a:r>
            <a:r>
              <a:rPr lang="en-US" altLang="zh-TW" sz="2400" dirty="0"/>
              <a:t>25dBm/MHz </a:t>
            </a:r>
            <a:r>
              <a:rPr lang="en-US" altLang="zh-TW" sz="2400" dirty="0" smtClean="0"/>
              <a:t>SEM</a:t>
            </a:r>
            <a:endParaRPr lang="en-US" altLang="zh-TW" sz="2400" dirty="0"/>
          </a:p>
          <a:p>
            <a:pPr lvl="2"/>
            <a:r>
              <a:rPr lang="en-US" altLang="zh-TW" sz="2400" dirty="0" smtClean="0"/>
              <a:t>-</a:t>
            </a:r>
            <a:r>
              <a:rPr lang="en-US" altLang="zh-TW" sz="2400" dirty="0"/>
              <a:t>30dBm/MHz spurious </a:t>
            </a:r>
            <a:r>
              <a:rPr lang="en-US" altLang="zh-TW" sz="2400" dirty="0" smtClean="0"/>
              <a:t>emissions</a:t>
            </a:r>
          </a:p>
          <a:p>
            <a:pPr lvl="2"/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en-US" altLang="zh-TW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50dBm/MHz own band protection 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(only for 1PA case)</a:t>
            </a:r>
          </a:p>
          <a:p>
            <a:pPr lvl="1"/>
            <a:r>
              <a:rPr lang="en-US" altLang="zh-TW" dirty="0" smtClean="0"/>
              <a:t>Self-</a:t>
            </a:r>
            <a:r>
              <a:rPr lang="en-US" altLang="zh-TW" dirty="0" err="1" smtClean="0"/>
              <a:t>desentization</a:t>
            </a:r>
            <a:r>
              <a:rPr lang="en-US" altLang="zh-TW" dirty="0" smtClean="0"/>
              <a:t> is </a:t>
            </a:r>
            <a:r>
              <a:rPr lang="en-US" altLang="zh-TW" dirty="0"/>
              <a:t>specified with MSD and no </a:t>
            </a:r>
            <a:r>
              <a:rPr lang="en-US" altLang="zh-TW" dirty="0" smtClean="0"/>
              <a:t>MPR </a:t>
            </a:r>
            <a:r>
              <a:rPr lang="en-US" altLang="zh-TW" dirty="0"/>
              <a:t>is used to mitigate </a:t>
            </a:r>
            <a:r>
              <a:rPr lang="en-US" altLang="zh-TW" dirty="0" smtClean="0"/>
              <a:t>MSD</a:t>
            </a:r>
          </a:p>
          <a:p>
            <a:pPr lvl="1"/>
            <a:r>
              <a:rPr lang="en-US" altLang="zh-TW" dirty="0"/>
              <a:t>At least </a:t>
            </a:r>
            <a:r>
              <a:rPr lang="en-US" altLang="zh-TW" dirty="0" smtClean="0"/>
              <a:t>MPR </a:t>
            </a:r>
            <a:r>
              <a:rPr lang="en-US" altLang="zh-TW" dirty="0"/>
              <a:t>will be defined for Type 1 and Type 2 UEs</a:t>
            </a:r>
          </a:p>
          <a:p>
            <a:pPr lvl="1"/>
            <a:endParaRPr lang="en-US" altLang="zh-TW" dirty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sz="2400" dirty="0" smtClean="0"/>
          </a:p>
          <a:p>
            <a:pPr lvl="1"/>
            <a:endParaRPr lang="en-US" altLang="zh-TW" dirty="0"/>
          </a:p>
          <a:p>
            <a:pPr lvl="1"/>
            <a:endParaRPr lang="en-US" altLang="zh-TW" dirty="0" smtClean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12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11779" y="220272"/>
            <a:ext cx="7886700" cy="992892"/>
          </a:xfrm>
        </p:spPr>
        <p:txBody>
          <a:bodyPr/>
          <a:lstStyle/>
          <a:p>
            <a:r>
              <a:rPr lang="en-US" altLang="zh-TW" dirty="0" smtClean="0"/>
              <a:t>Proposals (4/4)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17283" y="1483444"/>
            <a:ext cx="8673220" cy="4137434"/>
          </a:xfrm>
        </p:spPr>
        <p:txBody>
          <a:bodyPr>
            <a:normAutofit lnSpcReduction="10000"/>
          </a:bodyPr>
          <a:lstStyle/>
          <a:p>
            <a:r>
              <a:rPr lang="en-US" altLang="zh-TW" dirty="0" smtClean="0"/>
              <a:t>MSD for DC_3A_n3A</a:t>
            </a:r>
          </a:p>
          <a:p>
            <a:pPr lvl="1"/>
            <a:r>
              <a:rPr lang="en-US" altLang="zh-TW" dirty="0" smtClean="0"/>
              <a:t>DFT-s-OFDM </a:t>
            </a:r>
            <a:r>
              <a:rPr lang="en-US" altLang="zh-TW" dirty="0"/>
              <a:t>15KHz SCS waveforms are used for </a:t>
            </a:r>
            <a:r>
              <a:rPr lang="en-US" altLang="zh-TW" dirty="0" smtClean="0"/>
              <a:t>NR</a:t>
            </a:r>
          </a:p>
          <a:p>
            <a:pPr lvl="1"/>
            <a:r>
              <a:rPr lang="en-US" altLang="zh-TW" dirty="0" smtClean="0"/>
              <a:t>12RB UL configuration is used as </a:t>
            </a:r>
            <a:r>
              <a:rPr lang="en-US" altLang="zh-TW" dirty="0"/>
              <a:t>in [4]</a:t>
            </a:r>
            <a:endParaRPr lang="en-US" altLang="zh-TW" dirty="0" smtClean="0"/>
          </a:p>
          <a:p>
            <a:pPr lvl="1"/>
            <a:r>
              <a:rPr lang="en-US" altLang="zh-TW" dirty="0"/>
              <a:t>O</a:t>
            </a:r>
            <a:r>
              <a:rPr lang="en-US" altLang="zh-TW" dirty="0" smtClean="0"/>
              <a:t>ne worst case test point </a:t>
            </a:r>
            <a:r>
              <a:rPr lang="en-US" altLang="zh-TW" dirty="0"/>
              <a:t>for </a:t>
            </a:r>
            <a:r>
              <a:rPr lang="en-US" altLang="zh-TW" dirty="0" smtClean="0"/>
              <a:t>IMD3 </a:t>
            </a:r>
            <a:r>
              <a:rPr lang="en-US" altLang="zh-TW" dirty="0"/>
              <a:t>and </a:t>
            </a:r>
            <a:r>
              <a:rPr lang="en-US" altLang="zh-TW" dirty="0" smtClean="0"/>
              <a:t>IMD5 [</a:t>
            </a:r>
            <a:r>
              <a:rPr lang="en-US" altLang="zh-TW" dirty="0"/>
              <a:t>4]</a:t>
            </a:r>
            <a:endParaRPr lang="en-US" altLang="zh-TW" dirty="0" smtClean="0"/>
          </a:p>
          <a:p>
            <a:pPr lvl="2"/>
            <a:r>
              <a:rPr lang="en-US" altLang="zh-TW" sz="2400" dirty="0" smtClean="0"/>
              <a:t>First </a:t>
            </a:r>
            <a:r>
              <a:rPr lang="en-US" altLang="zh-TW" sz="2400" dirty="0"/>
              <a:t>5MHz UL sub-block </a:t>
            </a:r>
            <a:r>
              <a:rPr lang="en-US" altLang="zh-TW" sz="2400" dirty="0" smtClean="0"/>
              <a:t>at center 1737.5MHz (RB start = 12), </a:t>
            </a:r>
            <a:r>
              <a:rPr lang="en-US" altLang="zh-TW" sz="2400" dirty="0"/>
              <a:t>Second </a:t>
            </a:r>
            <a:r>
              <a:rPr lang="en-US" altLang="zh-TW" sz="2400" dirty="0" smtClean="0"/>
              <a:t>5MHz UL </a:t>
            </a:r>
            <a:r>
              <a:rPr lang="en-US" altLang="zh-TW" sz="2400" dirty="0"/>
              <a:t>sub-block at center1782.5MHz (RB start = 0)</a:t>
            </a:r>
            <a:endParaRPr lang="en-US" altLang="zh-TW" sz="2400" dirty="0" smtClean="0"/>
          </a:p>
          <a:p>
            <a:pPr lvl="1"/>
            <a:r>
              <a:rPr lang="en-US" altLang="zh-TW" dirty="0" smtClean="0"/>
              <a:t>Another test point</a:t>
            </a:r>
            <a:r>
              <a:rPr lang="zh-TW" altLang="en-US" dirty="0" smtClean="0"/>
              <a:t> </a:t>
            </a:r>
            <a:r>
              <a:rPr lang="en-US" altLang="zh-TW" dirty="0"/>
              <a:t>for receiver sensitivity and PA noise [4]</a:t>
            </a:r>
            <a:endParaRPr lang="en-US" altLang="zh-TW" dirty="0" smtClean="0"/>
          </a:p>
          <a:p>
            <a:pPr lvl="2"/>
            <a:r>
              <a:rPr lang="en-US" altLang="zh-TW" sz="2400" dirty="0"/>
              <a:t>First 5MHz UL sub-block at 1772.5MHz (RB </a:t>
            </a:r>
            <a:r>
              <a:rPr lang="en-US" altLang="zh-TW" sz="2400" dirty="0" smtClean="0"/>
              <a:t>end </a:t>
            </a:r>
            <a:r>
              <a:rPr lang="en-US" altLang="zh-TW" sz="2400" dirty="0"/>
              <a:t>= </a:t>
            </a:r>
            <a:r>
              <a:rPr lang="en-US" altLang="zh-TW" sz="2400" dirty="0" smtClean="0"/>
              <a:t>24), </a:t>
            </a:r>
            <a:r>
              <a:rPr lang="en-US" altLang="zh-TW" sz="2400" dirty="0"/>
              <a:t>Second </a:t>
            </a:r>
            <a:r>
              <a:rPr lang="en-US" altLang="zh-TW" sz="2400" dirty="0" smtClean="0"/>
              <a:t>5MHz UL </a:t>
            </a:r>
            <a:r>
              <a:rPr lang="en-US" altLang="zh-TW" sz="2400" dirty="0"/>
              <a:t>sub-block at 1782.5MHz (RB start = </a:t>
            </a:r>
            <a:r>
              <a:rPr lang="en-US" altLang="zh-TW" sz="2400" dirty="0" smtClean="0"/>
              <a:t>0)</a:t>
            </a:r>
          </a:p>
          <a:p>
            <a:pPr lvl="1"/>
            <a:r>
              <a:rPr lang="en-US" altLang="zh-TW" dirty="0" smtClean="0"/>
              <a:t>Other test points are not precluded</a:t>
            </a:r>
          </a:p>
          <a:p>
            <a:endParaRPr lang="en-US" altLang="zh-TW" dirty="0" smtClean="0"/>
          </a:p>
          <a:p>
            <a:endParaRPr lang="en-US" altLang="zh-TW" sz="2400" dirty="0" smtClean="0"/>
          </a:p>
          <a:p>
            <a:pPr lvl="1"/>
            <a:endParaRPr lang="en-US" altLang="zh-TW" dirty="0"/>
          </a:p>
          <a:p>
            <a:pPr lvl="1"/>
            <a:endParaRPr lang="en-US" altLang="zh-TW" dirty="0" smtClean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49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5687" y="365127"/>
            <a:ext cx="7886700" cy="992894"/>
          </a:xfrm>
        </p:spPr>
        <p:txBody>
          <a:bodyPr/>
          <a:lstStyle/>
          <a:p>
            <a:r>
              <a:rPr lang="en-US" altLang="zh-TW" dirty="0" err="1" smtClean="0"/>
              <a:t>Referense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5" y="1339913"/>
            <a:ext cx="8591738" cy="4465858"/>
          </a:xfrm>
        </p:spPr>
        <p:txBody>
          <a:bodyPr>
            <a:normAutofit/>
          </a:bodyPr>
          <a:lstStyle/>
          <a:p>
            <a:pPr marL="184150" lvl="1" indent="0">
              <a:buNone/>
            </a:pPr>
            <a:r>
              <a:rPr lang="en-US" altLang="zh-TW" sz="2000" dirty="0" smtClean="0"/>
              <a:t>[</a:t>
            </a:r>
            <a:r>
              <a:rPr lang="en-US" altLang="zh-TW" sz="2000" dirty="0"/>
              <a:t>1] R4-1810372</a:t>
            </a:r>
            <a:r>
              <a:rPr lang="en-US" altLang="zh-TW" sz="2000" dirty="0" smtClean="0"/>
              <a:t>, “Initial </a:t>
            </a:r>
            <a:r>
              <a:rPr lang="en-US" altLang="zh-TW" sz="2000" dirty="0"/>
              <a:t>analysis for A-MPR and MSD for dual uplink transmission of </a:t>
            </a:r>
            <a:r>
              <a:rPr lang="en-US" altLang="zh-TW" sz="2000" dirty="0" smtClean="0"/>
              <a:t>DC_3_n3”, CHTTL, RAN4#88</a:t>
            </a:r>
          </a:p>
          <a:p>
            <a:pPr marL="184150" lvl="1" indent="0">
              <a:buNone/>
            </a:pPr>
            <a:r>
              <a:rPr lang="en-US" altLang="zh-TW" sz="2000" dirty="0" smtClean="0"/>
              <a:t>[2] R4-1805761, “WF </a:t>
            </a:r>
            <a:r>
              <a:rPr lang="en-US" altLang="zh-TW" sz="2000" dirty="0"/>
              <a:t>for UE RF AH specific for DC_(</a:t>
            </a:r>
            <a:r>
              <a:rPr lang="en-US" altLang="zh-TW" sz="2000" dirty="0" smtClean="0"/>
              <a:t>n)71B”, Nokia, RAN4#86bis</a:t>
            </a:r>
          </a:p>
          <a:p>
            <a:pPr marL="184150" lvl="1" indent="0">
              <a:buNone/>
            </a:pPr>
            <a:r>
              <a:rPr lang="en-US" altLang="zh-TW" sz="2000" dirty="0"/>
              <a:t>[3] </a:t>
            </a:r>
            <a:r>
              <a:rPr lang="en-US" altLang="zh-TW" sz="2000" dirty="0" smtClean="0"/>
              <a:t>R4-1805774, “WF </a:t>
            </a:r>
            <a:r>
              <a:rPr lang="en-US" altLang="zh-TW" sz="2000" dirty="0"/>
              <a:t>on B41/n41 intra-band EN-DC requirements”, SPRINT </a:t>
            </a:r>
            <a:r>
              <a:rPr lang="en-US" altLang="zh-TW" sz="2000" dirty="0" smtClean="0"/>
              <a:t>Corporation</a:t>
            </a:r>
            <a:r>
              <a:rPr lang="en-US" altLang="zh-TW" sz="2000" dirty="0"/>
              <a:t>, </a:t>
            </a:r>
            <a:r>
              <a:rPr lang="en-US" altLang="zh-TW" sz="2000" dirty="0" smtClean="0"/>
              <a:t>RAN4#86bis</a:t>
            </a:r>
          </a:p>
          <a:p>
            <a:pPr marL="184150" lvl="1" indent="0">
              <a:buNone/>
            </a:pPr>
            <a:r>
              <a:rPr lang="en-US" altLang="zh-TW" sz="2000" dirty="0"/>
              <a:t>[4] </a:t>
            </a:r>
            <a:r>
              <a:rPr lang="en-US" altLang="zh-TW" sz="2000" dirty="0" smtClean="0"/>
              <a:t>R4-1809796, “MSD </a:t>
            </a:r>
            <a:r>
              <a:rPr lang="en-US" altLang="zh-TW" sz="2000" dirty="0"/>
              <a:t>and AMPR Issues for </a:t>
            </a:r>
            <a:r>
              <a:rPr lang="en-US" altLang="zh-TW" sz="2000" dirty="0" smtClean="0"/>
              <a:t>DC_3A_n3A”, Skyworks </a:t>
            </a:r>
            <a:r>
              <a:rPr lang="en-US" altLang="zh-TW" sz="2000" dirty="0"/>
              <a:t>Solutions Inc. , RAN4#88</a:t>
            </a:r>
          </a:p>
          <a:p>
            <a:pPr lvl="1"/>
            <a:endParaRPr lang="en-US" altLang="zh-TW" sz="2000" dirty="0" smtClean="0"/>
          </a:p>
          <a:p>
            <a:pPr lvl="1"/>
            <a:endParaRPr lang="zh-TW" altLang="en-US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55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11646</TotalTime>
  <Words>537</Words>
  <Application>Microsoft Office PowerPoint</Application>
  <PresentationFormat>如螢幕大小 (4:3)</PresentationFormat>
  <Paragraphs>101</Paragraphs>
  <Slides>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Office Theme</vt:lpstr>
      <vt:lpstr>WF for DC_3A_n3A in Rel.16 CHTTL, Skyworks</vt:lpstr>
      <vt:lpstr>Backgrounds</vt:lpstr>
      <vt:lpstr>Proposals (1/4)</vt:lpstr>
      <vt:lpstr>Proposals (2/4)</vt:lpstr>
      <vt:lpstr>Proposals (3/4)</vt:lpstr>
      <vt:lpstr>Proposals (4/4)</vt:lpstr>
      <vt:lpstr>Referense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謝泊頷</cp:lastModifiedBy>
  <cp:revision>203</cp:revision>
  <dcterms:created xsi:type="dcterms:W3CDTF">2018-04-16T22:44:20Z</dcterms:created>
  <dcterms:modified xsi:type="dcterms:W3CDTF">2018-08-23T06:20:38Z</dcterms:modified>
</cp:coreProperties>
</file>