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9" d="100"/>
          <a:sy n="69" d="100"/>
        </p:scale>
        <p:origin x="564"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DC8AE-883B-4D20-A55A-C140514E2D4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C44530E-7C60-42CA-B330-45D51F9389C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EA539AD-2DC0-4A32-BE6D-4CE28E6BD8A4}"/>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611349A5-7F8C-4891-91EA-43E18A4D8F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5FB8669-AAC9-43AD-845F-AD403F3B5213}"/>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2731866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0B90D-C4F6-443E-95CF-ED9923A9A25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7A6DAA2-D63A-446A-B7AC-11BBF17C014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92562A-5DA2-4DD5-AEE1-93230B934708}"/>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E04342BF-6177-441F-8708-489DA8F85B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70018-3D45-42DA-8548-1333F6A91008}"/>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24152893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81E953F-CB86-4247-9D97-99BB4E13223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F99E0DD-01E8-4805-B292-BE0AB8845E31}"/>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DCD5204-6444-4482-A772-3A0C4F18D461}"/>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313098FC-95C5-48D1-956C-FB59FA9E949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2925DB-5234-46BF-B662-2D9EB4D6E981}"/>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17588945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F5260-D560-45B0-8662-EEE675F9AB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47021E-87EB-4AA2-ABA0-A79A3E1C864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B6C5583-885C-4963-940B-081A17DA5735}"/>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90CB24EA-33D2-4912-9A2D-F7639376E47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C471D7-9675-4BC7-8529-7A077E9F0B19}"/>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33842028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408283-8B27-4623-995A-D11F2386667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C91784-33C9-4EB2-A562-4D9461ABDC1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63B1C20F-7975-4030-8C3A-28C65AA22015}"/>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2EA5FB42-C3F2-4544-B2AA-EE7C83262C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892B91A-7F87-4806-8E38-EA2FA542F250}"/>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7182120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405A0C-7EBB-4E25-93F6-6B19DF5F9F9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DE458E7-9773-47BF-BD1A-5B71A9DD890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8967C16-A343-4DFC-A97D-2EB4B89EFD50}"/>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AC7C1B9-CB02-4C6A-A9E3-3666AB4FF1F0}"/>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6" name="Footer Placeholder 5">
            <a:extLst>
              <a:ext uri="{FF2B5EF4-FFF2-40B4-BE49-F238E27FC236}">
                <a16:creationId xmlns:a16="http://schemas.microsoft.com/office/drawing/2014/main" id="{47283C2F-17F5-4822-A30F-F7D48599CA9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B5E5B6-6B34-4D63-A510-DDA6E4436725}"/>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28161264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0012D-8024-4B26-93F8-DA76DD88E64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FC2FF42-B33A-4B37-B7FF-BB775B7302B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52455837-98AA-4882-B15D-FAF5A6FD739C}"/>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050D04-8B22-4CF2-9441-726B94C4CB7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129A1B5D-CAA7-4150-AD07-2C28771ACF27}"/>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17B51E4-B0ED-4F1C-BC37-B3D2A007E78E}"/>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8" name="Footer Placeholder 7">
            <a:extLst>
              <a:ext uri="{FF2B5EF4-FFF2-40B4-BE49-F238E27FC236}">
                <a16:creationId xmlns:a16="http://schemas.microsoft.com/office/drawing/2014/main" id="{80AD550F-04AC-4DB3-9DD9-F6C588F599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7A339A9-DDF0-4A3F-A3BD-DD0BBF37093A}"/>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42396976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ADAF0-E02B-4F80-9EE8-A2931BD61B1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8EB1080-DBD9-4B40-9C41-3B1D3FF82358}"/>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4" name="Footer Placeholder 3">
            <a:extLst>
              <a:ext uri="{FF2B5EF4-FFF2-40B4-BE49-F238E27FC236}">
                <a16:creationId xmlns:a16="http://schemas.microsoft.com/office/drawing/2014/main" id="{A7195EAB-23AC-471B-B233-22820055890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7E72E9-9441-4FF9-9E0C-8F0467CDC05F}"/>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6144567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D6895C0-601D-4659-AFB8-179C9833E685}"/>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3" name="Footer Placeholder 2">
            <a:extLst>
              <a:ext uri="{FF2B5EF4-FFF2-40B4-BE49-F238E27FC236}">
                <a16:creationId xmlns:a16="http://schemas.microsoft.com/office/drawing/2014/main" id="{D5F04A6A-4BC3-4504-B23D-03B7687E075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765CE4-D518-4784-AA66-36B1C85FDDFC}"/>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16388502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FCCCE-F93A-41CD-B659-FE2DCADE81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3EC5C9F-7A52-42D5-876C-37206EBB21B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0B71296-071B-438F-9A80-5E58EDCC53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3BB189A-2471-4DA6-91B4-301C7F2F970A}"/>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6" name="Footer Placeholder 5">
            <a:extLst>
              <a:ext uri="{FF2B5EF4-FFF2-40B4-BE49-F238E27FC236}">
                <a16:creationId xmlns:a16="http://schemas.microsoft.com/office/drawing/2014/main" id="{AB1A3F00-67AF-44DB-9683-AB2EAF3D0B0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EB4AC3-9BD6-4B15-8185-E32216A38361}"/>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19537301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3EC3B-C696-44C6-9E03-8CF7AD690F5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18654D2-3860-4433-81ED-BDDC675268A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FDB289-2392-4853-B1E0-6F233C1B55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AA59A94-1766-4418-B25B-996C37CA3CCF}"/>
              </a:ext>
            </a:extLst>
          </p:cNvPr>
          <p:cNvSpPr>
            <a:spLocks noGrp="1"/>
          </p:cNvSpPr>
          <p:nvPr>
            <p:ph type="dt" sz="half" idx="10"/>
          </p:nvPr>
        </p:nvSpPr>
        <p:spPr/>
        <p:txBody>
          <a:bodyPr/>
          <a:lstStyle/>
          <a:p>
            <a:fld id="{18C77646-6AEC-4BFF-AA0B-248AF3D6E0DF}" type="datetimeFigureOut">
              <a:rPr lang="en-US" smtClean="0"/>
              <a:t>8/24/2018</a:t>
            </a:fld>
            <a:endParaRPr lang="en-US"/>
          </a:p>
        </p:txBody>
      </p:sp>
      <p:sp>
        <p:nvSpPr>
          <p:cNvPr id="6" name="Footer Placeholder 5">
            <a:extLst>
              <a:ext uri="{FF2B5EF4-FFF2-40B4-BE49-F238E27FC236}">
                <a16:creationId xmlns:a16="http://schemas.microsoft.com/office/drawing/2014/main" id="{091F636B-4DC7-483F-B3DD-7D1E530336C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6000C26-5828-464B-BE8A-7FD2D3641240}"/>
              </a:ext>
            </a:extLst>
          </p:cNvPr>
          <p:cNvSpPr>
            <a:spLocks noGrp="1"/>
          </p:cNvSpPr>
          <p:nvPr>
            <p:ph type="sldNum" sz="quarter" idx="12"/>
          </p:nvPr>
        </p:nvSpPr>
        <p:spPr/>
        <p:txBody>
          <a:bodyPr/>
          <a:lstStyle/>
          <a:p>
            <a:fld id="{8AF9AFA5-3B40-43E6-BB65-57813A50264D}" type="slidenum">
              <a:rPr lang="en-US" smtClean="0"/>
              <a:t>‹#›</a:t>
            </a:fld>
            <a:endParaRPr lang="en-US"/>
          </a:p>
        </p:txBody>
      </p:sp>
    </p:spTree>
    <p:extLst>
      <p:ext uri="{BB962C8B-B14F-4D97-AF65-F5344CB8AC3E}">
        <p14:creationId xmlns:p14="http://schemas.microsoft.com/office/powerpoint/2010/main" val="1705695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D0DDED8-953F-4A48-881C-F826DAB0279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9A58655-1995-45A5-93BB-EE692D8C9D3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EF4AB1-BDDA-45A0-9B91-DD48A7F4260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C77646-6AEC-4BFF-AA0B-248AF3D6E0DF}" type="datetimeFigureOut">
              <a:rPr lang="en-US" smtClean="0"/>
              <a:t>8/24/2018</a:t>
            </a:fld>
            <a:endParaRPr lang="en-US"/>
          </a:p>
        </p:txBody>
      </p:sp>
      <p:sp>
        <p:nvSpPr>
          <p:cNvPr id="5" name="Footer Placeholder 4">
            <a:extLst>
              <a:ext uri="{FF2B5EF4-FFF2-40B4-BE49-F238E27FC236}">
                <a16:creationId xmlns:a16="http://schemas.microsoft.com/office/drawing/2014/main" id="{53F27560-814C-4D0C-8C7B-333AB2C6F13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BA8359A-2BFE-4C9A-A3AF-DF91991E9E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F9AFA5-3B40-43E6-BB65-57813A50264D}" type="slidenum">
              <a:rPr lang="en-US" smtClean="0"/>
              <a:t>‹#›</a:t>
            </a:fld>
            <a:endParaRPr lang="en-US"/>
          </a:p>
        </p:txBody>
      </p:sp>
    </p:spTree>
    <p:extLst>
      <p:ext uri="{BB962C8B-B14F-4D97-AF65-F5344CB8AC3E}">
        <p14:creationId xmlns:p14="http://schemas.microsoft.com/office/powerpoint/2010/main" val="303486862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A4FB5-CA75-4B1B-A155-43B40F5960AC}"/>
              </a:ext>
            </a:extLst>
          </p:cNvPr>
          <p:cNvSpPr>
            <a:spLocks noGrp="1"/>
          </p:cNvSpPr>
          <p:nvPr>
            <p:ph type="ctrTitle"/>
          </p:nvPr>
        </p:nvSpPr>
        <p:spPr>
          <a:xfrm>
            <a:off x="1449572" y="2042319"/>
            <a:ext cx="9144000" cy="2387600"/>
          </a:xfrm>
        </p:spPr>
        <p:txBody>
          <a:bodyPr/>
          <a:lstStyle/>
          <a:p>
            <a:r>
              <a:rPr lang="en-US" b="1" dirty="0"/>
              <a:t>WF on </a:t>
            </a:r>
            <a:r>
              <a:rPr lang="en-GB" b="1" dirty="0"/>
              <a:t>Rx beam selection for RRM measurements</a:t>
            </a:r>
            <a:endParaRPr lang="en-US" dirty="0">
              <a:highlight>
                <a:srgbClr val="FFFF00"/>
              </a:highlight>
            </a:endParaRPr>
          </a:p>
        </p:txBody>
      </p:sp>
      <p:sp>
        <p:nvSpPr>
          <p:cNvPr id="4" name="TextBox 3">
            <a:extLst>
              <a:ext uri="{FF2B5EF4-FFF2-40B4-BE49-F238E27FC236}">
                <a16:creationId xmlns:a16="http://schemas.microsoft.com/office/drawing/2014/main" id="{B26629F7-82FB-4154-87A7-DF7BF969F6E7}"/>
              </a:ext>
            </a:extLst>
          </p:cNvPr>
          <p:cNvSpPr txBox="1"/>
          <p:nvPr/>
        </p:nvSpPr>
        <p:spPr>
          <a:xfrm>
            <a:off x="350874" y="350874"/>
            <a:ext cx="11472531" cy="9233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18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3GPP TSG-RAN WG4 #88							            </a:t>
            </a:r>
            <a:r>
              <a:rPr kumimoji="0" lang="en-GB" altLang="zh-CN" sz="1800" b="1" i="0" u="none" strike="noStrike" kern="1200" cap="none" spc="0" normalizeH="0" baseline="0" noProof="0" dirty="0">
                <a:ln>
                  <a:noFill/>
                </a:ln>
                <a:solidFill>
                  <a:prstClr val="black"/>
                </a:solidFill>
                <a:effectLst/>
                <a:uLnTx/>
                <a:uFillTx/>
                <a:latin typeface="Calibri" panose="020F0502020204030204"/>
                <a:ea typeface="等线" panose="02010600030101010101" pitchFamily="2" charset="-122"/>
                <a:cs typeface="+mn-cs"/>
              </a:rPr>
              <a:t>R4-1811418</a:t>
            </a:r>
            <a:r>
              <a:rPr kumimoji="0" lang="en-US" altLang="ja-JP" sz="18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a:t>
            </a:r>
            <a:endParaRPr kumimoji="0" lang="ja-JP" altLang="ja-JP" sz="1800" b="0"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altLang="ja-JP" sz="18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Gothenburg, Sweden, August 20</a:t>
            </a:r>
            <a:r>
              <a:rPr kumimoji="0" lang="en-GB" altLang="ja-JP" sz="1800" b="1" i="0" u="none" strike="noStrike" kern="1200" cap="none" spc="0" normalizeH="0" baseline="30000" noProof="0" dirty="0" err="1">
                <a:ln>
                  <a:noFill/>
                </a:ln>
                <a:solidFill>
                  <a:prstClr val="black"/>
                </a:solidFill>
                <a:effectLst/>
                <a:uLnTx/>
                <a:uFillTx/>
                <a:latin typeface="Calibri" panose="020F0502020204030204"/>
                <a:ea typeface="游ゴシック" panose="020B0400000000000000" pitchFamily="34" charset="-128"/>
                <a:cs typeface="+mn-cs"/>
              </a:rPr>
              <a:t>th</a:t>
            </a:r>
            <a:r>
              <a:rPr kumimoji="0" lang="en-GB" altLang="ja-JP" sz="18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- 24</a:t>
            </a:r>
            <a:r>
              <a:rPr kumimoji="0" lang="en-GB" altLang="ja-JP" sz="1800" b="1" i="0" u="none" strike="noStrike" kern="1200" cap="none" spc="0" normalizeH="0" baseline="30000" noProof="0" dirty="0">
                <a:ln>
                  <a:noFill/>
                </a:ln>
                <a:solidFill>
                  <a:prstClr val="black"/>
                </a:solidFill>
                <a:effectLst/>
                <a:uLnTx/>
                <a:uFillTx/>
                <a:latin typeface="Calibri" panose="020F0502020204030204"/>
                <a:ea typeface="游ゴシック" panose="020B0400000000000000" pitchFamily="34" charset="-128"/>
                <a:cs typeface="+mn-cs"/>
              </a:rPr>
              <a:t>th</a:t>
            </a:r>
            <a:r>
              <a:rPr kumimoji="0" lang="en-GB" altLang="ja-JP" sz="1800" b="1" i="0" u="none" strike="noStrike" kern="1200" cap="none" spc="0" normalizeH="0" baseline="0" noProof="0" dirty="0">
                <a:ln>
                  <a:noFill/>
                </a:ln>
                <a:solidFill>
                  <a:prstClr val="black"/>
                </a:solidFill>
                <a:effectLst/>
                <a:uLnTx/>
                <a:uFillTx/>
                <a:latin typeface="Calibri" panose="020F0502020204030204"/>
                <a:ea typeface="游ゴシック" panose="020B0400000000000000" pitchFamily="34" charset="-128"/>
                <a:cs typeface="+mn-cs"/>
              </a:rPr>
              <a:t> , 2018</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ko-KR" sz="1800" b="1" i="0" u="none" strike="noStrike" kern="1200" cap="none" spc="0" normalizeH="0" baseline="0" noProof="0" dirty="0">
                <a:ln>
                  <a:noFill/>
                </a:ln>
                <a:solidFill>
                  <a:prstClr val="black"/>
                </a:solidFill>
                <a:effectLst/>
                <a:uLnTx/>
                <a:uFillTx/>
                <a:latin typeface="Calibri" panose="020F0502020204030204"/>
                <a:ea typeface="맑은 고딕" panose="020B0503020000020004" pitchFamily="34" charset="-127"/>
                <a:cs typeface="+mn-cs"/>
              </a:rPr>
              <a:t>Agenda item: 7.11.4</a:t>
            </a:r>
          </a:p>
        </p:txBody>
      </p:sp>
      <p:sp>
        <p:nvSpPr>
          <p:cNvPr id="3" name="TextBox 2">
            <a:extLst>
              <a:ext uri="{FF2B5EF4-FFF2-40B4-BE49-F238E27FC236}">
                <a16:creationId xmlns:a16="http://schemas.microsoft.com/office/drawing/2014/main" id="{7D760FA1-FE2B-408B-8445-0DC0447089A8}"/>
              </a:ext>
            </a:extLst>
          </p:cNvPr>
          <p:cNvSpPr txBox="1"/>
          <p:nvPr/>
        </p:nvSpPr>
        <p:spPr>
          <a:xfrm>
            <a:off x="3378132" y="4551703"/>
            <a:ext cx="5737468" cy="646331"/>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i-FI" sz="3600" b="0" i="0" u="none" strike="noStrike" kern="1200" cap="none" spc="0" normalizeH="0" baseline="0" noProof="0" dirty="0">
                <a:ln>
                  <a:noFill/>
                </a:ln>
                <a:solidFill>
                  <a:prstClr val="black"/>
                </a:solidFill>
                <a:effectLst/>
                <a:uLnTx/>
                <a:uFillTx/>
                <a:latin typeface="Calibri" panose="020F0502020204030204"/>
                <a:ea typeface="+mn-ea"/>
                <a:cs typeface="+mn-cs"/>
              </a:rPr>
              <a:t>Nokia, Nokia Shanghai Bell, …</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40615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72CB3-B5BC-45EB-A199-F614EFC7E595}"/>
              </a:ext>
            </a:extLst>
          </p:cNvPr>
          <p:cNvSpPr>
            <a:spLocks noGrp="1"/>
          </p:cNvSpPr>
          <p:nvPr>
            <p:ph type="title"/>
          </p:nvPr>
        </p:nvSpPr>
        <p:spPr/>
        <p:txBody>
          <a:bodyPr/>
          <a:lstStyle/>
          <a:p>
            <a:r>
              <a:rPr lang="fi-FI" dirty="0" err="1"/>
              <a:t>Background</a:t>
            </a:r>
            <a:endParaRPr lang="fi-FI" dirty="0"/>
          </a:p>
        </p:txBody>
      </p:sp>
      <p:sp>
        <p:nvSpPr>
          <p:cNvPr id="3" name="Content Placeholder 2">
            <a:extLst>
              <a:ext uri="{FF2B5EF4-FFF2-40B4-BE49-F238E27FC236}">
                <a16:creationId xmlns:a16="http://schemas.microsoft.com/office/drawing/2014/main" id="{C7B3B6D0-B3B7-4F42-99EC-5EAD265B5507}"/>
              </a:ext>
            </a:extLst>
          </p:cNvPr>
          <p:cNvSpPr>
            <a:spLocks noGrp="1"/>
          </p:cNvSpPr>
          <p:nvPr>
            <p:ph idx="1"/>
          </p:nvPr>
        </p:nvSpPr>
        <p:spPr/>
        <p:txBody>
          <a:bodyPr>
            <a:normAutofit/>
          </a:bodyPr>
          <a:lstStyle/>
          <a:p>
            <a:r>
              <a:rPr lang="en-GB" dirty="0"/>
              <a:t>RAN4 initiated discussions related to UE Rx beam selection as addressed in RAN1 LS [R1-1805760]:</a:t>
            </a:r>
          </a:p>
          <a:p>
            <a:pPr lvl="1"/>
            <a:r>
              <a:rPr lang="en-GB" dirty="0"/>
              <a:t>Rx beam selection for RRM measurements in the context of requiring the UE to provide more stable measurements. </a:t>
            </a:r>
            <a:endParaRPr lang="fi-FI" dirty="0"/>
          </a:p>
          <a:p>
            <a:pPr lvl="2"/>
            <a:r>
              <a:rPr lang="en-GB" dirty="0"/>
              <a:t>Measurement to be reported is the best among the measurements based on each RX beam in the selected set</a:t>
            </a:r>
            <a:endParaRPr lang="fi-FI" dirty="0"/>
          </a:p>
          <a:p>
            <a:pPr lvl="2"/>
            <a:r>
              <a:rPr lang="en-GB" dirty="0"/>
              <a:t>Measurement to be reported shall be greater than average of measurements based on each RX beam in the selected set</a:t>
            </a:r>
            <a:endParaRPr lang="fi-FI" dirty="0"/>
          </a:p>
          <a:p>
            <a:pPr lvl="2"/>
            <a:r>
              <a:rPr lang="en-GB" dirty="0"/>
              <a:t>The selection of Rx beam set to perform measurement on carrier is left to the UE implementation with the limitation that the same Rx beam set is used to measure the same carrier</a:t>
            </a:r>
            <a:endParaRPr lang="fi-FI" dirty="0"/>
          </a:p>
        </p:txBody>
      </p:sp>
    </p:spTree>
    <p:extLst>
      <p:ext uri="{BB962C8B-B14F-4D97-AF65-F5344CB8AC3E}">
        <p14:creationId xmlns:p14="http://schemas.microsoft.com/office/powerpoint/2010/main" val="1600603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D17AD-E198-4EF0-B4D6-78DA52FFF073}"/>
              </a:ext>
            </a:extLst>
          </p:cNvPr>
          <p:cNvSpPr>
            <a:spLocks noGrp="1"/>
          </p:cNvSpPr>
          <p:nvPr>
            <p:ph type="title"/>
          </p:nvPr>
        </p:nvSpPr>
        <p:spPr/>
        <p:txBody>
          <a:bodyPr/>
          <a:lstStyle/>
          <a:p>
            <a:r>
              <a:rPr lang="fi-FI" dirty="0" err="1"/>
              <a:t>Way</a:t>
            </a:r>
            <a:r>
              <a:rPr lang="fi-FI" dirty="0"/>
              <a:t> </a:t>
            </a:r>
            <a:r>
              <a:rPr lang="fi-FI" dirty="0" err="1"/>
              <a:t>Forward</a:t>
            </a:r>
            <a:endParaRPr lang="fi-FI" dirty="0"/>
          </a:p>
        </p:txBody>
      </p:sp>
      <p:sp>
        <p:nvSpPr>
          <p:cNvPr id="3" name="Content Placeholder 2">
            <a:extLst>
              <a:ext uri="{FF2B5EF4-FFF2-40B4-BE49-F238E27FC236}">
                <a16:creationId xmlns:a16="http://schemas.microsoft.com/office/drawing/2014/main" id="{EB2A5146-D342-439C-8E82-E2CB116389F4}"/>
              </a:ext>
            </a:extLst>
          </p:cNvPr>
          <p:cNvSpPr>
            <a:spLocks noGrp="1"/>
          </p:cNvSpPr>
          <p:nvPr>
            <p:ph idx="1"/>
          </p:nvPr>
        </p:nvSpPr>
        <p:spPr/>
        <p:txBody>
          <a:bodyPr/>
          <a:lstStyle/>
          <a:p>
            <a:r>
              <a:rPr lang="fi-FI" dirty="0"/>
              <a:t>Open </a:t>
            </a:r>
            <a:r>
              <a:rPr lang="fi-FI" dirty="0" err="1"/>
              <a:t>issues</a:t>
            </a:r>
            <a:r>
              <a:rPr lang="fi-FI" dirty="0"/>
              <a:t> to </a:t>
            </a:r>
            <a:r>
              <a:rPr lang="fi-FI" dirty="0" err="1"/>
              <a:t>discuss</a:t>
            </a:r>
            <a:r>
              <a:rPr lang="fi-FI" dirty="0"/>
              <a:t> </a:t>
            </a:r>
            <a:r>
              <a:rPr lang="fi-FI" dirty="0" err="1"/>
              <a:t>are</a:t>
            </a:r>
            <a:r>
              <a:rPr lang="fi-FI" dirty="0"/>
              <a:t> at </a:t>
            </a:r>
            <a:r>
              <a:rPr lang="fi-FI" dirty="0" err="1"/>
              <a:t>least</a:t>
            </a:r>
            <a:r>
              <a:rPr lang="fi-FI" dirty="0"/>
              <a:t>:</a:t>
            </a:r>
          </a:p>
          <a:p>
            <a:pPr lvl="1"/>
            <a:r>
              <a:rPr lang="en-US" dirty="0"/>
              <a:t>How the UE is expected to average measurement samples when measuring using Rx beam forming?</a:t>
            </a:r>
          </a:p>
          <a:p>
            <a:pPr lvl="1"/>
            <a:r>
              <a:rPr lang="en-GB" dirty="0"/>
              <a:t>How measurements for a given SSB should be obtained among samples among the UE Rx beams</a:t>
            </a:r>
            <a:r>
              <a:rPr lang="en-US" dirty="0"/>
              <a:t>?</a:t>
            </a:r>
          </a:p>
          <a:p>
            <a:pPr lvl="1"/>
            <a:r>
              <a:rPr lang="en-GB" dirty="0"/>
              <a:t>Expected UE measurement behaviour related to UE Rx beam measurements during the </a:t>
            </a:r>
            <a:r>
              <a:rPr lang="en-US" dirty="0" err="1"/>
              <a:t>T</a:t>
            </a:r>
            <a:r>
              <a:rPr lang="en-US" baseline="-25000" dirty="0" err="1"/>
              <a:t>SSB_measurement_period</a:t>
            </a:r>
            <a:r>
              <a:rPr lang="en-US" dirty="0"/>
              <a:t>?</a:t>
            </a:r>
          </a:p>
          <a:p>
            <a:pPr marL="0" indent="0">
              <a:buNone/>
            </a:pPr>
            <a:endParaRPr lang="fi-FI" dirty="0"/>
          </a:p>
        </p:txBody>
      </p:sp>
    </p:spTree>
    <p:extLst>
      <p:ext uri="{BB962C8B-B14F-4D97-AF65-F5344CB8AC3E}">
        <p14:creationId xmlns:p14="http://schemas.microsoft.com/office/powerpoint/2010/main" val="1431201579"/>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TotalTime>
  <Words>190</Words>
  <Application>Microsoft Office PowerPoint</Application>
  <PresentationFormat>Widescreen</PresentationFormat>
  <Paragraphs>16</Paragraphs>
  <Slides>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vt:i4>
      </vt:variant>
    </vt:vector>
  </HeadingPairs>
  <TitlesOfParts>
    <vt:vector size="10" baseType="lpstr">
      <vt:lpstr>等线</vt:lpstr>
      <vt:lpstr>맑은 고딕</vt:lpstr>
      <vt:lpstr>游ゴシック</vt:lpstr>
      <vt:lpstr>Arial</vt:lpstr>
      <vt:lpstr>Calibri</vt:lpstr>
      <vt:lpstr>Calibri Light</vt:lpstr>
      <vt:lpstr>1_Office Theme</vt:lpstr>
      <vt:lpstr>WF on Rx beam selection for RRM measurements</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Rx beam selection for RRM measurements</dc:title>
  <dc:creator>Nokia Networks2</dc:creator>
  <cp:lastModifiedBy>Nokia Networks2</cp:lastModifiedBy>
  <cp:revision>2</cp:revision>
  <dcterms:created xsi:type="dcterms:W3CDTF">2018-08-24T12:45:58Z</dcterms:created>
  <dcterms:modified xsi:type="dcterms:W3CDTF">2018-08-24T13:37:43Z</dcterms:modified>
</cp:coreProperties>
</file>