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6"/>
  </p:notesMasterIdLst>
  <p:sldIdLst>
    <p:sldId id="256" r:id="rId2"/>
    <p:sldId id="268" r:id="rId3"/>
    <p:sldId id="269" r:id="rId4"/>
    <p:sldId id="27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39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44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E6F6CF-505E-4AA1-890E-9ABB0FB1293D}" type="datetimeFigureOut">
              <a:rPr lang="en-US" smtClean="0"/>
              <a:t>8/10/2018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1D16C4-5E05-4A6A-9A8C-6D2919EF6C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679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4830D-E227-442E-B199-AA2FF5DF2C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54488E-096F-4531-A442-30707E308D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0A1C82-5D8F-406F-859D-98686F222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8/10/2018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5227E3-8646-4B78-8EC6-CB9A9BA00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780C23-95C6-45A8-919A-C262C39DD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00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32296-DE5C-47F6-9603-ADF0C3AE0F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9CFBC0-2109-494A-9A6E-68DEDDEEA2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59F24A-AC0E-4193-A61C-20C6EB57B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8/10/2018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952AD6-2EFF-45E7-B1BC-1BAB7E8A3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FD2B31-F565-4425-B196-73345E060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954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1242EED-911B-454B-84CB-B38F599D94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9218DF-AE48-4009-825E-BB63C66805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278717-2839-42A5-9338-A1741076C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8/10/2018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26A6C2-EDD6-418E-B280-0466A0AFC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ECC30B-67B2-476B-BF7D-9E7FB3523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290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FDC21-8014-4C8B-94C5-F316C1FBD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B96B11-C918-4906-8B6A-2A37368146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4163A-C9C0-4A03-9CD6-F16226E59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8/10/2018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478B52-C04B-47A2-B589-782733632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81254C-47D3-40DF-AA62-D713B1EF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094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0FE4C-B16C-4A40-97C1-C1F63DCDF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365A4B-1C3D-4225-B1DF-2954AD7D47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A92A5A-91F2-4D6B-BF0D-AE8E72DB4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8/10/2018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2119DC-9BA0-4AFC-BCB5-A3888223E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4A4759-1320-4824-B859-E7D4D47FB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579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3C08E-7CEA-4887-9A58-2C25119AF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9E5D0F-5FE5-46A2-B99A-0FF5EA1353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9777A-04CF-4C81-B647-96D4F72AE7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DBFD93-1600-4B43-AB9B-772BF827E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8/10/2018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893D97-C9BE-426D-A04B-E49FA9CB5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4F4EDE-7A32-43CC-97F6-BA1B338F0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098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74876-ACF3-4B0C-94DA-F633D6B5D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AF36C2-52AB-488E-A0E5-6CE604BBD4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053E4E-4904-4A1E-9A0D-EBC3D2E9D0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E8C546-06AE-464F-AEB1-41AFCA8B2B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3AFAFA-2987-48A2-9FD7-C83CCD16BC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0D7A8F-3A71-48BD-94F0-EC2F1B55C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8/10/2018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8E21EFB-4703-4E28-85FC-3C873EC77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F1B1BDE-3BBA-4A7A-B862-785AA5066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779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29E66-442D-4859-A07C-6212F095F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F21A57-AAE5-48F1-ABBA-7BE173B09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8/10/2018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539ADE-9D5C-444A-89A9-59C53F35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8BECE2-F55A-441C-9B8A-56E821A0A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449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0F5D23-0D62-4063-859F-46FE4939B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8/10/2018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1BFE14-03BD-4E4C-9629-0FD3B1775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682EF5-1D99-4896-8372-9F78CA31C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555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2C3D6-80BA-4CCF-825F-2C4CD20FF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E0E51-9F3E-4D62-82A1-0A3FDA6FE3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B80FBD-807B-4DEC-B629-901D1646DE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2D40CE-B165-4E5C-9515-E6E9DD697C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8/10/2018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13B627-681C-4346-952E-A2E246B58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A0BE7A-C6A2-4194-AB2E-EB2D28120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417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59EC4-ABCC-4695-9BE0-D4551D1F2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044075D-D26E-4BDF-BB73-D188B3642D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1711B0-7C62-4B34-96F7-C295C77B69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121B3C-D20C-490E-88B2-2322F5E18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8/10/2018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86AD03-08C5-40A9-A783-E5E520938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C36A4-4671-45CC-87F1-A8571AE5F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296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B1A804-8C79-44DC-BD66-C74B62A6C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64FAF1-CD76-4EEE-8CF6-BDAE03E699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1FD407-5DFC-46C5-A542-9AFEB8565E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99F8F-42EA-4348-B31A-105ADAC53E81}" type="datetimeFigureOut">
              <a:rPr lang="en-US" smtClean="0"/>
              <a:t>8/10/2018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6A5ED5-0B2F-4759-98FC-7027F6A3C5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8059A1-6FAF-40A2-B6A2-94926EFAF6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691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522152-4BE9-4E0C-8DAB-528CF916A4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209" y="1655787"/>
            <a:ext cx="11136702" cy="2387600"/>
          </a:xfrm>
        </p:spPr>
        <p:txBody>
          <a:bodyPr>
            <a:normAutofit/>
          </a:bodyPr>
          <a:lstStyle/>
          <a:p>
            <a:r>
              <a:rPr lang="en-US" dirty="0"/>
              <a:t>Way forward on RRM Requirements for NR-NR DC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726442-076A-4C8F-93BA-9EAA63B105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23092"/>
            <a:ext cx="9144000" cy="1655762"/>
          </a:xfrm>
        </p:spPr>
        <p:txBody>
          <a:bodyPr/>
          <a:lstStyle/>
          <a:p>
            <a:r>
              <a:rPr lang="en-US" sz="4000" dirty="0"/>
              <a:t>Ericsson</a:t>
            </a:r>
            <a:endParaRPr lang="en-US" dirty="0"/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E6CAC9C0-E692-4940-B639-D8B71E1D4E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77" y="0"/>
            <a:ext cx="6203323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 88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Gothenburg, Sweden, August 20-24, 2018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ja-JP" sz="2000" dirty="0">
                <a:latin typeface="Arial" charset="0"/>
                <a:ea typeface="Batang" pitchFamily="18" charset="-127"/>
                <a:cs typeface="Times New Roman" pitchFamily="18" charset="0"/>
              </a:rPr>
              <a:t>Agenda: 7.4.2</a:t>
            </a: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85D8C46A-C772-492A-BB32-0FEE317D8A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95256" y="109537"/>
            <a:ext cx="1979912" cy="5221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R4-1810785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9946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232" y="78377"/>
            <a:ext cx="11547565" cy="917697"/>
          </a:xfrm>
        </p:spPr>
        <p:txBody>
          <a:bodyPr>
            <a:normAutofit/>
          </a:bodyPr>
          <a:lstStyle/>
          <a:p>
            <a:r>
              <a:rPr lang="en-US" b="1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63A5E1-08E4-43C5-9CB8-8B5082A665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" y="996073"/>
            <a:ext cx="12192001" cy="5335716"/>
          </a:xfrm>
        </p:spPr>
        <p:txBody>
          <a:bodyPr>
            <a:noAutofit/>
          </a:bodyPr>
          <a:lstStyle/>
          <a:p>
            <a:pPr lvl="0"/>
            <a:r>
              <a:rPr lang="en-US" sz="2000" b="1" dirty="0"/>
              <a:t>NR-NR Dual connectivity (DC) shall be introduced as late drop in Rel-15.</a:t>
            </a:r>
          </a:p>
          <a:p>
            <a:pPr lvl="0"/>
            <a:r>
              <a:rPr lang="en-US" sz="2000" b="1" dirty="0"/>
              <a:t>In Rel-15 the requirements for NR-NR Dual connectivity shall be specified:</a:t>
            </a:r>
          </a:p>
          <a:p>
            <a:pPr lvl="1"/>
            <a:r>
              <a:rPr lang="en-US" sz="1800" b="1" dirty="0"/>
              <a:t>under synchronous operation and</a:t>
            </a:r>
          </a:p>
          <a:p>
            <a:pPr lvl="1"/>
            <a:r>
              <a:rPr lang="en-US" sz="1800" b="1" dirty="0"/>
              <a:t>With MCG containing one FR1 band and the SCG containing one FR2 band.</a:t>
            </a:r>
          </a:p>
        </p:txBody>
      </p:sp>
    </p:spTree>
    <p:extLst>
      <p:ext uri="{BB962C8B-B14F-4D97-AF65-F5344CB8AC3E}">
        <p14:creationId xmlns:p14="http://schemas.microsoft.com/office/powerpoint/2010/main" val="41805092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548" y="0"/>
            <a:ext cx="12003463" cy="802259"/>
          </a:xfrm>
        </p:spPr>
        <p:txBody>
          <a:bodyPr>
            <a:normAutofit/>
          </a:bodyPr>
          <a:lstStyle/>
          <a:p>
            <a:pPr algn="ctr"/>
            <a:r>
              <a:rPr lang="en-US" b="1" dirty="0"/>
              <a:t>Way Forward: Scope of RRM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63A5E1-08E4-43C5-9CB8-8B5082A665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716246"/>
            <a:ext cx="12192000" cy="1178542"/>
          </a:xfrm>
        </p:spPr>
        <p:txBody>
          <a:bodyPr>
            <a:noAutofit/>
          </a:bodyPr>
          <a:lstStyle/>
          <a:p>
            <a:pPr lvl="0"/>
            <a:r>
              <a:rPr lang="en-GB" sz="2400" dirty="0"/>
              <a:t>The following existing RRM requirements in TS 38.133 will be affected or new requirements specific to NR-NR DC need to be introduced in Rel-15. </a:t>
            </a:r>
          </a:p>
          <a:p>
            <a:pPr lvl="0"/>
            <a:r>
              <a:rPr lang="en-GB" sz="2400" dirty="0"/>
              <a:t>Further investigation and detailed analysis are needed based on this list of requirements.</a:t>
            </a:r>
          </a:p>
          <a:p>
            <a:pPr lvl="0"/>
            <a:endParaRPr lang="en-GB" sz="2400" dirty="0"/>
          </a:p>
          <a:p>
            <a:pPr marL="0" indent="0">
              <a:buNone/>
            </a:pPr>
            <a:endParaRPr lang="en-US" sz="2400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8EC1F8C-4180-4E31-8322-EE08B8AB7E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1190550"/>
              </p:ext>
            </p:extLst>
          </p:nvPr>
        </p:nvGraphicFramePr>
        <p:xfrm>
          <a:off x="1395168" y="2037376"/>
          <a:ext cx="8041063" cy="4663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30518">
                  <a:extLst>
                    <a:ext uri="{9D8B030D-6E8A-4147-A177-3AD203B41FA5}">
                      <a16:colId xmlns:a16="http://schemas.microsoft.com/office/drawing/2014/main" val="2617192632"/>
                    </a:ext>
                  </a:extLst>
                </a:gridCol>
                <a:gridCol w="2310545">
                  <a:extLst>
                    <a:ext uri="{9D8B030D-6E8A-4147-A177-3AD203B41FA5}">
                      <a16:colId xmlns:a16="http://schemas.microsoft.com/office/drawing/2014/main" val="187730094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80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Impacted?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66925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 dirty="0">
                          <a:effectLst/>
                        </a:rPr>
                        <a:t>3.6	Applicability of requirements in this specification version</a:t>
                      </a:r>
                      <a:endParaRPr lang="sv-SE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YES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15178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>
                          <a:effectLst/>
                        </a:rPr>
                        <a:t>6.2.2	Random access</a:t>
                      </a:r>
                      <a:endParaRPr lang="sv-SE" sz="16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YES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145583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>
                          <a:effectLst/>
                        </a:rPr>
                        <a:t>7.1	UE transmit timing</a:t>
                      </a:r>
                      <a:endParaRPr lang="sv-SE" sz="16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YES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473623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>
                          <a:effectLst/>
                        </a:rPr>
                        <a:t>7.3	Timing advance</a:t>
                      </a:r>
                      <a:endParaRPr lang="sv-SE" sz="16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YES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295472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>
                          <a:effectLst/>
                        </a:rPr>
                        <a:t>7.5	Maximum Transmission Timing Difference</a:t>
                      </a:r>
                      <a:endParaRPr lang="sv-SE" sz="16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YES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741124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 dirty="0">
                          <a:effectLst/>
                        </a:rPr>
                        <a:t>7.6	Maximum Receive Timing Difference</a:t>
                      </a:r>
                      <a:endParaRPr lang="sv-SE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YES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902229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 dirty="0">
                          <a:effectLst/>
                        </a:rPr>
                        <a:t>8.1             Radio Link Monitoring</a:t>
                      </a:r>
                      <a:endParaRPr lang="sv-SE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YES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20608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>
                          <a:effectLst/>
                        </a:rPr>
                        <a:t>8.2	Interruption</a:t>
                      </a:r>
                      <a:endParaRPr lang="sv-SE" sz="16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YES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574317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 dirty="0">
                          <a:effectLst/>
                        </a:rPr>
                        <a:t>8.3	</a:t>
                      </a:r>
                      <a:r>
                        <a:rPr lang="en-GB" sz="1600" b="0" dirty="0" err="1">
                          <a:effectLst/>
                        </a:rPr>
                        <a:t>SCell</a:t>
                      </a:r>
                      <a:r>
                        <a:rPr lang="en-GB" sz="1600" b="0" dirty="0">
                          <a:effectLst/>
                        </a:rPr>
                        <a:t> Activation and Deactivation Delay</a:t>
                      </a:r>
                      <a:endParaRPr lang="sv-SE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YES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106245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 dirty="0">
                          <a:effectLst/>
                        </a:rPr>
                        <a:t>8.5              Link Recovery Procedures</a:t>
                      </a:r>
                      <a:endParaRPr lang="sv-SE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YES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53702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 dirty="0">
                          <a:effectLst/>
                        </a:rPr>
                        <a:t>8.6              Active BWP switch delay</a:t>
                      </a:r>
                      <a:endParaRPr lang="sv-SE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YES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156272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>
                          <a:effectLst/>
                        </a:rPr>
                        <a:t>9.1.2	Measurement gap</a:t>
                      </a:r>
                      <a:endParaRPr lang="sv-SE" sz="16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YES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462395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>
                          <a:effectLst/>
                        </a:rPr>
                        <a:t>9.1.3	UE Measurement capability</a:t>
                      </a:r>
                      <a:endParaRPr lang="sv-SE" sz="16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YES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736656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>
                          <a:effectLst/>
                        </a:rPr>
                        <a:t>9.2	NR intra-frequency measurements</a:t>
                      </a:r>
                      <a:endParaRPr lang="sv-SE" sz="16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YES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06270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>
                          <a:effectLst/>
                        </a:rPr>
                        <a:t>9.3	NR inter-frequency measurements</a:t>
                      </a:r>
                      <a:endParaRPr lang="sv-SE" sz="16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YES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447677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>
                          <a:effectLst/>
                        </a:rPr>
                        <a:t>9.4	Inter-RAT measurements</a:t>
                      </a:r>
                      <a:endParaRPr lang="sv-SE" sz="16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YES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874742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 dirty="0">
                          <a:effectLst/>
                        </a:rPr>
                        <a:t>9.5              CSI-RS based measurements</a:t>
                      </a:r>
                      <a:endParaRPr lang="sv-SE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YES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58572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 dirty="0">
                          <a:effectLst/>
                        </a:rPr>
                        <a:t>                    </a:t>
                      </a:r>
                      <a:r>
                        <a:rPr lang="en-GB" sz="1600" b="0" dirty="0" err="1">
                          <a:effectLst/>
                        </a:rPr>
                        <a:t>PSCell</a:t>
                      </a:r>
                      <a:r>
                        <a:rPr lang="en-GB" sz="1600" b="0" dirty="0">
                          <a:effectLst/>
                        </a:rPr>
                        <a:t> addition and release </a:t>
                      </a:r>
                      <a:endParaRPr lang="sv-SE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YES (new requirement)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296281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15264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548" y="0"/>
            <a:ext cx="12003463" cy="802259"/>
          </a:xfrm>
        </p:spPr>
        <p:txBody>
          <a:bodyPr>
            <a:normAutofit/>
          </a:bodyPr>
          <a:lstStyle/>
          <a:p>
            <a:pPr algn="ctr"/>
            <a:r>
              <a:rPr lang="en-US" b="1" dirty="0"/>
              <a:t>Way Forward: Timeline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63A5E1-08E4-43C5-9CB8-8B5082A665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933063"/>
            <a:ext cx="12192000" cy="5175507"/>
          </a:xfrm>
        </p:spPr>
        <p:txBody>
          <a:bodyPr>
            <a:normAutofit/>
          </a:bodyPr>
          <a:lstStyle/>
          <a:p>
            <a:pPr lvl="0"/>
            <a:r>
              <a:rPr lang="en-GB" dirty="0"/>
              <a:t>RAN4#88bis:</a:t>
            </a:r>
          </a:p>
          <a:p>
            <a:pPr lvl="1"/>
            <a:r>
              <a:rPr lang="en-US" dirty="0"/>
              <a:t>Provide detail analysis of RRM requirements for introducing NR-NR DC in Rel-15.</a:t>
            </a:r>
          </a:p>
          <a:p>
            <a:pPr lvl="1"/>
            <a:r>
              <a:rPr lang="en-US" dirty="0"/>
              <a:t>Provide initial CRs or RRM requirement proposals.</a:t>
            </a:r>
          </a:p>
          <a:p>
            <a:r>
              <a:rPr lang="en-US" dirty="0"/>
              <a:t> </a:t>
            </a:r>
            <a:r>
              <a:rPr lang="en-GB" dirty="0"/>
              <a:t>RAN4#89:</a:t>
            </a:r>
          </a:p>
          <a:p>
            <a:pPr lvl="1"/>
            <a:r>
              <a:rPr lang="en-US" dirty="0"/>
              <a:t>Agree on CRs covering all RRM core requirements for NR-NR DC in Rel-15.</a:t>
            </a:r>
          </a:p>
        </p:txBody>
      </p:sp>
    </p:spTree>
    <p:extLst>
      <p:ext uri="{BB962C8B-B14F-4D97-AF65-F5344CB8AC3E}">
        <p14:creationId xmlns:p14="http://schemas.microsoft.com/office/powerpoint/2010/main" val="5710286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222</Words>
  <Application>Microsoft Office PowerPoint</Application>
  <PresentationFormat>Widescreen</PresentationFormat>
  <Paragraphs>57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Batang</vt:lpstr>
      <vt:lpstr>Arial</vt:lpstr>
      <vt:lpstr>Calibri</vt:lpstr>
      <vt:lpstr>Calibri Light</vt:lpstr>
      <vt:lpstr>Times New Roman</vt:lpstr>
      <vt:lpstr>Office Theme</vt:lpstr>
      <vt:lpstr>Way forward on RRM Requirements for NR-NR DC</vt:lpstr>
      <vt:lpstr>Background</vt:lpstr>
      <vt:lpstr>Way Forward: Scope of RRM Requirements</vt:lpstr>
      <vt:lpstr>Way Forward: Timeline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CTPClassification=CTP_NT</cp:keywords>
  <cp:lastModifiedBy/>
  <cp:revision>1</cp:revision>
  <dcterms:created xsi:type="dcterms:W3CDTF">2018-01-12T05:29:14Z</dcterms:created>
  <dcterms:modified xsi:type="dcterms:W3CDTF">2018-08-10T16:13:30Z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a67f46ce-e1a2-40a7-b4ad-580eff7a7b8b</vt:lpwstr>
  </property>
  <property fmtid="{D5CDD505-2E9C-101B-9397-08002B2CF9AE}" pid="3" name="CTP_TimeStamp">
    <vt:lpwstr>2018-01-25 22:59:37Z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NewReviewCycle">
    <vt:lpwstr/>
  </property>
  <property fmtid="{D5CDD505-2E9C-101B-9397-08002B2CF9AE}" pid="9" name="_2015_ms_pID_725343">
    <vt:lpwstr>(2)ZEyeJZvUEBWb9MaZPNmsae/RxvV3+jll6hbCZD1FyT8hsRDPFktg+sGQuXzgM0H0sXz7iihy
WXn0FsQHodcKO2QJzoVmm5N6JCtMS7PucnnNjDHZQsNXR7JVZNJVg1RmkeBOz3vB3BNc7CzQ
ZwsKdVzgGW3ZO1J01YnIE8kLgOZXQ/Y3HjqpGFJAmNq9eWrNX9BesZkvomNX1RnibIVQAaIj
uBQ0hsq81Ni01mrx8M</vt:lpwstr>
  </property>
  <property fmtid="{D5CDD505-2E9C-101B-9397-08002B2CF9AE}" pid="10" name="_2015_ms_pID_7253431">
    <vt:lpwstr>wkzFledQv7Dl2HBlSBn2dWHhjZXfM/zPACW4gQL+T4s5KGXfYuqyoJ
rcsDsfW0WVkQsBSQ/BapotpM9vFdChpgOhQg/RN3CmDqkhtBYwJya4r67dzFbIKhvakwVJV3
Bc7HhSJ6aBk9oJ1JxPzOUpbkxnPQG3oJdECiDejlbx1sBfTwiveaxr5z9xU04dSL1nISjSjt
hfh2wnNZ0pq41l2S</vt:lpwstr>
  </property>
  <property fmtid="{D5CDD505-2E9C-101B-9397-08002B2CF9AE}" pid="11" name="_AdHocReviewCycleID">
    <vt:i4>834118277</vt:i4>
  </property>
</Properties>
</file>