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0" r:id="rId4"/>
    <p:sldId id="261" r:id="rId5"/>
    <p:sldId id="26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579" y="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81A21-B160-46A7-9F58-510B908E5EAA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EA8B5-2AC6-4A16-AE69-77386819B5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855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EA8B5-2AC6-4A16-AE69-77386819B50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050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EA8B5-2AC6-4A16-AE69-77386819B50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249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EA8B5-2AC6-4A16-AE69-77386819B50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859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6939B-A6A7-49D1-9041-E0CB3F12D56E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57056-E8D5-47EA-A65C-F2BA4900EF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40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6939B-A6A7-49D1-9041-E0CB3F12D56E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57056-E8D5-47EA-A65C-F2BA4900EF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795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6939B-A6A7-49D1-9041-E0CB3F12D56E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57056-E8D5-47EA-A65C-F2BA4900EF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688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6939B-A6A7-49D1-9041-E0CB3F12D56E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57056-E8D5-47EA-A65C-F2BA4900EF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20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6939B-A6A7-49D1-9041-E0CB3F12D56E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57056-E8D5-47EA-A65C-F2BA4900EF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808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6939B-A6A7-49D1-9041-E0CB3F12D56E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57056-E8D5-47EA-A65C-F2BA4900EF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57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6939B-A6A7-49D1-9041-E0CB3F12D56E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57056-E8D5-47EA-A65C-F2BA4900EF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227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6939B-A6A7-49D1-9041-E0CB3F12D56E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57056-E8D5-47EA-A65C-F2BA4900EF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426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6939B-A6A7-49D1-9041-E0CB3F12D56E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57056-E8D5-47EA-A65C-F2BA4900EF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717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6939B-A6A7-49D1-9041-E0CB3F12D56E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57056-E8D5-47EA-A65C-F2BA4900EF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378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6939B-A6A7-49D1-9041-E0CB3F12D56E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57056-E8D5-47EA-A65C-F2BA4900EF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309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86939B-A6A7-49D1-9041-E0CB3F12D56E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57056-E8D5-47EA-A65C-F2BA4900EF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099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2110339" y="2627191"/>
            <a:ext cx="7772400" cy="734299"/>
          </a:xfrm>
        </p:spPr>
        <p:txBody>
          <a:bodyPr/>
          <a:lstStyle/>
          <a:p>
            <a:r>
              <a:rPr lang="en-US" sz="4000" dirty="0" smtClean="0"/>
              <a:t>WF </a:t>
            </a:r>
            <a:r>
              <a:rPr lang="en-US" sz="4000" dirty="0"/>
              <a:t>on NR CSI feedback tests</a:t>
            </a:r>
            <a:endParaRPr lang="en-GB" altLang="en-US" sz="4000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034139" y="394228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24250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</a:t>
            </a:r>
            <a:r>
              <a:rPr lang="en-US" altLang="zh-CN" sz="1800" b="1" dirty="0" smtClean="0"/>
              <a:t>WG4#88 Meeting</a:t>
            </a:r>
          </a:p>
          <a:p>
            <a:pPr>
              <a:buNone/>
            </a:pPr>
            <a:r>
              <a:rPr lang="en-GB" sz="1800" b="1" dirty="0" smtClean="0"/>
              <a:t>Gothenburg, Sweden, 20 </a:t>
            </a:r>
            <a:r>
              <a:rPr lang="en-GB" sz="1800" b="1" dirty="0"/>
              <a:t>– </a:t>
            </a:r>
            <a:r>
              <a:rPr lang="en-GB" sz="1800" b="1" dirty="0" smtClean="0"/>
              <a:t>24 August 2018</a:t>
            </a:r>
            <a:br>
              <a:rPr lang="en-GB" sz="1800" b="1" dirty="0" smtClean="0"/>
            </a:br>
            <a:r>
              <a:rPr lang="en-US" altLang="zh-CN" sz="1800" b="1" dirty="0" smtClean="0"/>
              <a:t>Agenda Item: </a:t>
            </a:r>
            <a:r>
              <a:rPr lang="en-GB" altLang="zh-CN" sz="1800" b="1" dirty="0" smtClean="0"/>
              <a:t>7</a:t>
            </a:r>
            <a:r>
              <a:rPr lang="en-GB" sz="1800" b="1" dirty="0" smtClean="0"/>
              <a:t>.13.1.5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0559989" y="628548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R4-1809801</a:t>
            </a:r>
            <a:endParaRPr lang="zh-CN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2085697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5368"/>
            <a:ext cx="10515600" cy="4902433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900" dirty="0"/>
              <a:t>Agreements </a:t>
            </a:r>
            <a:r>
              <a:rPr lang="en-US" sz="2900" dirty="0"/>
              <a:t>related to the NR UE CSI performance requirements were reached in the </a:t>
            </a:r>
            <a:r>
              <a:rPr lang="en-US" sz="2900" dirty="0"/>
              <a:t>WF [1] as </a:t>
            </a:r>
            <a:r>
              <a:rPr lang="en-US" sz="2900" dirty="0"/>
              <a:t>below:</a:t>
            </a:r>
          </a:p>
          <a:p>
            <a:pPr lvl="0"/>
            <a:r>
              <a:rPr lang="en-US" dirty="0"/>
              <a:t>First focused on the mandatory features</a:t>
            </a:r>
          </a:p>
          <a:p>
            <a:pPr lvl="0"/>
            <a:r>
              <a:rPr lang="en-GB" dirty="0"/>
              <a:t>Overall Test Configuration &amp; Scope</a:t>
            </a:r>
            <a:endParaRPr lang="en-US" dirty="0"/>
          </a:p>
          <a:p>
            <a:pPr lvl="1"/>
            <a:r>
              <a:rPr lang="en-GB" dirty="0"/>
              <a:t>First priority focused on:</a:t>
            </a:r>
            <a:endParaRPr lang="en-US" dirty="0"/>
          </a:p>
          <a:p>
            <a:pPr lvl="2"/>
            <a:r>
              <a:rPr lang="en-GB" dirty="0"/>
              <a:t>NZP CSI-RS for channel measurement</a:t>
            </a:r>
            <a:br>
              <a:rPr lang="en-GB" dirty="0"/>
            </a:br>
            <a:r>
              <a:rPr lang="en-GB" dirty="0"/>
              <a:t>CSI-IM for interference measurement</a:t>
            </a:r>
            <a:endParaRPr lang="en-US" dirty="0"/>
          </a:p>
          <a:p>
            <a:pPr lvl="2"/>
            <a:r>
              <a:rPr lang="en-GB" dirty="0"/>
              <a:t>CSI report types: periodic CSI report and aperiodic CSI report</a:t>
            </a:r>
            <a:endParaRPr lang="en-US" dirty="0"/>
          </a:p>
          <a:p>
            <a:pPr lvl="2"/>
            <a:r>
              <a:rPr lang="en-GB" dirty="0"/>
              <a:t>CSI-RS resources types: periodic and aperiodic </a:t>
            </a:r>
            <a:endParaRPr lang="en-US" dirty="0"/>
          </a:p>
          <a:p>
            <a:pPr lvl="0"/>
            <a:r>
              <a:rPr lang="en-US" dirty="0"/>
              <a:t>PMI reporting</a:t>
            </a:r>
          </a:p>
          <a:p>
            <a:pPr lvl="1"/>
            <a:r>
              <a:rPr lang="en-GB" dirty="0"/>
              <a:t>In Rel-15 focused on Type-I single panel </a:t>
            </a:r>
            <a:r>
              <a:rPr lang="en-GB" dirty="0" smtClean="0"/>
              <a:t>codebook</a:t>
            </a:r>
          </a:p>
          <a:p>
            <a:pPr lvl="1"/>
            <a:endParaRPr lang="en-US" dirty="0"/>
          </a:p>
          <a:p>
            <a:pPr marL="0" indent="0">
              <a:lnSpc>
                <a:spcPct val="170000"/>
              </a:lnSpc>
              <a:buNone/>
            </a:pPr>
            <a:r>
              <a:rPr lang="en-US" sz="2900" dirty="0"/>
              <a:t>In RAN4-AH-1807 Meeting (July 2018), a WF [2] on NR UE CSI requirements was approved regarding the initial simulation assumptions for FR1 and FR2 CQI/PMI/RI tests. Companies were encouraged to provide initial simulation results and views on the assumptions and scenarios for NR UE CSI feedback tests. </a:t>
            </a:r>
          </a:p>
          <a:p>
            <a:pPr marL="0" indent="0">
              <a:buNone/>
            </a:pPr>
            <a:r>
              <a:rPr lang="en-US" sz="2900" dirty="0"/>
              <a:t>T</a:t>
            </a:r>
            <a:r>
              <a:rPr lang="en-US" sz="2900" dirty="0" smtClean="0"/>
              <a:t>his WF provides NR FR1/FR2 CQI/PMI/RI </a:t>
            </a:r>
            <a:r>
              <a:rPr lang="en-US" sz="2900" dirty="0"/>
              <a:t>reporting </a:t>
            </a:r>
            <a:r>
              <a:rPr lang="en-US" sz="2900" dirty="0" smtClean="0"/>
              <a:t>test tables for simulation </a:t>
            </a:r>
            <a:r>
              <a:rPr lang="en-US" sz="2900" dirty="0"/>
              <a:t>assumptions alignment. 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sz="1900" dirty="0" smtClean="0"/>
              <a:t>[1] </a:t>
            </a:r>
            <a:r>
              <a:rPr lang="en-US" sz="1900" dirty="0"/>
              <a:t>R4-1808027, “Way forward on NR UE demodulation and CSI requirements”, Ericsson, May 2018</a:t>
            </a:r>
          </a:p>
          <a:p>
            <a:pPr marL="0" indent="0">
              <a:buNone/>
            </a:pPr>
            <a:r>
              <a:rPr lang="en-US" sz="1900" dirty="0" smtClean="0"/>
              <a:t>[2] </a:t>
            </a:r>
            <a:r>
              <a:rPr lang="en-US" sz="1900" dirty="0"/>
              <a:t>R4-1809358, “Way forward on NR UE CSI requirements”, Samsung, July 2018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334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Assumptions for CQI</a:t>
            </a:r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991376" y="1564014"/>
            <a:ext cx="5678909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  <a:tab pos="809625" algn="l"/>
              </a:tabLst>
            </a:pPr>
            <a:r>
              <a:rPr kumimoji="0" lang="en-US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Table 1 Test parameters for static CQI reporting performance requirements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45725" y="6176965"/>
            <a:ext cx="45005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Note: </a:t>
            </a:r>
            <a:r>
              <a:rPr lang="en-US" sz="1100" b="1" dirty="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For </a:t>
            </a:r>
            <a:r>
              <a:rPr lang="en-US" sz="1100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CQI reporting tests, DMRS configuration needs to be specified</a:t>
            </a:r>
            <a:r>
              <a:rPr lang="en-US" sz="1100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100" b="1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845725" y="1825624"/>
          <a:ext cx="4500550" cy="43513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3740"/>
                <a:gridCol w="1053177"/>
                <a:gridCol w="1039699"/>
                <a:gridCol w="1123934"/>
              </a:tblGrid>
              <a:tr h="1359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Parameters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FR1 FDD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FR1 TDD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FR2 TDD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/>
                </a:tc>
              </a:tr>
              <a:tr h="27195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CBW[MHz]/SCS[KHz]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10MHz/15KHz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40MHz/30KHz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100MHz/120KHz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/>
                </a:tc>
              </a:tr>
              <a:tr h="40793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DL UL configuration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N/A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DDDSU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“S” slot is not scheduled for PDSCH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DDDSU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“S” slot is not scheduled for PDSCH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</a:tr>
              <a:tr h="1359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Modulation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256QAM table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256QAM table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64QAM table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</a:tr>
              <a:tr h="27195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CSI-RS/CSI-IM periodicity and slot offset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[5/0]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[5/0]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[5/0]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</a:tr>
              <a:tr h="27195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Propagation channel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AWGN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TS_36.101_Static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AWGN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TS_36.101_Static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AWGN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TS_36.101_Static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</a:tr>
              <a:tr h="27195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Correlation and antenna configuration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2×2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2×2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2×2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</a:tr>
              <a:tr h="1359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Number of Tx CSI-RS ports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</a:tr>
              <a:tr h="40793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NZP CSI-RS configuration</a:t>
                      </a:r>
                      <a:endParaRPr lang="en-US" sz="8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CDM type/CSIRS resource mapping/CSI-RS-Density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[FD-CDM2/density 1]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[FD-CDM2/density 1]</a:t>
                      </a:r>
                      <a:endParaRPr lang="en-US" sz="8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[FD-CDM2/density 1]</a:t>
                      </a:r>
                      <a:endParaRPr lang="en-US" sz="8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</a:tr>
              <a:tr h="1359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reportConfigType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periodic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periodic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periodic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</a:tr>
              <a:tr h="27195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Reporting periodicity and   slot offset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[5/1]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[5/1]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[5/1]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</a:tr>
              <a:tr h="1359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Rank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</a:tr>
              <a:tr h="1359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Codebook Restriction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010000 (fixed rank2)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010000 (fixed rank2)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010000 (fixed rank2)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</a:tr>
              <a:tr h="1359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  PTRS presence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OFF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OFF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</a:tr>
              <a:tr h="8158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CSI-RS Type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 NZP CSI-RS for channel measurement</a:t>
                      </a:r>
                      <a:br>
                        <a:rPr lang="en-US" sz="800">
                          <a:effectLst/>
                        </a:rPr>
                      </a:br>
                      <a:r>
                        <a:rPr lang="en-US" sz="800">
                          <a:effectLst/>
                        </a:rPr>
                        <a:t>- CSI-IM for interference measurement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 NZP CSI-RS for channel measurement</a:t>
                      </a:r>
                      <a:br>
                        <a:rPr lang="en-US" sz="800">
                          <a:effectLst/>
                        </a:rPr>
                      </a:br>
                      <a:r>
                        <a:rPr lang="en-US" sz="800">
                          <a:effectLst/>
                        </a:rPr>
                        <a:t>- CSI-IM for interference measurement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 NZP CSI-RS for channel measurement </a:t>
                      </a:r>
                      <a:br>
                        <a:rPr lang="en-US" sz="800">
                          <a:effectLst/>
                        </a:rPr>
                      </a:br>
                      <a:r>
                        <a:rPr lang="en-US" sz="800">
                          <a:effectLst/>
                        </a:rPr>
                        <a:t>- CSI-IM for interference measurement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</a:tr>
              <a:tr h="1359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CSI type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Type I single-panel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Type I single-panel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Type I single-panel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</a:tr>
              <a:tr h="1359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PMI frequency granularity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Wideband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Wideband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Wideband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</a:tr>
              <a:tr h="1359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CQI frequency granularity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Wideband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Wideband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Wideband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985" marR="51985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9466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Assumptions for PMI</a:t>
            </a:r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985218" y="1556320"/>
            <a:ext cx="4543124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Table 2 Test parameters for PMI reporting performance requirements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149817" y="1825625"/>
          <a:ext cx="3892366" cy="43513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0261"/>
                <a:gridCol w="910855"/>
                <a:gridCol w="899199"/>
                <a:gridCol w="972051"/>
              </a:tblGrid>
              <a:tr h="1176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Parameters</a:t>
                      </a:r>
                      <a:endParaRPr lang="en-US" sz="7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FR1 FDD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FR1 TDD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FR2 TDD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</a:tr>
              <a:tr h="2352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CBW[MHz]/SCS[KHz]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10MHz/15KHz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40MHz/30KHz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100MHz/120KHz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</a:tr>
              <a:tr h="3528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DL UL configuration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N/A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DDDSU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“S” slot is not scheduled for PDSCH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DDDSU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“S” slot is not scheduled for PDSCH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</a:tr>
              <a:tr h="1176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Modulation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256QAM table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256QAM table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64QAM table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</a:tr>
              <a:tr h="1176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MCS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MCS13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MCS13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MCS4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</a:tr>
              <a:tr h="2352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CSI-RS/CSI-IM periodicity and slot offset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[5/0]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[5/0]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[5/0]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</a:tr>
              <a:tr h="2352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Propagation channel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TDL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30ns, 5Hz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TDL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30ns, 5Hz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TDL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30ns, 5Hz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</a:tr>
              <a:tr h="2352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Correlation and antenna configuration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8×2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XPL high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8×2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XPL high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2×2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FFS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</a:tr>
              <a:tr h="1176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Number of Tx CSI-RS ports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8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8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2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</a:tr>
              <a:tr h="3528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NZP CSI-RS configuration</a:t>
                      </a:r>
                      <a:endParaRPr lang="en-US" sz="7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CDM type/CSIRS resource mapping/CSI-RS-Density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en-US" sz="7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[FD-CDM4/density 1]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[FD-CDM4/density 1]</a:t>
                      </a:r>
                      <a:endParaRPr lang="en-US" sz="7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[FD-CDM2/density 1]</a:t>
                      </a:r>
                      <a:endParaRPr lang="en-US" sz="7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</a:tr>
              <a:tr h="1176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reportConfigType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aperiodic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aperiodic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aperiodic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</a:tr>
              <a:tr h="2352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Reporting periodicity and   slot offset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[5/1]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[5/1]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[5/1]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</a:tr>
              <a:tr h="1176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Rank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2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2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1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</a:tr>
              <a:tr h="1176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Codebook Mode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1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1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N/A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</a:tr>
              <a:tr h="1176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Codebook Restriction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N/A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N/A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N/A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</a:tr>
              <a:tr h="1176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(N1, N2)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(2, 2)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(2, 2)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N/A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</a:tr>
              <a:tr h="1176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(O1, O2)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(4, 4)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(4, 4)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N/A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</a:tr>
              <a:tr h="1176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Reporting granularity  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Wideband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Wideband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Wideband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</a:tr>
              <a:tr h="1176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  PTRS presence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OFF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OFF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ON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</a:tr>
              <a:tr h="7056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CSI-RS Type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- NZP CSI-RS for channel measurement</a:t>
                      </a:r>
                      <a:br>
                        <a:rPr lang="en-US" sz="700">
                          <a:effectLst/>
                        </a:rPr>
                      </a:br>
                      <a:r>
                        <a:rPr lang="en-US" sz="700">
                          <a:effectLst/>
                        </a:rPr>
                        <a:t>- CSI-IM for interference measurement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- NZP CSI-RS for channel measurement</a:t>
                      </a:r>
                      <a:br>
                        <a:rPr lang="en-US" sz="700">
                          <a:effectLst/>
                        </a:rPr>
                      </a:br>
                      <a:r>
                        <a:rPr lang="en-US" sz="700">
                          <a:effectLst/>
                        </a:rPr>
                        <a:t>- CSI-IM for interference measurement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- NZP CSI-RS for channel measurement </a:t>
                      </a:r>
                      <a:br>
                        <a:rPr lang="en-US" sz="700">
                          <a:effectLst/>
                        </a:rPr>
                      </a:br>
                      <a:r>
                        <a:rPr lang="en-US" sz="700">
                          <a:effectLst/>
                        </a:rPr>
                        <a:t>- CSI-IM for interference measurement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</a:tr>
              <a:tr h="1176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CSI type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Type I single-panel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Type I single-panel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Type I single-panel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</a:tr>
              <a:tr h="1176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PMI frequency granularity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Wideband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Wideband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Wideband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</a:tr>
              <a:tr h="1176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CQI frequency granularity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Wideband</a:t>
                      </a:r>
                      <a:endParaRPr lang="en-US" sz="7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Wideband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Wideband</a:t>
                      </a:r>
                      <a:endParaRPr lang="en-US" sz="7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9683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Assumptions for RI</a:t>
            </a:r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4025862" y="1514696"/>
            <a:ext cx="4427621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  <a:tab pos="809625" algn="l"/>
              </a:tabLst>
            </a:pPr>
            <a:r>
              <a:rPr kumimoji="0" lang="en-US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Table 3 Test parameters for RI reporting performance requirements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  <a:tab pos="809625" algn="l"/>
              </a:tabLst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978095" y="1784001"/>
          <a:ext cx="4235810" cy="43635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8225"/>
                <a:gridCol w="991225"/>
                <a:gridCol w="978540"/>
                <a:gridCol w="1057820"/>
              </a:tblGrid>
              <a:tr h="1279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Parameters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FR1 FDD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FR1 TDD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FR2 TDD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/>
                </a:tc>
              </a:tr>
              <a:tr h="2559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CBW[MHz]/SCS[KHz]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10MHz/15KHz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40MHz/30KHz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100MHz/120KHz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/>
                </a:tc>
              </a:tr>
              <a:tr h="3839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DL UL configuration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N/A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DDDSU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“S” slot is not scheduled for PDSCH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DDDSU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“S” slot is not scheduled for PDSCH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</a:tr>
              <a:tr h="1279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Modulation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256QAM table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256QAM table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64QAM table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</a:tr>
              <a:tr h="2559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CSI-RS/CSI-IM periodicity and slot offset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[5/0]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[5/0]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[5/0]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</a:tr>
              <a:tr h="2559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Propagation channel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TDL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30ns, 5Hz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TDL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30ns, 5Hz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TDL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30ns, 5Hz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</a:tr>
              <a:tr h="2559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Correlation and antenna configuration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2×2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ULA Low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2×2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ULA Low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2×2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FFS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</a:tr>
              <a:tr h="1279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Number of Tx CSI-RS ports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</a:tr>
              <a:tr h="3839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NZP CSI-RS configuration</a:t>
                      </a:r>
                      <a:endParaRPr lang="en-US" sz="8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CDM type/CSIRS resource mapping/CSI-RS-Density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[FD-CDM4/density 1]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[FD-CDM4/density 1]</a:t>
                      </a:r>
                      <a:endParaRPr lang="en-US" sz="8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[FD-CDM2/density 1]</a:t>
                      </a:r>
                      <a:endParaRPr lang="en-US" sz="8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</a:tr>
              <a:tr h="1279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reportConfigType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periodic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periodic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periodic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</a:tr>
              <a:tr h="2559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Reporting periodicity and   slot offset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[5/1]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[5/1]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[5/1]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</a:tr>
              <a:tr h="1279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Rank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1, 2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1, 2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1, 2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</a:tr>
              <a:tr h="1279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Codebook Restriction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010011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010011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010011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</a:tr>
              <a:tr h="1279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FRC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Follow CQI/PMI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Follow CQI/PMI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Follow CQI/PMI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</a:tr>
              <a:tr h="1279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Reporting granularity 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Wideband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Wideband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Wideband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</a:tr>
              <a:tr h="1279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  PTRS presence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OFF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OFF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</a:tr>
              <a:tr h="7678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CSI-RS Type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 NZP CSI-RS for channel measurement</a:t>
                      </a:r>
                      <a:br>
                        <a:rPr lang="en-US" sz="800">
                          <a:effectLst/>
                        </a:rPr>
                      </a:br>
                      <a:r>
                        <a:rPr lang="en-US" sz="800">
                          <a:effectLst/>
                        </a:rPr>
                        <a:t>- CSI-IM for interference measurement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 NZP CSI-RS for channel measurement</a:t>
                      </a:r>
                      <a:br>
                        <a:rPr lang="en-US" sz="800">
                          <a:effectLst/>
                        </a:rPr>
                      </a:br>
                      <a:r>
                        <a:rPr lang="en-US" sz="800">
                          <a:effectLst/>
                        </a:rPr>
                        <a:t>- CSI-IM for interference measurement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 NZP CSI-RS for channel measurement </a:t>
                      </a:r>
                      <a:br>
                        <a:rPr lang="en-US" sz="800">
                          <a:effectLst/>
                        </a:rPr>
                      </a:br>
                      <a:r>
                        <a:rPr lang="en-US" sz="800">
                          <a:effectLst/>
                        </a:rPr>
                        <a:t>- CSI-IM for interference measurement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</a:tr>
              <a:tr h="1279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CSI type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Type I single-panel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Type I single-panel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Type I single-panel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</a:tr>
              <a:tr h="1279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PMI frequency granularity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Wideband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Wideband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Wideband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</a:tr>
              <a:tr h="1279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CQI frequency granularity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Wideband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Wideband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Wideband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927" marR="48927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25469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719</Words>
  <Application>Microsoft Office PowerPoint</Application>
  <PresentationFormat>Widescreen</PresentationFormat>
  <Paragraphs>318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SimSun</vt:lpstr>
      <vt:lpstr>SimSun</vt:lpstr>
      <vt:lpstr>Arial</vt:lpstr>
      <vt:lpstr>Calibri</vt:lpstr>
      <vt:lpstr>Calibri Light</vt:lpstr>
      <vt:lpstr>Times New Roman</vt:lpstr>
      <vt:lpstr>Office Theme</vt:lpstr>
      <vt:lpstr>WF on NR CSI feedback tests</vt:lpstr>
      <vt:lpstr>Background</vt:lpstr>
      <vt:lpstr>Simulation Assumptions for CQI</vt:lpstr>
      <vt:lpstr>Simulation Assumptions for PMI</vt:lpstr>
      <vt:lpstr>Simulation Assumptions for RI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NR UE CSI requirements</dc:title>
  <dc:creator>Tian, Shuang</dc:creator>
  <cp:keywords>CTPClassification=CTP_NT</cp:keywords>
  <cp:lastModifiedBy>Tian, Shuang</cp:lastModifiedBy>
  <cp:revision>15</cp:revision>
  <dcterms:created xsi:type="dcterms:W3CDTF">2018-08-10T10:21:24Z</dcterms:created>
  <dcterms:modified xsi:type="dcterms:W3CDTF">2018-08-10T19:42:37Z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22c1c714-ea9f-4bb4-a07c-ced527982668</vt:lpwstr>
  </property>
  <property fmtid="{D5CDD505-2E9C-101B-9397-08002B2CF9AE}" pid="3" name="CTP_TimeStamp">
    <vt:lpwstr>2018-08-10 19:42:37Z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