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0167" autoAdjust="0"/>
  </p:normalViewPr>
  <p:slideViewPr>
    <p:cSldViewPr>
      <p:cViewPr varScale="1">
        <p:scale>
          <a:sx n="83" d="100"/>
          <a:sy n="83" d="100"/>
        </p:scale>
        <p:origin x="1378" y="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8553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38258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112514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162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855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2944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9231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3986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2675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497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59523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84487D-FDE4-4005-AB74-60F7543127C1}" type="datetimeFigureOut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29EE45-6FB4-4369-962C-77AEFB489F0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3078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per.lindell@ericsson.com" TargetMode="External"/><Relationship Id="rId7" Type="http://schemas.openxmlformats.org/officeDocument/2006/relationships/hyperlink" Target="mailto:suhwan.lim@lge.com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leo.liuye@huawei.com" TargetMode="External"/><Relationship Id="rId5" Type="http://schemas.openxmlformats.org/officeDocument/2006/relationships/hyperlink" Target="mailto:iwajlo.angelow@nokia.com" TargetMode="External"/><Relationship Id="rId4" Type="http://schemas.openxmlformats.org/officeDocument/2006/relationships/hyperlink" Target="mailto:zhangqian67@HUAWEI.COM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mailto:suhwan.lim@lge.com" TargetMode="External"/><Relationship Id="rId3" Type="http://schemas.openxmlformats.org/officeDocument/2006/relationships/hyperlink" Target="mailto:per.lindell@ericsson.com" TargetMode="External"/><Relationship Id="rId7" Type="http://schemas.openxmlformats.org/officeDocument/2006/relationships/hyperlink" Target="mailto:cao.aijun@zte.com.cn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yankun.li@SAMSUNG.COM" TargetMode="External"/><Relationship Id="rId5" Type="http://schemas.openxmlformats.org/officeDocument/2006/relationships/hyperlink" Target="mailto:Petri.vasenkari@nokia.com" TargetMode="External"/><Relationship Id="rId4" Type="http://schemas.openxmlformats.org/officeDocument/2006/relationships/hyperlink" Target="mailto:leo.liuye@huawei.com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hyperlink" Target="mailto:3GPP_TSG_RAN_WG4_CA@LIST.ETSI.ORG" TargetMode="External"/><Relationship Id="rId7" Type="http://schemas.openxmlformats.org/officeDocument/2006/relationships/image" Target="../media/image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4.wmf"/><Relationship Id="rId5" Type="http://schemas.openxmlformats.org/officeDocument/2006/relationships/image" Target="../media/image1.jpeg"/><Relationship Id="rId10" Type="http://schemas.openxmlformats.org/officeDocument/2006/relationships/oleObject" Target="../embeddings/oleObject3.bin"/><Relationship Id="rId4" Type="http://schemas.openxmlformats.org/officeDocument/2006/relationships/hyperlink" Target="mailto:3GPP_TSG_RAN_WG4_NR_BANDS@LIST.ETSI.ORG" TargetMode="External"/><Relationship Id="rId9" Type="http://schemas.openxmlformats.org/officeDocument/2006/relationships/image" Target="../media/image3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ja-JP" b="1" dirty="0"/>
              <a:t>LTE-CA, EN-DC, NR CA/DC </a:t>
            </a:r>
            <a:r>
              <a:rPr lang="en-GB" altLang="ja-JP" b="1" dirty="0">
                <a:solidFill>
                  <a:srgbClr val="FF0000"/>
                </a:solidFill>
              </a:rPr>
              <a:t>and SUL </a:t>
            </a:r>
            <a:r>
              <a:rPr lang="en-GB" altLang="ja-JP" b="1" dirty="0"/>
              <a:t>configuration handling for Rel-16</a:t>
            </a:r>
            <a:endParaRPr kumimoji="1" lang="ja-JP" altLang="en-US" dirty="0"/>
          </a:p>
        </p:txBody>
      </p:sp>
      <p:sp>
        <p:nvSpPr>
          <p:cNvPr id="4" name="Rectang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GB" altLang="ja-JP" sz="2400" b="1" dirty="0">
                <a:solidFill>
                  <a:schemeClr val="tx1"/>
                </a:solidFill>
                <a:ea typeface="MS PGothic" panose="020B0600070205080204" pitchFamily="50" charset="-128"/>
              </a:rPr>
              <a:t>NTT DOCOMO, INC.</a:t>
            </a:r>
          </a:p>
          <a:p>
            <a:pPr eaLnBrk="1" hangingPunct="1"/>
            <a:endParaRPr lang="en-GB" altLang="ja-JP" sz="2400" b="1" dirty="0">
              <a:solidFill>
                <a:schemeClr val="tx1"/>
              </a:solidFill>
              <a:ea typeface="MS PGothic" panose="020B060007020508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7643292" y="17040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/>
              <a:t>R4-1806025</a:t>
            </a:r>
            <a:endParaRPr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107504" y="116632"/>
            <a:ext cx="52104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b="1" dirty="0"/>
              <a:t>3GPP TSG-RAN4 Meeting #86bis</a:t>
            </a:r>
            <a:endParaRPr lang="en-US" altLang="ja-JP" b="1" dirty="0">
              <a:ea typeface="MS PGothic" panose="020B0600070205080204" pitchFamily="50" charset="-128"/>
            </a:endParaRPr>
          </a:p>
          <a:p>
            <a:r>
              <a:rPr lang="en-GB" altLang="ja-JP" b="1" dirty="0"/>
              <a:t>Melbourne, Australia, 16th Apr 2018 - 20th Apr 2018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35746655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6"/>
          <p:cNvSpPr>
            <a:spLocks noGrp="1"/>
          </p:cNvSpPr>
          <p:nvPr>
            <p:ph type="title"/>
          </p:nvPr>
        </p:nvSpPr>
        <p:spPr>
          <a:xfrm>
            <a:off x="457200" y="128588"/>
            <a:ext cx="8363272" cy="1143000"/>
          </a:xfrm>
        </p:spPr>
        <p:txBody>
          <a:bodyPr/>
          <a:lstStyle/>
          <a:p>
            <a:r>
              <a:rPr lang="fi-FI" altLang="en-US" dirty="0">
                <a:ea typeface="MS PGothic" panose="020B0600070205080204" pitchFamily="50" charset="-128"/>
              </a:rPr>
              <a:t>LTE-CA basket WIs from Rel-16</a:t>
            </a:r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t>Slide </a:t>
            </a:r>
            <a:fld id="{7784F935-68B7-46B2-9B46-E5FCF200BDB7}" type="slidenum"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kumimoji="0" lang="en-GB" altLang="ja-JP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C9661B8B-39E5-46A5-9A95-093028C2F5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7103536"/>
              </p:ext>
            </p:extLst>
          </p:nvPr>
        </p:nvGraphicFramePr>
        <p:xfrm>
          <a:off x="310547" y="2383025"/>
          <a:ext cx="8805336" cy="33080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2560">
                  <a:extLst>
                    <a:ext uri="{9D8B030D-6E8A-4147-A177-3AD203B41FA5}">
                      <a16:colId xmlns:a16="http://schemas.microsoft.com/office/drawing/2014/main" val="1002579813"/>
                    </a:ext>
                  </a:extLst>
                </a:gridCol>
                <a:gridCol w="4597565">
                  <a:extLst>
                    <a:ext uri="{9D8B030D-6E8A-4147-A177-3AD203B41FA5}">
                      <a16:colId xmlns:a16="http://schemas.microsoft.com/office/drawing/2014/main" val="4214794590"/>
                    </a:ext>
                  </a:extLst>
                </a:gridCol>
                <a:gridCol w="1117854">
                  <a:extLst>
                    <a:ext uri="{9D8B030D-6E8A-4147-A177-3AD203B41FA5}">
                      <a16:colId xmlns:a16="http://schemas.microsoft.com/office/drawing/2014/main" val="4235011964"/>
                    </a:ext>
                  </a:extLst>
                </a:gridCol>
                <a:gridCol w="889953">
                  <a:extLst>
                    <a:ext uri="{9D8B030D-6E8A-4147-A177-3AD203B41FA5}">
                      <a16:colId xmlns:a16="http://schemas.microsoft.com/office/drawing/2014/main" val="3268011273"/>
                    </a:ext>
                  </a:extLst>
                </a:gridCol>
                <a:gridCol w="2037404">
                  <a:extLst>
                    <a:ext uri="{9D8B030D-6E8A-4147-A177-3AD203B41FA5}">
                      <a16:colId xmlns:a16="http://schemas.microsoft.com/office/drawing/2014/main" val="2899072416"/>
                    </a:ext>
                  </a:extLst>
                </a:gridCol>
              </a:tblGrid>
              <a:tr h="21386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#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WI title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rapporteur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company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Email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70679594"/>
                  </a:ext>
                </a:extLst>
              </a:tr>
              <a:tr h="64158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1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Rel-16 Intra-band CA for x CC DL/ y CC UL including contiguous and non-contiguous spectrum (x&gt;=y)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Per Lindell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 Ericsson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Arial" panose="020B0604020202020204" pitchFamily="34" charset="0"/>
                          <a:hlinkClick r:id="rId3"/>
                        </a:rPr>
                        <a:t>per.lindell@ericsson.com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65871193"/>
                  </a:ext>
                </a:extLst>
              </a:tr>
              <a:tr h="42772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2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2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 Qualcomm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04584895"/>
                  </a:ext>
                </a:extLst>
              </a:tr>
              <a:tr h="42772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3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3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 err="1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Zhangqian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 Huawei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hlinkClick r:id="rId4"/>
                        </a:rPr>
                        <a:t>zhangqian67@HUAWEI.COM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0042829"/>
                  </a:ext>
                </a:extLst>
              </a:tr>
              <a:tr h="42772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4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effectLst/>
                        </a:rPr>
                        <a:t>4 and 5 </a:t>
                      </a:r>
                      <a:r>
                        <a:rPr lang="en-GB" sz="1200" dirty="0">
                          <a:effectLst/>
                        </a:rPr>
                        <a:t>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Iwajlo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 </a:t>
                      </a:r>
                      <a:r>
                        <a:rPr lang="en-GB" sz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Angelow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 Nokia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Arial" panose="020B0604020202020204" pitchFamily="34" charset="0"/>
                          <a:hlinkClick r:id="rId5"/>
                        </a:rPr>
                        <a:t>iwajlo.angelow@nokia.com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91594993"/>
                  </a:ext>
                </a:extLst>
              </a:tr>
              <a:tr h="42772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5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2 bands DL with 2 bands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Leo </a:t>
                      </a:r>
                      <a:r>
                        <a:rPr lang="en-GB" sz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Liuye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Huawei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Arial" panose="020B0604020202020204" pitchFamily="34" charset="0"/>
                          <a:hlinkClick r:id="rId6"/>
                        </a:rPr>
                        <a:t>leo.liuye@huawei.com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08950510"/>
                  </a:ext>
                </a:extLst>
              </a:tr>
              <a:tr h="42772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6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x bands DL with 2 band UL CA with x=3, 4, 5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Lim </a:t>
                      </a:r>
                      <a:r>
                        <a:rPr lang="en-GB" sz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Suhwan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 LGE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Arial" panose="020B0604020202020204" pitchFamily="34" charset="0"/>
                          <a:hlinkClick r:id="rId7"/>
                        </a:rPr>
                        <a:t>suhwan.lim@lge.com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83738264"/>
                  </a:ext>
                </a:extLst>
              </a:tr>
              <a:tr h="284037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7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effectLst/>
                        </a:rPr>
                        <a:t>[</a:t>
                      </a:r>
                      <a:r>
                        <a:rPr lang="en-GB" sz="1200" dirty="0">
                          <a:effectLst/>
                        </a:rPr>
                        <a:t>Rel16 LTE CA RRM and UE demodulation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effectLst/>
                        </a:rPr>
                        <a:t>]</a:t>
                      </a:r>
                      <a:endParaRPr lang="ja-JP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TBD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 TBD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23702108"/>
                  </a:ext>
                </a:extLst>
              </a:tr>
            </a:tbl>
          </a:graphicData>
        </a:graphic>
      </p:graphicFrame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A7F1E19B-23E7-4875-8615-69803BA4BC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023" y="1020529"/>
            <a:ext cx="8697912" cy="5504815"/>
          </a:xfrm>
        </p:spPr>
        <p:txBody>
          <a:bodyPr/>
          <a:lstStyle/>
          <a:p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Newly proposed LTE-CA configurations can be placed into one of the following basket WIs </a:t>
            </a:r>
            <a:r>
              <a:rPr lang="en-US" altLang="ja-JP" sz="2000" dirty="0">
                <a:solidFill>
                  <a:srgbClr val="FF0000"/>
                </a:solidFill>
                <a:ea typeface="MS PGothic" panose="020B0600070205080204" pitchFamily="50" charset="-128"/>
              </a:rPr>
              <a:t>in each quarter.</a:t>
            </a: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Note that Rel16 LTE CA RRM and UE demodulation is common to any LTE-CA configurations. </a:t>
            </a:r>
          </a:p>
          <a:p>
            <a:pPr lvl="2"/>
            <a:r>
              <a:rPr lang="en-US" altLang="ja-JP" sz="1200" dirty="0">
                <a:solidFill>
                  <a:schemeClr val="tx2"/>
                </a:solidFill>
                <a:ea typeface="MS PGothic" panose="020B0600070205080204" pitchFamily="50" charset="-128"/>
              </a:rPr>
              <a:t>That will be established if necessary in Rel-16</a:t>
            </a:r>
          </a:p>
          <a:p>
            <a:pPr lvl="1"/>
            <a:endParaRPr lang="fi-FI" altLang="ja-JP" sz="2000" dirty="0">
              <a:solidFill>
                <a:schemeClr val="tx2"/>
              </a:solidFill>
              <a:ea typeface="MS PGothic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036509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6"/>
          <p:cNvSpPr>
            <a:spLocks noGrp="1"/>
          </p:cNvSpPr>
          <p:nvPr>
            <p:ph type="title"/>
          </p:nvPr>
        </p:nvSpPr>
        <p:spPr>
          <a:xfrm>
            <a:off x="263843" y="128588"/>
            <a:ext cx="8700645" cy="564108"/>
          </a:xfrm>
        </p:spPr>
        <p:txBody>
          <a:bodyPr>
            <a:noAutofit/>
          </a:bodyPr>
          <a:lstStyle/>
          <a:p>
            <a:r>
              <a:rPr lang="fi-FI" altLang="en-US" sz="3200" dirty="0">
                <a:ea typeface="MS PGothic" panose="020B0600070205080204" pitchFamily="50" charset="-128"/>
              </a:rPr>
              <a:t>EN-DC, NR CA/DC, </a:t>
            </a:r>
            <a:r>
              <a:rPr lang="fi-FI" altLang="en-US" sz="3200" dirty="0">
                <a:solidFill>
                  <a:srgbClr val="FF0000"/>
                </a:solidFill>
                <a:ea typeface="MS PGothic" panose="020B0600070205080204" pitchFamily="50" charset="-128"/>
              </a:rPr>
              <a:t>SUL</a:t>
            </a:r>
            <a:r>
              <a:rPr lang="fi-FI" altLang="en-US" sz="3200" dirty="0">
                <a:ea typeface="MS PGothic" panose="020B0600070205080204" pitchFamily="50" charset="-128"/>
              </a:rPr>
              <a:t> basket WIs from Rel-16</a:t>
            </a:r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t>Slide </a:t>
            </a:r>
            <a:fld id="{7784F935-68B7-46B2-9B46-E5FCF200BDB7}" type="slidenum"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kumimoji="0" lang="en-GB" altLang="ja-JP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9CC8278F-E8F3-448F-8F96-37CFC1FDAA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3148378"/>
              </p:ext>
            </p:extLst>
          </p:nvPr>
        </p:nvGraphicFramePr>
        <p:xfrm>
          <a:off x="179512" y="1556792"/>
          <a:ext cx="8761095" cy="50916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9560">
                  <a:extLst>
                    <a:ext uri="{9D8B030D-6E8A-4147-A177-3AD203B41FA5}">
                      <a16:colId xmlns:a16="http://schemas.microsoft.com/office/drawing/2014/main" val="191887880"/>
                    </a:ext>
                  </a:extLst>
                </a:gridCol>
                <a:gridCol w="4193857">
                  <a:extLst>
                    <a:ext uri="{9D8B030D-6E8A-4147-A177-3AD203B41FA5}">
                      <a16:colId xmlns:a16="http://schemas.microsoft.com/office/drawing/2014/main" val="4214794590"/>
                    </a:ext>
                  </a:extLst>
                </a:gridCol>
                <a:gridCol w="1090549">
                  <a:extLst>
                    <a:ext uri="{9D8B030D-6E8A-4147-A177-3AD203B41FA5}">
                      <a16:colId xmlns:a16="http://schemas.microsoft.com/office/drawing/2014/main" val="4235011964"/>
                    </a:ext>
                  </a:extLst>
                </a:gridCol>
                <a:gridCol w="943991">
                  <a:extLst>
                    <a:ext uri="{9D8B030D-6E8A-4147-A177-3AD203B41FA5}">
                      <a16:colId xmlns:a16="http://schemas.microsoft.com/office/drawing/2014/main" val="3268011273"/>
                    </a:ext>
                  </a:extLst>
                </a:gridCol>
                <a:gridCol w="2243138">
                  <a:extLst>
                    <a:ext uri="{9D8B030D-6E8A-4147-A177-3AD203B41FA5}">
                      <a16:colId xmlns:a16="http://schemas.microsoft.com/office/drawing/2014/main" val="2899072416"/>
                    </a:ext>
                  </a:extLst>
                </a:gridCol>
              </a:tblGrid>
              <a:tr h="20650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#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WI title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rapporteur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company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Email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70679594"/>
                  </a:ext>
                </a:extLst>
              </a:tr>
              <a:tr h="54206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1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NR intra band CA for </a:t>
                      </a:r>
                      <a:r>
                        <a:rPr lang="en-US" sz="1200" dirty="0" err="1">
                          <a:effectLst/>
                          <a:latin typeface="+mj-lt"/>
                        </a:rPr>
                        <a:t>xCC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 DL/</a:t>
                      </a:r>
                      <a:r>
                        <a:rPr lang="en-US" sz="1200" dirty="0" err="1">
                          <a:effectLst/>
                          <a:latin typeface="+mj-lt"/>
                        </a:rPr>
                        <a:t>yCC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 UL including contiguous and non-contiguous spectrum (x&gt;=y)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[Per Lindell]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</a:rPr>
                        <a:t> [Ericsson]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Arial" panose="020B0604020202020204" pitchFamily="34" charset="0"/>
                          <a:hlinkClick r:id="rId3"/>
                        </a:rPr>
                        <a:t>per.lindell@ericsson.com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65871193"/>
                  </a:ext>
                </a:extLst>
              </a:tr>
              <a:tr h="54206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2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EN-DC for 2 bands DL with 2 bands UL(</a:t>
                      </a: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LTE band + 1 NR band 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)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[Oguma Yuta]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[NTT DOCOMO]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04584895"/>
                  </a:ext>
                </a:extLst>
              </a:tr>
              <a:tr h="54206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3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latin typeface="+mj-lt"/>
                        </a:rPr>
                        <a:t>EN-DC for 3 bands DL with 2 bands UL(</a:t>
                      </a: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LTE bands + 1 NR band </a:t>
                      </a:r>
                      <a:r>
                        <a:rPr lang="en-US" altLang="ja-JP" sz="1200" dirty="0">
                          <a:latin typeface="+mj-lt"/>
                        </a:rPr>
                        <a:t>)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[Ye Liu]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[Huawei]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  <a:hlinkClick r:id="rId4"/>
                        </a:rPr>
                        <a:t>leo.liuye@huawei.com</a:t>
                      </a:r>
                      <a:endParaRPr lang="en-US" alt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0042829"/>
                  </a:ext>
                </a:extLst>
              </a:tr>
              <a:tr h="54206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4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4 bands DL with 2 bands UL(3 LTE bands + 1 NR band )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[Per Lindell]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</a:rPr>
                        <a:t>[Ericsson]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Arial" panose="020B0604020202020204" pitchFamily="34" charset="0"/>
                          <a:hlinkClick r:id="rId3"/>
                        </a:rPr>
                        <a:t>per.lindell@ericsson.com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91594993"/>
                  </a:ext>
                </a:extLst>
              </a:tr>
              <a:tr h="54206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5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5 bands DL with 2 bands UL(4 LTE bands + 1 NR band )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[Petri </a:t>
                      </a:r>
                      <a:r>
                        <a:rPr lang="en-US" altLang="ja-JP" sz="1200" dirty="0" err="1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Vasenkari</a:t>
                      </a: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[Nokia]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  <a:hlinkClick r:id="rId5"/>
                        </a:rPr>
                        <a:t>Petri.vasenkari@nokia.com</a:t>
                      </a:r>
                      <a:endParaRPr lang="ja-JP" alt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08950510"/>
                  </a:ext>
                </a:extLst>
              </a:tr>
              <a:tr h="54206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6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6 bands DL with 2 bands UL(5 LTE bands + 1 NR band )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</a:t>
                      </a:r>
                      <a:r>
                        <a:rPr lang="en-US" altLang="ja-JP" sz="1200" dirty="0" err="1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Yankun</a:t>
                      </a: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 Li]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[Samsung]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  <a:hlinkClick r:id="rId6"/>
                        </a:rPr>
                        <a:t>yankun.li@SAMSUNG.COM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83738264"/>
                  </a:ext>
                </a:extLst>
              </a:tr>
              <a:tr h="54206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7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NR Inter-band CA/DC for 2 bands DL with up to 2 bands UL</a:t>
                      </a:r>
                      <a:br>
                        <a:rPr lang="en-US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</a:b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#</a:t>
                      </a:r>
                      <a:r>
                        <a:rPr lang="en-US" sz="1200" baseline="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For NR DC, the basket will be used for NR DC only after the DC configurations selected for late drop is finished.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</a:t>
                      </a:r>
                      <a:r>
                        <a:rPr lang="en-US" altLang="ja-JP" sz="1200" dirty="0" err="1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Aijun</a:t>
                      </a: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 Cao]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[ZTE]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  <a:hlinkClick r:id="rId7"/>
                        </a:rPr>
                        <a:t>cao.aijun@zte.com.cn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2513151"/>
                  </a:ext>
                </a:extLst>
              </a:tr>
              <a:tr h="54206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8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EN-DC of LTE inter band CA for x bands DL with 1 band UL (x=1, 2, 3, 4) + NR inter-band CA for 2 bands DL with 1 band UL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</a:t>
                      </a:r>
                      <a:r>
                        <a:rPr lang="en-US" altLang="ja-JP" sz="1200" dirty="0" err="1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Suhwan</a:t>
                      </a: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 Lim]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[LGE]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  <a:hlinkClick r:id="rId8"/>
                        </a:rPr>
                        <a:t>suhwan.lim@lge.com</a:t>
                      </a:r>
                      <a:endParaRPr lang="en-US" alt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23702108"/>
                  </a:ext>
                </a:extLst>
              </a:tr>
              <a:tr h="54206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9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Supplementary uplink (SUL) and LTE-NR co-existence</a:t>
                      </a:r>
                      <a:endParaRPr lang="ja-JP" sz="1200" dirty="0">
                        <a:solidFill>
                          <a:srgbClr val="FF0000"/>
                        </a:solidFill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[Ye Liu]</a:t>
                      </a:r>
                      <a:endParaRPr lang="ja-JP" sz="1200" dirty="0">
                        <a:solidFill>
                          <a:srgbClr val="FF0000"/>
                        </a:solidFill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[Huawei]</a:t>
                      </a:r>
                      <a:endParaRPr lang="ja-JP" sz="1200" dirty="0">
                        <a:solidFill>
                          <a:srgbClr val="FF0000"/>
                        </a:solidFill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+mn-cs"/>
                          <a:hlinkClick r:id="rId4"/>
                        </a:rPr>
                        <a:t>leo.liuye@huawei.com</a:t>
                      </a:r>
                      <a:endParaRPr kumimoji="1" lang="en-US" altLang="ja-JP" sz="12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endParaRPr lang="ja-JP" sz="1200" dirty="0">
                        <a:solidFill>
                          <a:srgbClr val="FF0000"/>
                        </a:solidFill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A09C7A05-04D4-421D-B55F-93448DFFB1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023" y="764704"/>
            <a:ext cx="8697912" cy="5504815"/>
          </a:xfrm>
        </p:spPr>
        <p:txBody>
          <a:bodyPr/>
          <a:lstStyle/>
          <a:p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Newly proposed configurations  will be placed into one of the following basket </a:t>
            </a:r>
            <a:r>
              <a:rPr lang="en-US" altLang="ja-JP" sz="2000" dirty="0" err="1">
                <a:solidFill>
                  <a:schemeClr val="tx2"/>
                </a:solidFill>
                <a:ea typeface="MS PGothic" panose="020B0600070205080204" pitchFamily="50" charset="-128"/>
              </a:rPr>
              <a:t>Wis</a:t>
            </a:r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 </a:t>
            </a:r>
            <a:r>
              <a:rPr lang="en-US" altLang="ja-JP" sz="2000" dirty="0">
                <a:solidFill>
                  <a:srgbClr val="FF0000"/>
                </a:solidFill>
                <a:ea typeface="MS PGothic" panose="020B0600070205080204" pitchFamily="50" charset="-128"/>
              </a:rPr>
              <a:t>in each quarter. </a:t>
            </a:r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Additional baskets can be generated if necessary.</a:t>
            </a:r>
            <a:endParaRPr lang="fi-FI" altLang="ja-JP" sz="2000" dirty="0">
              <a:solidFill>
                <a:schemeClr val="tx2"/>
              </a:solidFill>
              <a:ea typeface="MS PGothic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273765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6"/>
          <p:cNvSpPr>
            <a:spLocks noGrp="1"/>
          </p:cNvSpPr>
          <p:nvPr>
            <p:ph type="title"/>
          </p:nvPr>
        </p:nvSpPr>
        <p:spPr>
          <a:xfrm>
            <a:off x="0" y="128588"/>
            <a:ext cx="7416799" cy="1143000"/>
          </a:xfrm>
        </p:spPr>
        <p:txBody>
          <a:bodyPr/>
          <a:lstStyle/>
          <a:p>
            <a:r>
              <a:rPr lang="fi-FI" altLang="en-US" sz="2800" dirty="0">
                <a:ea typeface="MS PGothic" panose="020B0600070205080204" pitchFamily="50" charset="-128"/>
              </a:rPr>
              <a:t>Handling of configurations not completed by June</a:t>
            </a:r>
          </a:p>
        </p:txBody>
      </p:sp>
      <p:sp>
        <p:nvSpPr>
          <p:cNvPr id="8195" name="Content Placeholder 7"/>
          <p:cNvSpPr>
            <a:spLocks noGrp="1"/>
          </p:cNvSpPr>
          <p:nvPr>
            <p:ph idx="1"/>
          </p:nvPr>
        </p:nvSpPr>
        <p:spPr>
          <a:xfrm>
            <a:off x="180023" y="1185542"/>
            <a:ext cx="8697912" cy="5504815"/>
          </a:xfrm>
        </p:spPr>
        <p:txBody>
          <a:bodyPr>
            <a:normAutofit lnSpcReduction="10000"/>
          </a:bodyPr>
          <a:lstStyle/>
          <a:p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Any configurations for LTE-CA, NR CA/DC, EN-DC</a:t>
            </a:r>
            <a:r>
              <a:rPr lang="en-US" altLang="ja-JP" sz="2000" dirty="0">
                <a:solidFill>
                  <a:srgbClr val="FF0000"/>
                </a:solidFill>
                <a:ea typeface="MS PGothic" panose="020B0600070205080204" pitchFamily="50" charset="-128"/>
              </a:rPr>
              <a:t>, SUL </a:t>
            </a:r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not completed by June will be moved to one of the basket WIs Rel-16 </a:t>
            </a:r>
            <a:r>
              <a:rPr lang="en-US" altLang="ja-JP" sz="2000" dirty="0">
                <a:solidFill>
                  <a:srgbClr val="FF0000"/>
                </a:solidFill>
                <a:ea typeface="MS PGothic" panose="020B0600070205080204" pitchFamily="50" charset="-128"/>
              </a:rPr>
              <a:t>based on requests using official format</a:t>
            </a:r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.</a:t>
            </a:r>
          </a:p>
          <a:p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The deadline of the requests is </a:t>
            </a:r>
            <a:r>
              <a:rPr lang="en-US" altLang="ja-JP" sz="2000" dirty="0">
                <a:solidFill>
                  <a:srgbClr val="FF0000"/>
                </a:solidFill>
                <a:ea typeface="MS PGothic" panose="020B0600070205080204" pitchFamily="50" charset="-128"/>
              </a:rPr>
              <a:t>10:59pm UTC on Fri 11</a:t>
            </a:r>
            <a:r>
              <a:rPr lang="en-US" altLang="ja-JP" sz="2000" baseline="30000" dirty="0">
                <a:solidFill>
                  <a:srgbClr val="FF0000"/>
                </a:solidFill>
                <a:ea typeface="MS PGothic" panose="020B0600070205080204" pitchFamily="50" charset="-128"/>
              </a:rPr>
              <a:t>th</a:t>
            </a:r>
            <a:r>
              <a:rPr lang="en-US" altLang="ja-JP" sz="2000" dirty="0">
                <a:solidFill>
                  <a:srgbClr val="FF0000"/>
                </a:solidFill>
                <a:ea typeface="MS PGothic" panose="020B0600070205080204" pitchFamily="50" charset="-128"/>
              </a:rPr>
              <a:t> May 2018</a:t>
            </a:r>
            <a:endParaRPr lang="en-US" altLang="ja-JP" sz="2000" dirty="0">
              <a:solidFill>
                <a:schemeClr val="tx2"/>
              </a:solidFill>
              <a:ea typeface="MS PGothic" panose="020B0600070205080204" pitchFamily="50" charset="-128"/>
            </a:endParaRP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There are </a:t>
            </a:r>
            <a:r>
              <a:rPr lang="en-US" altLang="ja-JP" sz="1600" dirty="0">
                <a:solidFill>
                  <a:srgbClr val="FF0000"/>
                </a:solidFill>
                <a:ea typeface="MS PGothic" panose="020B0600070205080204" pitchFamily="50" charset="-128"/>
              </a:rPr>
              <a:t>some conditions to request certain configurations. See slide 6 and 8</a:t>
            </a:r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.</a:t>
            </a: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If the contact persons have configurations which may or may not be completed by May, it is recommended to share the request including the configurations.</a:t>
            </a: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In case the configurations are competed by May, that will be specified in Rel15 even if the contact person share the request for Rel16 basket WI.</a:t>
            </a:r>
          </a:p>
          <a:p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The potential rapporteurs will reflect the requests into the respective WIDs before the meeting.</a:t>
            </a:r>
          </a:p>
          <a:p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The WIDs will be initially reviewed in the May meeting and endorsed.</a:t>
            </a:r>
            <a:endParaRPr lang="en-US" altLang="ja-JP" sz="1600" dirty="0">
              <a:solidFill>
                <a:schemeClr val="tx2"/>
              </a:solidFill>
              <a:ea typeface="MS PGothic" panose="020B0600070205080204" pitchFamily="50" charset="-128"/>
            </a:endParaRPr>
          </a:p>
          <a:p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The rapporteurs will share revised WIDs based on the outcome of the meeting </a:t>
            </a:r>
            <a:r>
              <a:rPr lang="en-US" altLang="ja-JP" sz="2000" dirty="0">
                <a:solidFill>
                  <a:srgbClr val="FF0000"/>
                </a:solidFill>
                <a:ea typeface="MS PGothic" panose="020B0600070205080204" pitchFamily="50" charset="-128"/>
              </a:rPr>
              <a:t>by the end of Tue 29</a:t>
            </a:r>
            <a:r>
              <a:rPr lang="en-US" altLang="ja-JP" sz="2000" baseline="30000" dirty="0">
                <a:solidFill>
                  <a:srgbClr val="FF0000"/>
                </a:solidFill>
                <a:ea typeface="MS PGothic" panose="020B0600070205080204" pitchFamily="50" charset="-128"/>
              </a:rPr>
              <a:t>th</a:t>
            </a:r>
            <a:r>
              <a:rPr lang="en-US" altLang="ja-JP" sz="2000" dirty="0">
                <a:solidFill>
                  <a:srgbClr val="FF0000"/>
                </a:solidFill>
                <a:ea typeface="MS PGothic" panose="020B0600070205080204" pitchFamily="50" charset="-128"/>
              </a:rPr>
              <a:t> May</a:t>
            </a:r>
            <a:endParaRPr lang="en-US" altLang="ja-JP" sz="1600" dirty="0">
              <a:solidFill>
                <a:srgbClr val="FF0000"/>
              </a:solidFill>
              <a:ea typeface="MS PGothic" panose="020B0600070205080204" pitchFamily="50" charset="-128"/>
            </a:endParaRP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Note: Some configurations may be deleted due to unexpected good progress. That means the requirements for the configurations to be deleted from Rel16 WID is specified in Rel15 spec.</a:t>
            </a:r>
            <a:endParaRPr lang="fi-FI" altLang="ja-JP" dirty="0">
              <a:solidFill>
                <a:schemeClr val="tx2"/>
              </a:solidFill>
              <a:ea typeface="MS PGothic" panose="020B0600070205080204" pitchFamily="50" charset="-128"/>
            </a:endParaRPr>
          </a:p>
          <a:p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The revised WIDs will be further reviewed on </a:t>
            </a:r>
            <a:r>
              <a:rPr lang="en-US" altLang="ja-JP" sz="1600" u="sng" dirty="0">
                <a:solidFill>
                  <a:srgbClr val="0000FF"/>
                </a:solidFill>
                <a:ea typeface="MS PGothic" panose="020B0600070205080204" pitchFamily="50" charset="-128"/>
              </a:rPr>
              <a:t>3GPP_TSG_RAN_WG4@LIST.ETSI.ORG </a:t>
            </a:r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 </a:t>
            </a:r>
            <a:r>
              <a:rPr lang="en-US" altLang="ja-JP" sz="2000" dirty="0">
                <a:solidFill>
                  <a:srgbClr val="FF0000"/>
                </a:solidFill>
                <a:ea typeface="MS PGothic" panose="020B0600070205080204" pitchFamily="50" charset="-128"/>
              </a:rPr>
              <a:t>by the end of the Fri 1</a:t>
            </a:r>
            <a:r>
              <a:rPr lang="en-US" altLang="ja-JP" sz="2000" baseline="30000" dirty="0">
                <a:solidFill>
                  <a:srgbClr val="FF0000"/>
                </a:solidFill>
                <a:ea typeface="MS PGothic" panose="020B0600070205080204" pitchFamily="50" charset="-128"/>
              </a:rPr>
              <a:t>st</a:t>
            </a:r>
            <a:r>
              <a:rPr lang="en-US" altLang="ja-JP" sz="2000" dirty="0">
                <a:solidFill>
                  <a:srgbClr val="FF0000"/>
                </a:solidFill>
                <a:ea typeface="MS PGothic" panose="020B0600070205080204" pitchFamily="50" charset="-128"/>
              </a:rPr>
              <a:t> June</a:t>
            </a:r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 and endorsed.</a:t>
            </a:r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t>Slide </a:t>
            </a:r>
            <a:fld id="{7784F935-68B7-46B2-9B46-E5FCF200BDB7}" type="slidenum"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kumimoji="0" lang="en-GB" altLang="ja-JP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52872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6"/>
          <p:cNvSpPr>
            <a:spLocks noGrp="1"/>
          </p:cNvSpPr>
          <p:nvPr>
            <p:ph type="title"/>
          </p:nvPr>
        </p:nvSpPr>
        <p:spPr>
          <a:xfrm>
            <a:off x="0" y="128588"/>
            <a:ext cx="7416799" cy="1143000"/>
          </a:xfrm>
        </p:spPr>
        <p:txBody>
          <a:bodyPr>
            <a:normAutofit/>
          </a:bodyPr>
          <a:lstStyle/>
          <a:p>
            <a:r>
              <a:rPr lang="fi-FI" altLang="en-US" sz="3600" dirty="0">
                <a:ea typeface="MS PGothic" panose="020B0600070205080204" pitchFamily="50" charset="-128"/>
              </a:rPr>
              <a:t>A way for requests</a:t>
            </a:r>
          </a:p>
        </p:txBody>
      </p:sp>
      <p:sp>
        <p:nvSpPr>
          <p:cNvPr id="8195" name="Content Placeholder 7"/>
          <p:cNvSpPr>
            <a:spLocks noGrp="1"/>
          </p:cNvSpPr>
          <p:nvPr>
            <p:ph idx="1"/>
          </p:nvPr>
        </p:nvSpPr>
        <p:spPr>
          <a:xfrm>
            <a:off x="180023" y="1185542"/>
            <a:ext cx="8697912" cy="5504815"/>
          </a:xfrm>
        </p:spPr>
        <p:txBody>
          <a:bodyPr/>
          <a:lstStyle/>
          <a:p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E-mail reflector for requests</a:t>
            </a: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LTE-CA configurations request: use </a:t>
            </a:r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  <a:hlinkClick r:id="rId3"/>
              </a:rPr>
              <a:t>3GPP_TSG_RAN_WG4_CA@LIST.ETSI.ORG</a:t>
            </a:r>
            <a:endParaRPr lang="en-US" altLang="ja-JP" sz="1600" dirty="0">
              <a:solidFill>
                <a:schemeClr val="tx2"/>
              </a:solidFill>
              <a:ea typeface="MS PGothic" panose="020B0600070205080204" pitchFamily="50" charset="-128"/>
            </a:endParaRP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EN-DC, NR CA/DC</a:t>
            </a:r>
            <a:r>
              <a:rPr lang="en-US" altLang="ja-JP" sz="1600" dirty="0">
                <a:solidFill>
                  <a:srgbClr val="FF0000"/>
                </a:solidFill>
                <a:ea typeface="MS PGothic" panose="020B0600070205080204" pitchFamily="50" charset="-128"/>
              </a:rPr>
              <a:t>, SUL </a:t>
            </a:r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configuration: use </a:t>
            </a:r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  <a:hlinkClick r:id="rId4"/>
              </a:rPr>
              <a:t>3GPP_TSG_RAN_WG4_NR_BANDS@LIST.ETSI.ORG</a:t>
            </a:r>
            <a:endParaRPr lang="en-US" altLang="ja-JP" sz="1600" dirty="0">
              <a:solidFill>
                <a:schemeClr val="tx2"/>
              </a:solidFill>
              <a:ea typeface="MS PGothic" panose="020B0600070205080204" pitchFamily="50" charset="-128"/>
            </a:endParaRPr>
          </a:p>
          <a:p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E-mail title</a:t>
            </a:r>
            <a:r>
              <a:rPr lang="en-US" altLang="ja-JP" sz="2000" dirty="0">
                <a:ea typeface="MS PGothic" panose="020B0600070205080204" pitchFamily="50" charset="-128"/>
              </a:rPr>
              <a:t>:</a:t>
            </a:r>
            <a:r>
              <a:rPr lang="en-US" altLang="ja-JP" sz="2000" dirty="0">
                <a:solidFill>
                  <a:srgbClr val="FF0000"/>
                </a:solidFill>
                <a:ea typeface="MS PGothic" panose="020B0600070205080204" pitchFamily="50" charset="-128"/>
              </a:rPr>
              <a:t> [</a:t>
            </a:r>
            <a:r>
              <a:rPr lang="en-US" altLang="ja-JP" sz="1800" dirty="0">
                <a:solidFill>
                  <a:srgbClr val="FF0000"/>
                </a:solidFill>
                <a:ea typeface="MS PGothic" panose="020B0600070205080204" pitchFamily="50" charset="-128"/>
              </a:rPr>
              <a:t>Request for R4#XX] New configurations by “Company name”</a:t>
            </a: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“[Request for R4#87] New configurations by NTT DOCOMO, INC.”</a:t>
            </a:r>
          </a:p>
          <a:p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Request format: use the attachments</a:t>
            </a: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Request sheet for LTE-CA: </a:t>
            </a:r>
          </a:p>
          <a:p>
            <a:pPr lvl="1"/>
            <a:endParaRPr lang="en-US" altLang="ja-JP" sz="1600" dirty="0">
              <a:solidFill>
                <a:schemeClr val="tx2"/>
              </a:solidFill>
              <a:ea typeface="MS PGothic" panose="020B0600070205080204" pitchFamily="50" charset="-128"/>
            </a:endParaRP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Request sheet for EN-DC, NR CA/DC</a:t>
            </a:r>
            <a:r>
              <a:rPr lang="en-US" altLang="ja-JP" sz="1600" dirty="0">
                <a:solidFill>
                  <a:srgbClr val="FF0000"/>
                </a:solidFill>
                <a:ea typeface="MS PGothic" panose="020B0600070205080204" pitchFamily="50" charset="-128"/>
              </a:rPr>
              <a:t>, SUL</a:t>
            </a:r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: </a:t>
            </a:r>
          </a:p>
          <a:p>
            <a:pPr lvl="1"/>
            <a:endParaRPr lang="en-US" altLang="ja-JP" sz="1600" dirty="0">
              <a:solidFill>
                <a:schemeClr val="tx2"/>
              </a:solidFill>
              <a:ea typeface="MS PGothic" panose="020B0600070205080204" pitchFamily="50" charset="-128"/>
            </a:endParaRP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Note: </a:t>
            </a:r>
            <a:r>
              <a:rPr lang="en-US" altLang="ja-JP" sz="1600" dirty="0">
                <a:solidFill>
                  <a:srgbClr val="FF0000"/>
                </a:solidFill>
                <a:ea typeface="MS PGothic" panose="020B0600070205080204" pitchFamily="50" charset="-128"/>
              </a:rPr>
              <a:t>Requests including information with [ ] will NOT be counted as request</a:t>
            </a:r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 </a:t>
            </a:r>
            <a:endParaRPr lang="en-US" altLang="ja-JP" sz="2000" dirty="0">
              <a:solidFill>
                <a:schemeClr val="tx2"/>
              </a:solidFill>
              <a:ea typeface="MS PGothic" panose="020B0600070205080204" pitchFamily="50" charset="-128"/>
            </a:endParaRPr>
          </a:p>
          <a:p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Others</a:t>
            </a: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The proponents shall check if the fallback modes for the proposed configurations have been already specified or not. If NOT, they shall request not specified fallback modes as well.</a:t>
            </a: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An example of a possible WID is attached where the request for 6DL/1UL of CA_3A-28A-41C-42C from </a:t>
            </a:r>
            <a:r>
              <a:rPr lang="en-US" altLang="ja-JP" sz="1600" dirty="0" err="1">
                <a:solidFill>
                  <a:schemeClr val="tx2"/>
                </a:solidFill>
                <a:ea typeface="MS PGothic" panose="020B0600070205080204" pitchFamily="50" charset="-128"/>
              </a:rPr>
              <a:t>SoftBank</a:t>
            </a:r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 Corp. in [R4-1802426] is already reflected.  Note some missing information should be shared by </a:t>
            </a:r>
            <a:r>
              <a:rPr lang="en-US" altLang="ja-JP" sz="1600" dirty="0" err="1">
                <a:solidFill>
                  <a:schemeClr val="tx2"/>
                </a:solidFill>
                <a:ea typeface="MS PGothic" panose="020B0600070205080204" pitchFamily="50" charset="-128"/>
              </a:rPr>
              <a:t>SoftBank</a:t>
            </a:r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 Corp..</a:t>
            </a:r>
          </a:p>
          <a:p>
            <a:pPr lvl="1"/>
            <a:endParaRPr lang="en-US" altLang="ja-JP" sz="1600" dirty="0">
              <a:solidFill>
                <a:schemeClr val="tx2"/>
              </a:solidFill>
              <a:ea typeface="MS PGothic" panose="020B0600070205080204" pitchFamily="50" charset="-128"/>
            </a:endParaRPr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5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t>Slide </a:t>
            </a:r>
            <a:fld id="{7784F935-68B7-46B2-9B46-E5FCF200BDB7}" type="slidenum"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kumimoji="0" lang="en-GB" altLang="ja-JP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" name="オブジェクト 1">
            <a:extLst>
              <a:ext uri="{FF2B5EF4-FFF2-40B4-BE49-F238E27FC236}">
                <a16:creationId xmlns:a16="http://schemas.microsoft.com/office/drawing/2014/main" id="{7B412E67-610C-4A4D-8FBD-91C9ABC5A8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4324254"/>
              </p:ext>
            </p:extLst>
          </p:nvPr>
        </p:nvGraphicFramePr>
        <p:xfrm>
          <a:off x="3252788" y="3209131"/>
          <a:ext cx="2179637" cy="439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3" name="パッケージャー シェル オブジェクト" showAsIcon="1" r:id="rId6" imgW="2180160" imgH="439560" progId="Package">
                  <p:embed/>
                </p:oleObj>
              </mc:Choice>
              <mc:Fallback>
                <p:oleObj name="パッケージャー シェル オブジェクト" showAsIcon="1" r:id="rId6" imgW="2180160" imgH="439560" progId="Package">
                  <p:embed/>
                  <p:pic>
                    <p:nvPicPr>
                      <p:cNvPr id="0" name="Picture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2788" y="3209131"/>
                        <a:ext cx="2179637" cy="4397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1454832"/>
              </p:ext>
            </p:extLst>
          </p:nvPr>
        </p:nvGraphicFramePr>
        <p:xfrm>
          <a:off x="4427984" y="6237312"/>
          <a:ext cx="3802558" cy="4683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4" name="パッケージャー シェル オブジェクト" showAsIcon="1" r:id="rId8" imgW="5877360" imgH="723960" progId="Package">
                  <p:embed/>
                </p:oleObj>
              </mc:Choice>
              <mc:Fallback>
                <p:oleObj name="パッケージャー シェル オブジェクト" showAsIcon="1" r:id="rId8" imgW="5877360" imgH="723960" progId="Package">
                  <p:embed/>
                  <p:pic>
                    <p:nvPicPr>
                      <p:cNvPr id="0" name="Picture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7984" y="6237312"/>
                        <a:ext cx="3802558" cy="46838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3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9389566"/>
              </p:ext>
            </p:extLst>
          </p:nvPr>
        </p:nvGraphicFramePr>
        <p:xfrm>
          <a:off x="3702050" y="4148138"/>
          <a:ext cx="1338263" cy="230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" name="パッケージャー シェル オブジェクト" showAsIcon="1" r:id="rId10" imgW="2554200" imgH="439560" progId="Package">
                  <p:embed/>
                </p:oleObj>
              </mc:Choice>
              <mc:Fallback>
                <p:oleObj name="パッケージャー シェル オブジェクト" showAsIcon="1" r:id="rId10" imgW="2554200" imgH="439560" progId="Package">
                  <p:embed/>
                  <p:pic>
                    <p:nvPicPr>
                      <p:cNvPr id="0" name="Picture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2050" y="4148138"/>
                        <a:ext cx="1338263" cy="230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257110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6"/>
          <p:cNvSpPr>
            <a:spLocks noGrp="1"/>
          </p:cNvSpPr>
          <p:nvPr>
            <p:ph type="title"/>
          </p:nvPr>
        </p:nvSpPr>
        <p:spPr>
          <a:xfrm>
            <a:off x="457200" y="128588"/>
            <a:ext cx="6834188" cy="1143000"/>
          </a:xfrm>
        </p:spPr>
        <p:txBody>
          <a:bodyPr>
            <a:normAutofit fontScale="90000"/>
          </a:bodyPr>
          <a:lstStyle/>
          <a:p>
            <a:r>
              <a:rPr lang="fi-FI" altLang="en-US" dirty="0">
                <a:ea typeface="MS PGothic" panose="020B0600070205080204" pitchFamily="50" charset="-128"/>
              </a:rPr>
              <a:t>Scope of new LTE-CA basket WIs</a:t>
            </a:r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t>Slide </a:t>
            </a:r>
            <a:fld id="{7784F935-68B7-46B2-9B46-E5FCF200BDB7}" type="slidenum"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kumimoji="0" lang="en-GB" altLang="ja-JP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9CC8278F-E8F3-448F-8F96-37CFC1FDAA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5144356"/>
              </p:ext>
            </p:extLst>
          </p:nvPr>
        </p:nvGraphicFramePr>
        <p:xfrm>
          <a:off x="230907" y="1412776"/>
          <a:ext cx="8866909" cy="51267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4285">
                  <a:extLst>
                    <a:ext uri="{9D8B030D-6E8A-4147-A177-3AD203B41FA5}">
                      <a16:colId xmlns:a16="http://schemas.microsoft.com/office/drawing/2014/main" val="1002579813"/>
                    </a:ext>
                  </a:extLst>
                </a:gridCol>
                <a:gridCol w="3848224">
                  <a:extLst>
                    <a:ext uri="{9D8B030D-6E8A-4147-A177-3AD203B41FA5}">
                      <a16:colId xmlns:a16="http://schemas.microsoft.com/office/drawing/2014/main" val="4214794590"/>
                    </a:ext>
                  </a:extLst>
                </a:gridCol>
                <a:gridCol w="4724400">
                  <a:extLst>
                    <a:ext uri="{9D8B030D-6E8A-4147-A177-3AD203B41FA5}">
                      <a16:colId xmlns:a16="http://schemas.microsoft.com/office/drawing/2014/main" val="3268011273"/>
                    </a:ext>
                  </a:extLst>
                </a:gridCol>
              </a:tblGrid>
              <a:tr h="19120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#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WI title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Examples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70679594"/>
                  </a:ext>
                </a:extLst>
              </a:tr>
              <a:tr h="882374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1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Rel-16 Intra-band CA for x CC DL/ y CC UL including contiguous and non-contiguous spectrum (x&gt;=y)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Any type of intra band CA such as contiguous , non-contiguous, 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mixed Intra band contiguous and non-contiguous CA configuration</a:t>
                      </a: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UL)=(1A-1C, 1C)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02314559"/>
                  </a:ext>
                </a:extLst>
              </a:tr>
              <a:tr h="19120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2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2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Any type of inter band CA for x bands with 1 band UL including any type of intra band CA except for intra non-contiguous 2UL</a:t>
                      </a:r>
                      <a:b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b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UL)=(3A-42A, 3A or 42A)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UL)=(3A-42C, 3A or 42A or 42C)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UL)=(3A-42A-42C, 3A or 42A or 42C)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04584895"/>
                  </a:ext>
                </a:extLst>
              </a:tr>
              <a:tr h="19120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3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3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0042829"/>
                  </a:ext>
                </a:extLst>
              </a:tr>
              <a:tr h="19120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4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4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91594993"/>
                  </a:ext>
                </a:extLst>
              </a:tr>
              <a:tr h="28681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5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5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08950510"/>
                  </a:ext>
                </a:extLst>
              </a:tr>
              <a:tr h="51984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6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2 bands DL with 2 bands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Any type of inter band CA for 2 bands with 2 band UL including any type of intra band CA except for intra non-contiguous 2UL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</a:t>
                      </a:r>
                      <a:r>
                        <a:rPr lang="en-GB" altLang="ja-JP" sz="1200" dirty="0">
                          <a:effectLst/>
                        </a:rPr>
                        <a:t>1A-3C</a:t>
                      </a: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, 1A-3A or 1A-3C)</a:t>
                      </a:r>
                      <a:endParaRPr lang="ja-JP" alt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83738264"/>
                  </a:ext>
                </a:extLst>
              </a:tr>
              <a:tr h="66325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7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x bands DL with 2 band UL CA with x=3, 4, 5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Any type of inter band CA for x bands with 1 band UL including any type of intra band CA except for intra non-contiguous 2UL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</a:t>
                      </a:r>
                      <a:r>
                        <a:rPr lang="en-GB" altLang="ja-JP" sz="1200" dirty="0">
                          <a:effectLst/>
                        </a:rPr>
                        <a:t>1A-3A-19A</a:t>
                      </a: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, 1A-3A or 1A-19A or 3A-19A)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</a:t>
                      </a:r>
                      <a:r>
                        <a:rPr lang="en-GB" altLang="ja-JP" sz="1200" dirty="0">
                          <a:effectLst/>
                        </a:rPr>
                        <a:t>1A-3C-19A</a:t>
                      </a: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, 1A-3A or 1A-3C or 1A-19A or 3A-19A, 3C-19A)</a:t>
                      </a:r>
                      <a:endParaRPr lang="ja-JP" alt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2513151"/>
                  </a:ext>
                </a:extLst>
              </a:tr>
              <a:tr h="10934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8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CA RRM and UE demodulation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In case CA configurations with the number of CCs more than x CCs is proposed in Rel-16, RRM and demodulation requirements will be addressed in this basket WI. X is FFS.</a:t>
                      </a: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In case of the currently available basket WI for more than 5 CC is completed in Rel15, then, that means RRM and demodulation requirements for  up to 7 CCs will be completed. Hence X becomes 7 while it is not completed, then, X will become 5.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237021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48208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6"/>
          <p:cNvSpPr>
            <a:spLocks noGrp="1"/>
          </p:cNvSpPr>
          <p:nvPr>
            <p:ph type="title"/>
          </p:nvPr>
        </p:nvSpPr>
        <p:spPr>
          <a:xfrm>
            <a:off x="263843" y="128588"/>
            <a:ext cx="7027545" cy="1143000"/>
          </a:xfrm>
        </p:spPr>
        <p:txBody>
          <a:bodyPr/>
          <a:lstStyle/>
          <a:p>
            <a:r>
              <a:rPr lang="fi-FI" altLang="en-US" dirty="0">
                <a:ea typeface="MS PGothic" panose="020B0600070205080204" pitchFamily="50" charset="-128"/>
              </a:rPr>
              <a:t>Conditions for request LTE-CA </a:t>
            </a:r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t>Slide </a:t>
            </a:r>
            <a:fld id="{7784F935-68B7-46B2-9B46-E5FCF200BDB7}" type="slidenum"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7</a:t>
            </a:fld>
            <a:endParaRPr kumimoji="0" lang="en-GB" altLang="ja-JP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66C9852C-4D67-4173-B669-09D803B5E9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7069460"/>
              </p:ext>
            </p:extLst>
          </p:nvPr>
        </p:nvGraphicFramePr>
        <p:xfrm>
          <a:off x="183547" y="2491740"/>
          <a:ext cx="8716613" cy="41094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9560">
                  <a:extLst>
                    <a:ext uri="{9D8B030D-6E8A-4147-A177-3AD203B41FA5}">
                      <a16:colId xmlns:a16="http://schemas.microsoft.com/office/drawing/2014/main" val="1002579813"/>
                    </a:ext>
                  </a:extLst>
                </a:gridCol>
                <a:gridCol w="4098893">
                  <a:extLst>
                    <a:ext uri="{9D8B030D-6E8A-4147-A177-3AD203B41FA5}">
                      <a16:colId xmlns:a16="http://schemas.microsoft.com/office/drawing/2014/main" val="4214794590"/>
                    </a:ext>
                  </a:extLst>
                </a:gridCol>
                <a:gridCol w="4328160">
                  <a:extLst>
                    <a:ext uri="{9D8B030D-6E8A-4147-A177-3AD203B41FA5}">
                      <a16:colId xmlns:a16="http://schemas.microsoft.com/office/drawing/2014/main" val="3268011273"/>
                    </a:ext>
                  </a:extLst>
                </a:gridCol>
              </a:tblGrid>
              <a:tr h="34208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#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WI title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Conditions: </a:t>
                      </a: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the followings shall be completed or being to be completed in advance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70679594"/>
                  </a:ext>
                </a:extLst>
              </a:tr>
              <a:tr h="92964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1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Rel-16 Intra-band CA for x CC DL/ y CC UL including contiguous and non-contiguous spectrum (x&gt;=y)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In case UL CA of x CC DL/y CC UL is proposed, the condition is completion of x CC DL/ (y-1) CC UL.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Example: When Intra band contiguous CA of 3cc DL/3ccUL CA is proposed, Intra band contiguous CA of 3ccDL/2ccUL CA shall be  completed or being to be completed in advance.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04584895"/>
                  </a:ext>
                </a:extLst>
              </a:tr>
              <a:tr h="26588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2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2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Included intra CAs if any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Example: When (DL, UL)=(1A-3C-5A, 1A or 3C or 5A) is proposed, Intra band contiguous CA of (UL, DL) = (3C, 3C) shall be  completed or being to be completed in advance..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0042829"/>
                  </a:ext>
                </a:extLst>
              </a:tr>
              <a:tr h="26588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3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3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91594993"/>
                  </a:ext>
                </a:extLst>
              </a:tr>
              <a:tr h="26588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4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4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08950510"/>
                  </a:ext>
                </a:extLst>
              </a:tr>
              <a:tr h="26588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5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5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38739583"/>
                  </a:ext>
                </a:extLst>
              </a:tr>
              <a:tr h="30356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6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2 bands DL with 2 bands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All the fallback for 2 bands DL with 1 band UL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83738264"/>
                  </a:ext>
                </a:extLst>
              </a:tr>
              <a:tr h="59824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7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x bands DL with 2 band UL with x=3, 4, 5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Respective </a:t>
                      </a:r>
                      <a:r>
                        <a:rPr lang="en-GB" altLang="ja-JP" sz="1200" dirty="0">
                          <a:effectLst/>
                        </a:rPr>
                        <a:t>inter-band CA for 2 bands DL with 2 bands UL </a:t>
                      </a: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configurations used in a </a:t>
                      </a:r>
                      <a:r>
                        <a:rPr lang="en-GB" altLang="ja-JP" sz="1200" dirty="0">
                          <a:effectLst/>
                        </a:rPr>
                        <a:t>inter-band CA for x bands DL with 2 band UL </a:t>
                      </a: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shall be completed or being to be completed in advance.</a:t>
                      </a:r>
                      <a:b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Example: When (1A-2A-3A, 1A-2A or 1A-3A or 2A-3A) is proposed, (1A-2A, 1A-2A), (1A-3A, 1A-3A) and (2A-3A) </a:t>
                      </a:r>
                      <a:r>
                        <a:rPr lang="en-US" altLang="ja-JP" sz="11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shall be completed or being to be completed in advance.</a:t>
                      </a:r>
                      <a:endParaRPr lang="ja-JP" alt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2513151"/>
                  </a:ext>
                </a:extLst>
              </a:tr>
              <a:tr h="26588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8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CA RRM and UE demodulation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23702108"/>
                  </a:ext>
                </a:extLst>
              </a:tr>
            </a:tbl>
          </a:graphicData>
        </a:graphic>
      </p:graphicFrame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6C511AA4-09E5-4B56-8DEC-E154DCCA14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023" y="1120891"/>
            <a:ext cx="8697912" cy="1031878"/>
          </a:xfrm>
        </p:spPr>
        <p:txBody>
          <a:bodyPr>
            <a:noAutofit/>
          </a:bodyPr>
          <a:lstStyle/>
          <a:p>
            <a:r>
              <a:rPr lang="en-US" altLang="ja-JP" sz="1800" dirty="0">
                <a:solidFill>
                  <a:srgbClr val="FF0000"/>
                </a:solidFill>
                <a:ea typeface="MS PGothic" panose="020B0600070205080204" pitchFamily="50" charset="-128"/>
              </a:rPr>
              <a:t>The conditions are very similar to what we have had in [RP-162512]</a:t>
            </a:r>
          </a:p>
          <a:p>
            <a:pPr lvl="1"/>
            <a:r>
              <a:rPr lang="en-US" altLang="ja-JP" sz="1400" dirty="0">
                <a:solidFill>
                  <a:srgbClr val="FF0000"/>
                </a:solidFill>
                <a:ea typeface="MS PGothic" panose="020B0600070205080204" pitchFamily="50" charset="-128"/>
              </a:rPr>
              <a:t>Common to all baskets</a:t>
            </a:r>
            <a:r>
              <a:rPr lang="en-US" altLang="ja-JP" sz="1400" dirty="0">
                <a:solidFill>
                  <a:schemeClr val="tx2"/>
                </a:solidFill>
                <a:ea typeface="MS PGothic" panose="020B0600070205080204" pitchFamily="50" charset="-128"/>
              </a:rPr>
              <a:t>: Requirements for operating bands constituent CA configurations should be completed or being to be completed in advance.</a:t>
            </a:r>
          </a:p>
          <a:p>
            <a:pPr lvl="1"/>
            <a:r>
              <a:rPr lang="en-US" altLang="ja-JP" sz="1400" dirty="0">
                <a:solidFill>
                  <a:schemeClr val="tx2"/>
                </a:solidFill>
                <a:ea typeface="MS PGothic" panose="020B0600070205080204" pitchFamily="50" charset="-128"/>
              </a:rPr>
              <a:t>In case a new spectrum is allocated to a certain operator, </a:t>
            </a:r>
            <a:r>
              <a:rPr lang="en-US" altLang="ja-JP" sz="1400" dirty="0">
                <a:solidFill>
                  <a:srgbClr val="FF0000"/>
                </a:solidFill>
                <a:ea typeface="MS PGothic" panose="020B0600070205080204" pitchFamily="50" charset="-128"/>
              </a:rPr>
              <a:t>the below</a:t>
            </a:r>
            <a:r>
              <a:rPr lang="en-US" altLang="ja-JP" sz="1400" dirty="0">
                <a:solidFill>
                  <a:schemeClr val="tx2"/>
                </a:solidFill>
                <a:ea typeface="MS PGothic" panose="020B0600070205080204" pitchFamily="50" charset="-128"/>
              </a:rPr>
              <a:t> conditions do not apply. Realistic and reasonable planning however, need to be discussed when that band is being specified.</a:t>
            </a:r>
          </a:p>
        </p:txBody>
      </p:sp>
    </p:spTree>
    <p:extLst>
      <p:ext uri="{BB962C8B-B14F-4D97-AF65-F5344CB8AC3E}">
        <p14:creationId xmlns:p14="http://schemas.microsoft.com/office/powerpoint/2010/main" val="36244801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6"/>
          <p:cNvSpPr>
            <a:spLocks noGrp="1"/>
          </p:cNvSpPr>
          <p:nvPr>
            <p:ph type="title"/>
          </p:nvPr>
        </p:nvSpPr>
        <p:spPr>
          <a:xfrm>
            <a:off x="263843" y="128588"/>
            <a:ext cx="8412613" cy="852140"/>
          </a:xfrm>
        </p:spPr>
        <p:txBody>
          <a:bodyPr>
            <a:normAutofit/>
          </a:bodyPr>
          <a:lstStyle/>
          <a:p>
            <a:r>
              <a:rPr lang="fi-FI" altLang="en-US" sz="3600" dirty="0">
                <a:ea typeface="MS PGothic" panose="020B0600070205080204" pitchFamily="50" charset="-128"/>
              </a:rPr>
              <a:t>Scope of EN-DC, NR CA/DC</a:t>
            </a:r>
            <a:r>
              <a:rPr lang="fi-FI" altLang="en-US" sz="3600" dirty="0">
                <a:solidFill>
                  <a:srgbClr val="FF0000"/>
                </a:solidFill>
                <a:ea typeface="MS PGothic" panose="020B0600070205080204" pitchFamily="50" charset="-128"/>
              </a:rPr>
              <a:t>, SUL </a:t>
            </a:r>
            <a:r>
              <a:rPr lang="fi-FI" altLang="en-US" sz="3600" dirty="0">
                <a:ea typeface="MS PGothic" panose="020B0600070205080204" pitchFamily="50" charset="-128"/>
              </a:rPr>
              <a:t>basket WIs</a:t>
            </a:r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t>Slide </a:t>
            </a:r>
            <a:fld id="{7784F935-68B7-46B2-9B46-E5FCF200BDB7}" type="slidenum"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8</a:t>
            </a:fld>
            <a:endParaRPr kumimoji="0" lang="en-GB" altLang="ja-JP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9CC8278F-E8F3-448F-8F96-37CFC1FDAA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7655359"/>
              </p:ext>
            </p:extLst>
          </p:nvPr>
        </p:nvGraphicFramePr>
        <p:xfrm>
          <a:off x="179512" y="836712"/>
          <a:ext cx="8689657" cy="58121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9560">
                  <a:extLst>
                    <a:ext uri="{9D8B030D-6E8A-4147-A177-3AD203B41FA5}">
                      <a16:colId xmlns:a16="http://schemas.microsoft.com/office/drawing/2014/main" val="191887880"/>
                    </a:ext>
                  </a:extLst>
                </a:gridCol>
                <a:gridCol w="4373042">
                  <a:extLst>
                    <a:ext uri="{9D8B030D-6E8A-4147-A177-3AD203B41FA5}">
                      <a16:colId xmlns:a16="http://schemas.microsoft.com/office/drawing/2014/main" val="4214794590"/>
                    </a:ext>
                  </a:extLst>
                </a:gridCol>
                <a:gridCol w="4027055">
                  <a:extLst>
                    <a:ext uri="{9D8B030D-6E8A-4147-A177-3AD203B41FA5}">
                      <a16:colId xmlns:a16="http://schemas.microsoft.com/office/drawing/2014/main" val="4235011964"/>
                    </a:ext>
                  </a:extLst>
                </a:gridCol>
              </a:tblGrid>
              <a:tr h="11548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#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WI title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Examples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70679594"/>
                  </a:ext>
                </a:extLst>
              </a:tr>
              <a:tr h="566394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1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NR intra band CA for </a:t>
                      </a:r>
                      <a:r>
                        <a:rPr lang="en-US" sz="1200" dirty="0" err="1">
                          <a:effectLst/>
                          <a:latin typeface="+mj-lt"/>
                        </a:rPr>
                        <a:t>xCC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 DL/</a:t>
                      </a:r>
                      <a:r>
                        <a:rPr lang="en-US" sz="1200" dirty="0" err="1">
                          <a:effectLst/>
                          <a:latin typeface="+mj-lt"/>
                        </a:rPr>
                        <a:t>yCC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 UL including contiguous and non-contiguous spectrum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Any type of intra band CA such as contiguous , non-contiguous, 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mixed Intra band contiguous and non-contiguous CA configuration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UL)=(n260A-n260D, n260A or n260D or n260A-n260A or n260A-n260D)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65871193"/>
                  </a:ext>
                </a:extLst>
              </a:tr>
              <a:tr h="46193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2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EN-DC for 2 bands DL with 2 bands UL(</a:t>
                      </a: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LTE band + 1 NR band 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)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Any type of EN-DC for x bands DL with 2 bands UL ((x-1)LTE bands + 1NR band) including any type of LTE/NR intra band CA except for intra non-contiguous 2UL x=up to 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UL)=(3A_n78A, 3A_n78A)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UL)=(3A_n78C, 3A_n78A or 3A_n78C)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UL)=(3C_n78A, 3A_n78A or 3C_n78A)</a:t>
                      </a:r>
                      <a:b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UL)=(3A_n260A-n260A, 3A_n260A or 3A_n260A-n260A)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04584895"/>
                  </a:ext>
                </a:extLst>
              </a:tr>
              <a:tr h="30314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3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latin typeface="+mj-lt"/>
                        </a:rPr>
                        <a:t>EN-DC for 3 bands DL with 2 bands UL(</a:t>
                      </a: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LTE bands + 1 NR band </a:t>
                      </a:r>
                      <a:r>
                        <a:rPr lang="en-US" altLang="ja-JP" sz="1200" dirty="0">
                          <a:latin typeface="+mj-lt"/>
                        </a:rPr>
                        <a:t>)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0042829"/>
                  </a:ext>
                </a:extLst>
              </a:tr>
              <a:tr h="30314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4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4 bands DL with 2 bands UL(3 LTE bands + 1 NR band )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91594993"/>
                  </a:ext>
                </a:extLst>
              </a:tr>
              <a:tr h="30314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5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5 bands DL with 2 bands UL(4 LTE bands + 1 NR band )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08950510"/>
                  </a:ext>
                </a:extLst>
              </a:tr>
              <a:tr h="30314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6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6 bands DL with 2 bands UL(5 LTE bands + 1 NR band )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83738264"/>
                  </a:ext>
                </a:extLst>
              </a:tr>
              <a:tr h="30314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7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NR Inter-band CA/DC for 2 bands DL with up to 2 bands UL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Any type of NR CA/DC for 2 bands DL with 2 bands UL including any type of NR intra band CA except for intra non-contiguous 2UL</a:t>
                      </a:r>
                      <a:b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UL)=(n1A-n3A, n1A or n3A or n1A-n3A)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UL)=(n1C-n3A, n1A or n1C or n1A-n3A or n1C-n3A)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2513151"/>
                  </a:ext>
                </a:extLst>
              </a:tr>
              <a:tr h="34644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8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EN-DC of LTE inter band CA for x bands DL with 1 band UL (x=1, 2, 3, 4) + NR inter-band CA for 2 bands DL with 1 band UL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Scope depends on the scope of “</a:t>
                      </a: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LTE inter band CA for x bands DL with 1 band UL” and “LTE inter band CA for x bands DL with 1 band UL”</a:t>
                      </a:r>
                      <a:b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UL)=(1A_n78A-n257A, 1A_n78 or 1A_n257A)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UL)=(1A_n78A-n257F, 1A_n78 or 1A_n257A or 1A_n257D or 1A_n257F)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23702108"/>
                  </a:ext>
                </a:extLst>
              </a:tr>
              <a:tr h="34644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9</a:t>
                      </a:r>
                      <a:endParaRPr lang="ja-JP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+mn-cs"/>
                        </a:rPr>
                        <a:t>Supplementary uplink (SUL) and LTE-NR co-existence</a:t>
                      </a:r>
                      <a:endParaRPr kumimoji="1" lang="ja-JP" altLang="zh-CN" sz="12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endParaRPr lang="ja-JP" altLang="ja-JP" sz="12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SUL band combinations</a:t>
                      </a:r>
                      <a:r>
                        <a:rPr lang="en-GB" altLang="ja-JP" sz="1200" baseline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and </a:t>
                      </a:r>
                      <a:r>
                        <a:rPr lang="en-US" altLang="ja-JP" sz="1200" baseline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LTE-NR DC with SUL band combinations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SUL_n78-n80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DC_3-SUL_n78-n80  (LTE and NR SUL in the same band)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DC_3-SUL_n78-n82 (LTE and NR SUL in different band)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38388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6"/>
          <p:cNvSpPr>
            <a:spLocks noGrp="1"/>
          </p:cNvSpPr>
          <p:nvPr>
            <p:ph type="title"/>
          </p:nvPr>
        </p:nvSpPr>
        <p:spPr>
          <a:xfrm>
            <a:off x="263843" y="-18256"/>
            <a:ext cx="8628637" cy="494928"/>
          </a:xfrm>
        </p:spPr>
        <p:txBody>
          <a:bodyPr>
            <a:normAutofit fontScale="90000"/>
          </a:bodyPr>
          <a:lstStyle/>
          <a:p>
            <a:r>
              <a:rPr lang="fi-FI" altLang="en-US" sz="3600" dirty="0">
                <a:ea typeface="MS PGothic" panose="020B0600070205080204" pitchFamily="50" charset="-128"/>
              </a:rPr>
              <a:t>Conditions for request EN-DC, NR CA/DC</a:t>
            </a:r>
            <a:r>
              <a:rPr lang="fi-FI" altLang="en-US" sz="3600" dirty="0">
                <a:solidFill>
                  <a:srgbClr val="FF0000"/>
                </a:solidFill>
                <a:ea typeface="MS PGothic" panose="020B0600070205080204" pitchFamily="50" charset="-128"/>
              </a:rPr>
              <a:t>, SUL</a:t>
            </a:r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t>Slide </a:t>
            </a:r>
            <a:fld id="{7784F935-68B7-46B2-9B46-E5FCF200BDB7}" type="slidenum"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9</a:t>
            </a:fld>
            <a:endParaRPr kumimoji="0" lang="en-GB" altLang="ja-JP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9CC8278F-E8F3-448F-8F96-37CFC1FDAA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2362098"/>
              </p:ext>
            </p:extLst>
          </p:nvPr>
        </p:nvGraphicFramePr>
        <p:xfrm>
          <a:off x="162019" y="1628800"/>
          <a:ext cx="8874477" cy="51432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0012">
                  <a:extLst>
                    <a:ext uri="{9D8B030D-6E8A-4147-A177-3AD203B41FA5}">
                      <a16:colId xmlns:a16="http://schemas.microsoft.com/office/drawing/2014/main" val="191887880"/>
                    </a:ext>
                  </a:extLst>
                </a:gridCol>
                <a:gridCol w="4087961">
                  <a:extLst>
                    <a:ext uri="{9D8B030D-6E8A-4147-A177-3AD203B41FA5}">
                      <a16:colId xmlns:a16="http://schemas.microsoft.com/office/drawing/2014/main" val="4214794590"/>
                    </a:ext>
                  </a:extLst>
                </a:gridCol>
                <a:gridCol w="4536504">
                  <a:extLst>
                    <a:ext uri="{9D8B030D-6E8A-4147-A177-3AD203B41FA5}">
                      <a16:colId xmlns:a16="http://schemas.microsoft.com/office/drawing/2014/main" val="4235011964"/>
                    </a:ext>
                  </a:extLst>
                </a:gridCol>
              </a:tblGrid>
              <a:tr h="32437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#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WI title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Conditions</a:t>
                      </a:r>
                      <a:r>
                        <a:rPr lang="en-GB" altLang="ja-JP" sz="1200" dirty="0">
                          <a:effectLst/>
                        </a:rPr>
                        <a:t>: </a:t>
                      </a: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the followings shall be completed or being to be completed in advance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70679594"/>
                  </a:ext>
                </a:extLst>
              </a:tr>
              <a:tr h="64875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1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NR intra band CA for </a:t>
                      </a:r>
                      <a:r>
                        <a:rPr lang="en-US" sz="1200" dirty="0" err="1">
                          <a:effectLst/>
                          <a:latin typeface="+mj-lt"/>
                        </a:rPr>
                        <a:t>xCC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 DL/</a:t>
                      </a:r>
                      <a:r>
                        <a:rPr lang="en-US" sz="1200" dirty="0" err="1">
                          <a:effectLst/>
                          <a:latin typeface="+mj-lt"/>
                        </a:rPr>
                        <a:t>yCC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 UL including contiguous and non-contiguous spectrum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In case UL CA of x CC DL/y CC UL is proposed, the condition is completion of x CC DL/ 1 CC UL. </a:t>
                      </a:r>
                      <a:b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Ex: In order to propose (DL, UL)=(n3A-n3A, n3A-n3A), completion of (DL, UL)=(n3A-n3A, n3A) is the condition.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65871193"/>
                  </a:ext>
                </a:extLst>
              </a:tr>
              <a:tr h="16218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2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EN-DC for 2 bands DL with 2 bands UL(</a:t>
                      </a: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LTE band + 1 NR band 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)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The completion of LTE band and NR band requirements</a:t>
                      </a:r>
                      <a:endParaRPr lang="en-GB" alt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04584895"/>
                  </a:ext>
                </a:extLst>
              </a:tr>
              <a:tr h="32437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3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latin typeface="+mj-lt"/>
                        </a:rPr>
                        <a:t>EN-DC for 3 bands DL with 2 bands UL(</a:t>
                      </a: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LTE bands + 1 NR band </a:t>
                      </a:r>
                      <a:r>
                        <a:rPr lang="en-US" altLang="ja-JP" sz="1200" dirty="0">
                          <a:latin typeface="+mj-lt"/>
                        </a:rPr>
                        <a:t>)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 All the constituent </a:t>
                      </a: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LTE inter-band CA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Each EN-DC of 1 LTE band + 1 NR band configuration used in a certain x bands DL with 2 bands UL</a:t>
                      </a:r>
                      <a:b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</a:b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Ex: If (DL, UL)=(1A-3A_n78, 1A_n78 or 3A_n78) is proposed, completion of CA_1A-3A, DC_1A_n78 and DC_3A_n78 </a:t>
                      </a: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is</a:t>
                      </a:r>
                      <a:r>
                        <a:rPr lang="en-GB" altLang="ja-JP" sz="1200" baseline="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 the condition.</a:t>
                      </a:r>
                      <a:endParaRPr lang="en-US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0042829"/>
                  </a:ext>
                </a:extLst>
              </a:tr>
              <a:tr h="32437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4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4 bands DL with 2 bands UL(3 LTE bands + 1 NR band )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91594993"/>
                  </a:ext>
                </a:extLst>
              </a:tr>
              <a:tr h="32437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5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5 bands DL with 2 bands UL(4 LTE bands + 1 NR band )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08950510"/>
                  </a:ext>
                </a:extLst>
              </a:tr>
              <a:tr h="35137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6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6 bands DL with 2 bands UL(5 LTE bands + 1 NR band )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83738264"/>
                  </a:ext>
                </a:extLst>
              </a:tr>
              <a:tr h="16218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7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NR Inter-band CA/DC for 2 bands DL with up to 2 bands UL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Completion</a:t>
                      </a:r>
                      <a:r>
                        <a:rPr lang="en-US" altLang="ja-JP" sz="1200" baseline="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of </a:t>
                      </a: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NR bands is the</a:t>
                      </a:r>
                      <a:r>
                        <a:rPr lang="en-US" altLang="ja-JP" sz="1200" baseline="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condition.</a:t>
                      </a:r>
                      <a:endParaRPr lang="en-GB" alt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2513151"/>
                  </a:ext>
                </a:extLst>
              </a:tr>
              <a:tr h="113531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8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EN-DC of LTE inter band CA for x bands DL with 1 band UL (x=1, 2, 3, 4) + NR inter-band CA for 2 bands DL with 1 band UL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LTE inter-band CA for x bands DL with 1 band UL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NR inter band CA for 2 bands DL with 1 band UL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Each EN-DC of 1 LTE band + 1 NR band configuration used in a configuration shall be specified in advance.</a:t>
                      </a:r>
                      <a:b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</a:b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Ex: If (DL, UL)=(1A-3A_n5-n78, 1A_n5, 1A-n78, 3A-n5 or 3A_n78) is proposed, completion</a:t>
                      </a:r>
                      <a:r>
                        <a:rPr lang="en-US" altLang="ja-JP" sz="1200" baseline="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 of </a:t>
                      </a: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CA_1A-3A, CA_n5-n78, DC_1A_n5, DC_1A-n78, DC_3A-n5 and DC_3A_n78 </a:t>
                      </a: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is the condition.</a:t>
                      </a:r>
                      <a:endParaRPr lang="en-US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23702108"/>
                  </a:ext>
                </a:extLst>
              </a:tr>
              <a:tr h="93699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9</a:t>
                      </a:r>
                      <a:endParaRPr kumimoji="1" lang="ja-JP" altLang="ja-JP" sz="1200" kern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+mn-cs"/>
                        </a:rPr>
                        <a:t>Supplementary uplink (SUL) and LTE-NR co-existence</a:t>
                      </a:r>
                      <a:endParaRPr kumimoji="1" lang="ja-JP" altLang="zh-CN" sz="12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ja-JP" sz="12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For SA combination, </a:t>
                      </a:r>
                      <a:r>
                        <a:rPr lang="en-US" altLang="ja-JP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the completion of constituent NR band requirements.</a:t>
                      </a:r>
                      <a:r>
                        <a:rPr lang="en-US" altLang="ja-JP" sz="1200" baseline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.</a:t>
                      </a:r>
                      <a:endParaRPr lang="en-US" altLang="ja-JP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For NSA combination, the completion of constituent</a:t>
                      </a:r>
                      <a:r>
                        <a:rPr lang="en-US" altLang="ja-JP" sz="1200" baseline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SUL </a:t>
                      </a:r>
                      <a:r>
                        <a:rPr lang="en-US" altLang="ja-JP" sz="1200" baseline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combination requirements.</a:t>
                      </a:r>
                      <a:endParaRPr lang="en-US" altLang="ja-JP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CEF4B9A-AFA8-4352-8072-90E8F2F58A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380898"/>
            <a:ext cx="8697912" cy="1031878"/>
          </a:xfrm>
        </p:spPr>
        <p:txBody>
          <a:bodyPr>
            <a:noAutofit/>
          </a:bodyPr>
          <a:lstStyle/>
          <a:p>
            <a:r>
              <a:rPr lang="en-US" altLang="ja-JP" sz="1800" dirty="0">
                <a:solidFill>
                  <a:srgbClr val="FF0000"/>
                </a:solidFill>
                <a:ea typeface="MS PGothic" panose="020B0600070205080204" pitchFamily="50" charset="-128"/>
              </a:rPr>
              <a:t>The conditions are very similar to what we have had in [RP-162512]</a:t>
            </a:r>
          </a:p>
          <a:p>
            <a:pPr lvl="1"/>
            <a:r>
              <a:rPr lang="en-US" altLang="ja-JP" sz="1400" dirty="0">
                <a:solidFill>
                  <a:srgbClr val="FF0000"/>
                </a:solidFill>
                <a:ea typeface="MS PGothic" panose="020B0600070205080204" pitchFamily="50" charset="-128"/>
              </a:rPr>
              <a:t>Common to all baskets</a:t>
            </a:r>
            <a:r>
              <a:rPr lang="en-US" altLang="ja-JP" sz="1400" dirty="0">
                <a:solidFill>
                  <a:schemeClr val="tx2"/>
                </a:solidFill>
                <a:ea typeface="MS PGothic" panose="020B0600070205080204" pitchFamily="50" charset="-128"/>
              </a:rPr>
              <a:t>: Requirements for operating bands constituent EN-DC, NR CA/DC</a:t>
            </a:r>
            <a:r>
              <a:rPr lang="en-US" altLang="ja-JP" sz="1400" dirty="0">
                <a:solidFill>
                  <a:srgbClr val="FF0000"/>
                </a:solidFill>
                <a:ea typeface="MS PGothic" panose="020B0600070205080204" pitchFamily="50" charset="-128"/>
              </a:rPr>
              <a:t>, SUL </a:t>
            </a:r>
            <a:r>
              <a:rPr lang="en-US" altLang="ja-JP" sz="1400" dirty="0">
                <a:solidFill>
                  <a:schemeClr val="tx2"/>
                </a:solidFill>
                <a:ea typeface="MS PGothic" panose="020B0600070205080204" pitchFamily="50" charset="-128"/>
              </a:rPr>
              <a:t>configurations should be completed or being to be completed in advance.</a:t>
            </a:r>
          </a:p>
          <a:p>
            <a:pPr lvl="1"/>
            <a:r>
              <a:rPr lang="en-US" altLang="ja-JP" sz="1400" dirty="0">
                <a:solidFill>
                  <a:schemeClr val="tx2"/>
                </a:solidFill>
                <a:ea typeface="MS PGothic" panose="020B0600070205080204" pitchFamily="50" charset="-128"/>
              </a:rPr>
              <a:t>In case a new spectrum is allocated to a certain operator, </a:t>
            </a:r>
            <a:r>
              <a:rPr lang="en-US" altLang="ja-JP" sz="1400" dirty="0">
                <a:solidFill>
                  <a:srgbClr val="FF0000"/>
                </a:solidFill>
                <a:ea typeface="MS PGothic" panose="020B0600070205080204" pitchFamily="50" charset="-128"/>
              </a:rPr>
              <a:t>the below</a:t>
            </a:r>
            <a:r>
              <a:rPr lang="en-US" altLang="ja-JP" sz="1400" dirty="0">
                <a:solidFill>
                  <a:schemeClr val="tx2"/>
                </a:solidFill>
                <a:ea typeface="MS PGothic" panose="020B0600070205080204" pitchFamily="50" charset="-128"/>
              </a:rPr>
              <a:t> conditions do not apply. Realistic and reasonable planning however, need to be discussed when that band is being specified.</a:t>
            </a:r>
          </a:p>
        </p:txBody>
      </p:sp>
    </p:spTree>
    <p:extLst>
      <p:ext uri="{BB962C8B-B14F-4D97-AF65-F5344CB8AC3E}">
        <p14:creationId xmlns:p14="http://schemas.microsoft.com/office/powerpoint/2010/main" val="2959990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2461</Words>
  <Application>Microsoft Office PowerPoint</Application>
  <PresentationFormat>画面に合わせる (4:3)</PresentationFormat>
  <Paragraphs>253</Paragraphs>
  <Slides>9</Slides>
  <Notes>0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7" baseType="lpstr">
      <vt:lpstr>ＭＳ Ｐゴシック</vt:lpstr>
      <vt:lpstr>ＭＳ Ｐゴシック</vt:lpstr>
      <vt:lpstr>ＭＳ 明朝</vt:lpstr>
      <vt:lpstr>Arial</vt:lpstr>
      <vt:lpstr>Calibri</vt:lpstr>
      <vt:lpstr>Times New Roman</vt:lpstr>
      <vt:lpstr>Office ​​テーマ</vt:lpstr>
      <vt:lpstr>パッケージャー シェル オブジェクト</vt:lpstr>
      <vt:lpstr>LTE-CA, EN-DC, NR CA/DC and SUL configuration handling for Rel-16</vt:lpstr>
      <vt:lpstr>LTE-CA basket WIs from Rel-16</vt:lpstr>
      <vt:lpstr>EN-DC, NR CA/DC, SUL basket WIs from Rel-16</vt:lpstr>
      <vt:lpstr>Handling of configurations not completed by June</vt:lpstr>
      <vt:lpstr>A way for requests</vt:lpstr>
      <vt:lpstr>Scope of new LTE-CA basket WIs</vt:lpstr>
      <vt:lpstr>Conditions for request LTE-CA </vt:lpstr>
      <vt:lpstr>Scope of EN-DC, NR CA/DC, SUL basket WIs</vt:lpstr>
      <vt:lpstr>Conditions for request EN-DC, NR CA/DC, SUL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LTE-CA, EN-DC, NR CA/DC configuration handling for Rel-16</dc:title>
  <dc:creator>0172918</dc:creator>
  <cp:lastModifiedBy>get.every.single.stunning.view@gmail.com</cp:lastModifiedBy>
  <cp:revision>28</cp:revision>
  <dcterms:created xsi:type="dcterms:W3CDTF">2018-04-06T07:19:49Z</dcterms:created>
  <dcterms:modified xsi:type="dcterms:W3CDTF">2018-04-20T06:58:51Z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(2)HdgAJ93NwD7+wDPIXFwjlhgbIWQ+i6KXr4MmLN66RbPLRlMwp7WpDKlPXNDEg1SoTbp6WuVq
PjXVdDNj6U5R+HGEwBrT52zyFTFjknZFdVYdtTVym17ahFPcfRA/UYRumwSd6K0tO1GNS3oo
xudI1nn0gcgxrt6dI/Kx507ON/SAgRyRRHKNWOyMccuBgg+kdasM4Pkg3AdikpCj/Knvn7A2
OawN0/9/EPirJbkEHK</vt:lpwstr>
  </property>
  <property fmtid="{D5CDD505-2E9C-101B-9397-08002B2CF9AE}" pid="3" name="_2015_ms_pID_7253431">
    <vt:lpwstr>Anycwn+U6NGZBPIVwD0DZ1PDcd0ohpRqjxoioMspnfS5IYzH5qZZ/Y
DEvkKbGiM5imPHjtSOD5JS3/yGKzpOmZUbtqYm/ASQBRsVg1PzX7n28fLdmcxt3vz7gfdSd9
2T64WLVJAG95bShauyNmrZQNRScZdxRTC+UFKHSbqk1vLbntCS3apOHeA1u/QtoNn5CFbo8u
Dl5XhmEHSA/c7Nqx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1523833766</vt:lpwstr>
  </property>
</Properties>
</file>