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79" r:id="rId5"/>
    <p:sldId id="276" r:id="rId6"/>
    <p:sldId id="281" r:id="rId7"/>
    <p:sldId id="280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 autoAdjust="0"/>
    <p:restoredTop sz="86466" autoAdjust="0"/>
  </p:normalViewPr>
  <p:slideViewPr>
    <p:cSldViewPr>
      <p:cViewPr varScale="1">
        <p:scale>
          <a:sx n="58" d="100"/>
          <a:sy n="58" d="100"/>
        </p:scale>
        <p:origin x="53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4/20/2018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>
                <a:ea typeface="+mj-ea"/>
              </a:rPr>
              <a:t>WF on sync raster for NR</a:t>
            </a:r>
            <a:br>
              <a:rPr lang="en-US" noProof="0">
                <a:ea typeface="+mj-ea"/>
              </a:rPr>
            </a:br>
            <a:endParaRPr lang="en-US" noProof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</a:t>
            </a:r>
            <a:r>
              <a:rPr lang="en-US" altLang="sv-SE" sz="3000" noProof="0" dirty="0">
                <a:solidFill>
                  <a:schemeClr val="tx1"/>
                </a:solidFill>
              </a:rPr>
              <a:t>	7.3.2.3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#86bis  				Tdoc R4-1805980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nn-NO" altLang="sv-SE" sz="2000" b="1" dirty="0">
                <a:cs typeface="Arial" panose="020B0604020202020204" pitchFamily="34" charset="0"/>
              </a:rPr>
              <a:t>Melbourne, Australia, 16 – 20 April 2018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/>
              <a:t>Input on Sync raster offset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ZTE [1]	100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Samsung [2]	100 kHz	Aligns with 100 kHz raster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Huawei [3]	70 kHz	Feasible for multiple solutions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Ericsson [4]	70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Vivo [5]	85/95 kHz	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Intel [6]	100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 err="1"/>
              <a:t>Mediatek</a:t>
            </a:r>
            <a:r>
              <a:rPr lang="en-US" sz="2400" dirty="0"/>
              <a:t> [7]	70 kHz	Slightly less complex (single scan)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LG [8]	100 kHz	Better for HS and low cost devices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Nokia [9]	100 kHz	Aligns with 100 kHz raster and LTE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Qualcomm [10]	100 kHz	Aligns with 100 kHz raster and LTE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Sync raster separation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9E49C-E46E-426D-A8A9-FB6678A7B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Proposal in [10] to consider larger separation than 900 kHz to reduce the total number of points, specifically 1200 MHz</a:t>
            </a:r>
          </a:p>
          <a:p>
            <a:r>
              <a:rPr lang="en-US" sz="2400" noProof="0" dirty="0"/>
              <a:t>All possibilities up to 1400 kHz have been investigated, with a 100 kHz shift applied: 900, 1000, 1100, 1200, 1300, 1400 kHz</a:t>
            </a:r>
          </a:p>
          <a:p>
            <a:r>
              <a:rPr lang="en-US" sz="2400" noProof="0" dirty="0"/>
              <a:t>The following criteria were used to eliminate invalid choices:</a:t>
            </a:r>
          </a:p>
          <a:p>
            <a:pPr lvl="1"/>
            <a:r>
              <a:rPr lang="en-US" sz="2000" noProof="0" dirty="0"/>
              <a:t>At least one valid SSB within the carrier for each channel raster entry in all re-farming bands, for all BS Channel BW/SCS combinations</a:t>
            </a:r>
          </a:p>
          <a:p>
            <a:pPr lvl="1"/>
            <a:r>
              <a:rPr lang="en-US" sz="2000" noProof="0" dirty="0"/>
              <a:t>SSB position should give SCS alignment between SS and data</a:t>
            </a:r>
          </a:p>
          <a:p>
            <a:r>
              <a:rPr lang="en-US" sz="2400" noProof="0" dirty="0"/>
              <a:t>The following two choices remain</a:t>
            </a:r>
          </a:p>
          <a:p>
            <a:pPr lvl="1"/>
            <a:r>
              <a:rPr lang="en-US" sz="2000" noProof="0" dirty="0"/>
              <a:t>900 kHz with +/-100 kHz shift</a:t>
            </a:r>
          </a:p>
          <a:p>
            <a:pPr lvl="1"/>
            <a:r>
              <a:rPr lang="en-US" sz="2000" noProof="0" dirty="0"/>
              <a:t>1200 kHz with +/-100 kHz shift and the raster offset by 150 kHz</a:t>
            </a: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290469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263CE7-FE73-465F-9BD7-B2B3E1DA4720}"/>
              </a:ext>
            </a:extLst>
          </p:cNvPr>
          <p:cNvSpPr/>
          <p:nvPr/>
        </p:nvSpPr>
        <p:spPr>
          <a:xfrm>
            <a:off x="755576" y="3068960"/>
            <a:ext cx="5544616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3E686A-12BF-47D8-91BB-E1B7A2BEF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Summary and way forward</a:t>
            </a:r>
            <a:br>
              <a:rPr lang="en-US" noProof="0" dirty="0"/>
            </a:br>
            <a:r>
              <a:rPr lang="en-US" noProof="0" dirty="0"/>
              <a:t>(Sync raster separation &amp; shift)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6A60F-FB74-4259-8AD3-E2B699AB5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noProof="0" dirty="0"/>
              <a:t>In order to reduce the number of sync raster entries as much as possible, the highest sync raster separation was chosen</a:t>
            </a:r>
          </a:p>
          <a:p>
            <a:pPr marL="400050" lvl="1" indent="0">
              <a:spcBef>
                <a:spcPts val="1800"/>
              </a:spcBef>
              <a:buNone/>
            </a:pPr>
            <a:r>
              <a:rPr lang="en-US" b="1" u="sng" noProof="0" dirty="0"/>
              <a:t>Way forward:</a:t>
            </a:r>
          </a:p>
          <a:p>
            <a:pPr lvl="1"/>
            <a:r>
              <a:rPr lang="en-US" noProof="0" dirty="0"/>
              <a:t>1200 kHz with +/-100 kHz shift </a:t>
            </a:r>
            <a:br>
              <a:rPr lang="en-US" noProof="0" dirty="0"/>
            </a:br>
            <a:r>
              <a:rPr lang="en-US" noProof="0" dirty="0"/>
              <a:t>and the raster offset by 150 kHz</a:t>
            </a:r>
          </a:p>
          <a:p>
            <a:pPr marL="0" indent="0">
              <a:buNone/>
            </a:pPr>
            <a:endParaRPr lang="en-US" sz="2800" b="1" u="sng" noProof="0" dirty="0"/>
          </a:p>
          <a:p>
            <a:pPr marL="0" indent="0">
              <a:buNone/>
            </a:pPr>
            <a:endParaRPr lang="en-US" sz="2800" noProof="0" dirty="0"/>
          </a:p>
        </p:txBody>
      </p:sp>
    </p:spTree>
    <p:extLst>
      <p:ext uri="{BB962C8B-B14F-4D97-AF65-F5344CB8AC3E}">
        <p14:creationId xmlns:p14="http://schemas.microsoft.com/office/powerpoint/2010/main" val="4151790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294E5-874C-4EFC-BB94-A8EEB73B0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Overlap in 2400-2700 MHz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89C64-1AB7-451E-9E1A-E83448952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noProof="0" dirty="0"/>
              <a:t>Problem identified in [2] and [5]</a:t>
            </a:r>
          </a:p>
          <a:p>
            <a:r>
              <a:rPr lang="en-US" sz="2400" noProof="0" dirty="0"/>
              <a:t>Overlapping range of the two SS rasters within the freqeuncy range 2400-2700 MHz: 900 and 1440 kHz raster separation</a:t>
            </a:r>
          </a:p>
          <a:p>
            <a:r>
              <a:rPr lang="en-US" sz="2400" noProof="0" dirty="0"/>
              <a:t>Raster positions may be as close as 40 kHz, causing ambiguity</a:t>
            </a:r>
          </a:p>
          <a:p>
            <a:r>
              <a:rPr lang="en-US" sz="2400" noProof="0" dirty="0"/>
              <a:t>Multiple searches would be needed in overlapping bands</a:t>
            </a:r>
          </a:p>
          <a:p>
            <a:pPr marL="0" indent="0">
              <a:buNone/>
            </a:pPr>
            <a:r>
              <a:rPr lang="en-US" sz="2400" noProof="0" dirty="0"/>
              <a:t>NOTE: Agreement in Way-Forward (R4-1801316):</a:t>
            </a:r>
          </a:p>
          <a:p>
            <a:r>
              <a:rPr lang="en-US" sz="2400" noProof="0" dirty="0"/>
              <a:t>For step size &lt;N&gt;, GSCN that are multiples of N are selected (</a:t>
            </a:r>
            <a:r>
              <a:rPr lang="en-US" sz="2400" noProof="0" dirty="0">
                <a:solidFill>
                  <a:srgbClr val="FF0000"/>
                </a:solidFill>
              </a:rPr>
              <a:t>this ensures overlapping bands have same GSCN</a:t>
            </a:r>
            <a:r>
              <a:rPr lang="en-US" sz="2400" noProof="0" dirty="0"/>
              <a:t>)</a:t>
            </a:r>
          </a:p>
          <a:p>
            <a:pPr marL="0" indent="0">
              <a:buNone/>
            </a:pPr>
            <a:r>
              <a:rPr lang="en-US" sz="2400" noProof="0" dirty="0"/>
              <a:t>PROPOSAL from [2]: Revise raster separation in 2400-3000 MHz to align with the re-farming bands</a:t>
            </a: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402249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263CE7-FE73-465F-9BD7-B2B3E1DA4720}"/>
              </a:ext>
            </a:extLst>
          </p:cNvPr>
          <p:cNvSpPr/>
          <p:nvPr/>
        </p:nvSpPr>
        <p:spPr>
          <a:xfrm>
            <a:off x="755576" y="4902027"/>
            <a:ext cx="7056784" cy="1551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3E686A-12BF-47D8-91BB-E1B7A2BEF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Summary and way forward</a:t>
            </a:r>
            <a:br>
              <a:rPr lang="en-US" noProof="0" dirty="0"/>
            </a:br>
            <a:r>
              <a:rPr lang="en-US" noProof="0" dirty="0"/>
              <a:t>(Overlap in 2400-2700 MHz)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6A60F-FB74-4259-8AD3-E2B699AB5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existing overlap in the range 2400-3000 MHz is inefficient and not future proof</a:t>
            </a:r>
          </a:p>
          <a:p>
            <a:r>
              <a:rPr lang="en-US" sz="2400" dirty="0"/>
              <a:t>With the new choice of raster separation, the difference is small compared to existing raster</a:t>
            </a:r>
          </a:p>
          <a:p>
            <a:r>
              <a:rPr lang="en-US" sz="2400" dirty="0"/>
              <a:t>The sync raster offset (150 kHz) is chosen as a multiple of both 15 and 30 kHz SCS</a:t>
            </a:r>
          </a:p>
          <a:p>
            <a:r>
              <a:rPr lang="en-US" sz="2400" dirty="0"/>
              <a:t>The shifted raster points do not apply in with SCS based channel raster</a:t>
            </a:r>
          </a:p>
          <a:p>
            <a:pPr marL="400050" lvl="1" indent="0">
              <a:spcBef>
                <a:spcPts val="1800"/>
              </a:spcBef>
              <a:buNone/>
            </a:pPr>
            <a:r>
              <a:rPr lang="en-US" sz="2400" b="1" u="sng" dirty="0"/>
              <a:t>Way forward:</a:t>
            </a:r>
          </a:p>
          <a:p>
            <a:pPr lvl="1"/>
            <a:r>
              <a:rPr lang="en-US" sz="2400" dirty="0"/>
              <a:t>The 1200 kHz sync raster (offset by 150 kHz) is </a:t>
            </a:r>
            <a:br>
              <a:rPr lang="en-US" sz="2400" dirty="0"/>
            </a:br>
            <a:r>
              <a:rPr lang="en-US" sz="2400" dirty="0"/>
              <a:t>applied for all bands in the range 2400-3000 MHz</a:t>
            </a:r>
          </a:p>
          <a:p>
            <a:pPr marL="0" indent="0">
              <a:buNone/>
            </a:pPr>
            <a:endParaRPr lang="en-US" sz="2400" b="1" u="sng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583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5FCB4-2284-4677-B605-F7A82EFC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Way forward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8C557-7D61-4410-B43D-6D592923C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Sync raster for re-farming bands:</a:t>
            </a:r>
          </a:p>
          <a:p>
            <a:pPr marL="857250" lvl="1" indent="-457200"/>
            <a:r>
              <a:rPr lang="en-US" dirty="0"/>
              <a:t>1200 kHz raster with +/-100 kHz shift </a:t>
            </a:r>
            <a:br>
              <a:rPr lang="en-US" dirty="0"/>
            </a:br>
            <a:r>
              <a:rPr lang="en-US" dirty="0"/>
              <a:t>and the raster offset by 150 kHz</a:t>
            </a:r>
          </a:p>
          <a:p>
            <a:pPr marL="0" indent="0">
              <a:buNone/>
            </a:pPr>
            <a:r>
              <a:rPr lang="en-US" dirty="0"/>
              <a:t>Sync raster in 2400 – 3000 MHz</a:t>
            </a:r>
          </a:p>
          <a:p>
            <a:pPr lvl="1"/>
            <a:r>
              <a:rPr lang="en-US" dirty="0"/>
              <a:t>Same raster defined as in 0 – 2400 MHz</a:t>
            </a:r>
          </a:p>
          <a:p>
            <a:pPr lvl="1"/>
            <a:r>
              <a:rPr lang="en-US" dirty="0"/>
              <a:t>For bands with SCS-based channel raster, the shifted points do not apply:</a:t>
            </a:r>
            <a:br>
              <a:rPr lang="en-US" dirty="0"/>
            </a:br>
            <a:r>
              <a:rPr lang="en-US" dirty="0"/>
              <a:t>1200 kHz </a:t>
            </a:r>
            <a:r>
              <a:rPr lang="en-US"/>
              <a:t>raster offset </a:t>
            </a:r>
            <a:r>
              <a:rPr lang="en-US" dirty="0"/>
              <a:t>by </a:t>
            </a:r>
            <a:r>
              <a:rPr lang="en-US"/>
              <a:t>150 kHz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88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38D3E-3613-4069-95E6-243A3D56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5419B-E97C-402F-B07C-119679084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R4-1803654, "Considerations on SS raster shift in re-farming bands" (ZTE Corporation, </a:t>
            </a:r>
            <a:r>
              <a:rPr lang="en-US" sz="2000" noProof="0" dirty="0" err="1"/>
              <a:t>Sanechips</a:t>
            </a:r>
            <a:r>
              <a:rPr lang="en-US" sz="2000" noProof="0" dirty="0"/>
              <a:t>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R4-1803838, "Discussion on open issues of sync rasters" (Samsung).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R4-1803890, "On synchronization raster shift" (Huawei, </a:t>
            </a:r>
            <a:r>
              <a:rPr lang="en-US" sz="2000" noProof="0" dirty="0" err="1"/>
              <a:t>HiSilicon</a:t>
            </a:r>
            <a:r>
              <a:rPr lang="en-US" sz="2000" noProof="0" dirty="0"/>
              <a:t>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R4-1804042, "Sync raster shift in re-farming bands" (Ericsson).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R4-1804076, "Discussion on NR sync raster shift for frequency range 0-2700MHz" (vivo).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R4-1804111, "On NR synchronization raster for FR1 re-farming bands" (Intel Corporation).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R4-1804329, "NR sync raster shift" (MediaTek Inc.).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R4-1804497, "Discussion on sync raster shift for LTE re-farming bands" (LG Electronics Inc.).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R4-1804946, "On Sync raster offset" (Nokia, Nokia Shanghai Bell).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R4-1805384, "Sync Raster for NR" (Qualcomm Incorporated).</a:t>
            </a:r>
          </a:p>
          <a:p>
            <a:pPr marL="365125" indent="-365125">
              <a:buFont typeface="+mj-lt"/>
              <a:buAutoNum type="arabicPeriod"/>
            </a:pPr>
            <a:endParaRPr lang="en-US" sz="2000" noProof="0" dirty="0"/>
          </a:p>
        </p:txBody>
      </p:sp>
    </p:spTree>
    <p:extLst>
      <p:ext uri="{BB962C8B-B14F-4D97-AF65-F5344CB8AC3E}">
        <p14:creationId xmlns:p14="http://schemas.microsoft.com/office/powerpoint/2010/main" val="160766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30651</TotalTime>
  <Words>537</Words>
  <Application>Microsoft Office PowerPoint</Application>
  <PresentationFormat>On-screen Show (4:3)</PresentationFormat>
  <Paragraphs>63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SimSun</vt:lpstr>
      <vt:lpstr>SimSun</vt:lpstr>
      <vt:lpstr>Arial</vt:lpstr>
      <vt:lpstr>Calibri</vt:lpstr>
      <vt:lpstr>Office 主题</vt:lpstr>
      <vt:lpstr>WF on sync raster for NR </vt:lpstr>
      <vt:lpstr>Input on Sync raster offset</vt:lpstr>
      <vt:lpstr>Sync raster separation</vt:lpstr>
      <vt:lpstr>Summary and way forward (Sync raster separation &amp; shift)</vt:lpstr>
      <vt:lpstr>Overlap in 2400-2700 MHz</vt:lpstr>
      <vt:lpstr>Summary and way forward (Overlap in 2400-2700 MHz)</vt:lpstr>
      <vt:lpstr>Way forward summary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</cp:lastModifiedBy>
  <cp:revision>316</cp:revision>
  <dcterms:created xsi:type="dcterms:W3CDTF">2014-03-20T14:32:54Z</dcterms:created>
  <dcterms:modified xsi:type="dcterms:W3CDTF">2018-04-20T03:16:08Z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