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</p:sldMasterIdLst>
  <p:notesMasterIdLst>
    <p:notesMasterId r:id="rId6"/>
  </p:notesMasterIdLst>
  <p:sldIdLst>
    <p:sldId id="256" r:id="rId2"/>
    <p:sldId id="257" r:id="rId3"/>
    <p:sldId id="262" r:id="rId4"/>
    <p:sldId id="263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3" autoAdjust="0"/>
    <p:restoredTop sz="94660"/>
  </p:normalViewPr>
  <p:slideViewPr>
    <p:cSldViewPr snapToGrid="0">
      <p:cViewPr varScale="1">
        <p:scale>
          <a:sx n="89" d="100"/>
          <a:sy n="89" d="100"/>
        </p:scale>
        <p:origin x="326" y="7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5F6391-3A96-450C-9527-F523EA2F40C9}" type="datetimeFigureOut">
              <a:rPr lang="en-US" smtClean="0"/>
              <a:pPr/>
              <a:t>4/19/2018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9A18099-FCDA-439E-828A-BD42456F9E2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80826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A18099-FCDA-439E-828A-BD42456F9E24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34751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A18099-FCDA-439E-828A-BD42456F9E24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63185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F47E8-59C0-4D3C-8C62-5933207840DE}" type="datetimeFigureOut">
              <a:rPr lang="en-US" smtClean="0"/>
              <a:pPr/>
              <a:t>4/19/2018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E6C470-641A-4224-949C-2A3DBF68FC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5374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F47E8-59C0-4D3C-8C62-5933207840DE}" type="datetimeFigureOut">
              <a:rPr lang="en-US" smtClean="0"/>
              <a:pPr/>
              <a:t>4/19/2018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E6C470-641A-4224-949C-2A3DBF68FC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36626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F47E8-59C0-4D3C-8C62-5933207840DE}" type="datetimeFigureOut">
              <a:rPr lang="en-US" smtClean="0"/>
              <a:pPr/>
              <a:t>4/19/2018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E6C470-641A-4224-949C-2A3DBF68FC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53073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F47E8-59C0-4D3C-8C62-5933207840DE}" type="datetimeFigureOut">
              <a:rPr lang="en-US" smtClean="0"/>
              <a:pPr/>
              <a:t>4/19/2018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E6C470-641A-4224-949C-2A3DBF68FC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08587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F47E8-59C0-4D3C-8C62-5933207840DE}" type="datetimeFigureOut">
              <a:rPr lang="en-US" smtClean="0"/>
              <a:pPr/>
              <a:t>4/19/2018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E6C470-641A-4224-949C-2A3DBF68FC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36127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F47E8-59C0-4D3C-8C62-5933207840DE}" type="datetimeFigureOut">
              <a:rPr lang="en-US" smtClean="0"/>
              <a:pPr/>
              <a:t>4/19/2018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E6C470-641A-4224-949C-2A3DBF68FC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23930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F47E8-59C0-4D3C-8C62-5933207840DE}" type="datetimeFigureOut">
              <a:rPr lang="en-US" smtClean="0"/>
              <a:pPr/>
              <a:t>4/19/2018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E6C470-641A-4224-949C-2A3DBF68FC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04570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F47E8-59C0-4D3C-8C62-5933207840DE}" type="datetimeFigureOut">
              <a:rPr lang="en-US" smtClean="0"/>
              <a:pPr/>
              <a:t>4/19/2018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E6C470-641A-4224-949C-2A3DBF68FC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57168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F47E8-59C0-4D3C-8C62-5933207840DE}" type="datetimeFigureOut">
              <a:rPr lang="en-US" smtClean="0"/>
              <a:pPr/>
              <a:t>4/19/2018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E6C470-641A-4224-949C-2A3DBF68FC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97746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F47E8-59C0-4D3C-8C62-5933207840DE}" type="datetimeFigureOut">
              <a:rPr lang="en-US" smtClean="0"/>
              <a:pPr/>
              <a:t>4/19/2018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E6C470-641A-4224-949C-2A3DBF68FC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02912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F47E8-59C0-4D3C-8C62-5933207840DE}" type="datetimeFigureOut">
              <a:rPr lang="en-US" smtClean="0"/>
              <a:pPr/>
              <a:t>4/19/2018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E6C470-641A-4224-949C-2A3DBF68FC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87642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0F47E8-59C0-4D3C-8C62-5933207840DE}" type="datetimeFigureOut">
              <a:rPr lang="en-US" smtClean="0"/>
              <a:pPr/>
              <a:t>4/19/2018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E6C470-641A-4224-949C-2A3DBF68FC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75407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Way forward on </a:t>
            </a:r>
            <a:r>
              <a:rPr lang="en-US" sz="4000" dirty="0" err="1"/>
              <a:t>Scell</a:t>
            </a:r>
            <a:r>
              <a:rPr lang="en-US" sz="4000" dirty="0"/>
              <a:t> activation delay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95663" y="4757069"/>
            <a:ext cx="9144000" cy="1655762"/>
          </a:xfrm>
        </p:spPr>
        <p:txBody>
          <a:bodyPr>
            <a:normAutofit/>
          </a:bodyPr>
          <a:lstStyle/>
          <a:p>
            <a:r>
              <a:rPr lang="en-US" sz="2800" dirty="0">
                <a:solidFill>
                  <a:srgbClr val="898989"/>
                </a:solidFill>
              </a:rPr>
              <a:t>Intel, [], …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9888018" y="323850"/>
            <a:ext cx="132125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 smtClean="0"/>
              <a:t>R4-1805968</a:t>
            </a:r>
            <a:endParaRPr lang="en-US" altLang="zh-CN" sz="1800" b="1" dirty="0"/>
          </a:p>
          <a:p>
            <a:pPr algn="r" eaLnBrk="1" hangingPunct="1">
              <a:spcBef>
                <a:spcPct val="0"/>
              </a:spcBef>
              <a:buFontTx/>
              <a:buNone/>
            </a:pPr>
            <a:endParaRPr lang="zh-CN" altLang="en-US" sz="1800" b="1" dirty="0"/>
          </a:p>
        </p:txBody>
      </p:sp>
      <p:sp>
        <p:nvSpPr>
          <p:cNvPr id="6" name="Rectangle 5"/>
          <p:cNvSpPr/>
          <p:nvPr/>
        </p:nvSpPr>
        <p:spPr>
          <a:xfrm>
            <a:off x="312964" y="93017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b="1" dirty="0"/>
              <a:t>3GPP TSG-RAN WG4 Meeting #86bis	                                       Melbourne, AU, 16th – 20th April, 2018</a:t>
            </a:r>
            <a:endParaRPr lang="en-US" dirty="0"/>
          </a:p>
          <a:p>
            <a:r>
              <a:rPr lang="en-US" b="1" dirty="0"/>
              <a:t>Agenda Item:	7.9.10.3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51783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SCell activation delay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23324"/>
            <a:ext cx="10515600" cy="4351338"/>
          </a:xfrm>
        </p:spPr>
        <p:txBody>
          <a:bodyPr>
            <a:normAutofit/>
          </a:bodyPr>
          <a:lstStyle/>
          <a:p>
            <a:r>
              <a:rPr lang="en-US" dirty="0"/>
              <a:t>Background: it was agreed in RAN4#86 that </a:t>
            </a:r>
          </a:p>
          <a:p>
            <a:pPr lvl="1"/>
            <a:r>
              <a:rPr lang="en-US" dirty="0" err="1"/>
              <a:t>T</a:t>
            </a:r>
            <a:r>
              <a:rPr lang="en-US" baseline="-25000" dirty="0" err="1"/>
              <a:t>activation_time</a:t>
            </a:r>
            <a:r>
              <a:rPr lang="en-US" baseline="-25000" dirty="0"/>
              <a:t> </a:t>
            </a:r>
            <a:r>
              <a:rPr lang="en-US" dirty="0"/>
              <a:t>is consisted of </a:t>
            </a:r>
          </a:p>
          <a:p>
            <a:pPr lvl="2"/>
            <a:r>
              <a:rPr lang="en-US" dirty="0"/>
              <a:t>RF warm up excluding AGC settling: TBD and independent of SCS</a:t>
            </a:r>
          </a:p>
          <a:p>
            <a:pPr lvl="2"/>
            <a:r>
              <a:rPr lang="en-US" dirty="0"/>
              <a:t>AGC settling: N1(*) SMTC periods for known and N2 SMTC periods for unknown cells</a:t>
            </a:r>
          </a:p>
          <a:p>
            <a:pPr lvl="2"/>
            <a:r>
              <a:rPr lang="en-US" dirty="0"/>
              <a:t>PSS/SSS and SSB index acquiring: </a:t>
            </a:r>
          </a:p>
          <a:p>
            <a:pPr lvl="3"/>
            <a:r>
              <a:rPr lang="en-US" dirty="0"/>
              <a:t>X1 SMTC periods for known cell provided that PSS/SSS detection and MIB reading are not needed</a:t>
            </a:r>
          </a:p>
          <a:p>
            <a:pPr lvl="3"/>
            <a:r>
              <a:rPr lang="en-US" dirty="0"/>
              <a:t>X2 SMTC period for known cell provided that MIB reading is needed</a:t>
            </a:r>
          </a:p>
          <a:p>
            <a:pPr lvl="3"/>
            <a:r>
              <a:rPr lang="en-US" dirty="0"/>
              <a:t>X3 SMTC period for unknown cell provided that PSS/SSS detection and MIB reading are needed</a:t>
            </a:r>
          </a:p>
          <a:p>
            <a:pPr lvl="3"/>
            <a:r>
              <a:rPr lang="en-US" dirty="0"/>
              <a:t>X1, X2 and X3 will be decided by RAN4#86bis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50754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Way forward on the definition of “known” and “unknown”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hangingPunct="0"/>
            <a:r>
              <a:rPr lang="en-GB" b="1" dirty="0" err="1"/>
              <a:t>SCell</a:t>
            </a:r>
            <a:r>
              <a:rPr lang="en-GB" b="1" dirty="0"/>
              <a:t> </a:t>
            </a:r>
            <a:r>
              <a:rPr lang="en-GB" b="1" dirty="0" smtClean="0"/>
              <a:t>is </a:t>
            </a:r>
            <a:r>
              <a:rPr lang="en-GB" b="1" dirty="0"/>
              <a:t>known </a:t>
            </a:r>
            <a:r>
              <a:rPr lang="en-GB" b="1" dirty="0" smtClean="0"/>
              <a:t>if </a:t>
            </a:r>
            <a:r>
              <a:rPr lang="en-GB" b="1" dirty="0"/>
              <a:t>it has been meeting </a:t>
            </a:r>
            <a:r>
              <a:rPr lang="en-GB" b="1" dirty="0" smtClean="0"/>
              <a:t>the </a:t>
            </a:r>
            <a:r>
              <a:rPr lang="en-GB" b="1" dirty="0"/>
              <a:t>following conditions: </a:t>
            </a:r>
            <a:endParaRPr lang="en-US" dirty="0"/>
          </a:p>
          <a:p>
            <a:pPr lvl="1" hangingPunct="0"/>
            <a:r>
              <a:rPr lang="en-GB" b="1" dirty="0"/>
              <a:t>During the period equal to max([5] </a:t>
            </a:r>
            <a:r>
              <a:rPr lang="en-GB" b="1" dirty="0" err="1"/>
              <a:t>measCycleSCell</a:t>
            </a:r>
            <a:r>
              <a:rPr lang="en-GB" b="1" dirty="0"/>
              <a:t>,  [5] DRX cycles) before the reception of the </a:t>
            </a:r>
            <a:r>
              <a:rPr lang="en-GB" b="1" dirty="0" err="1"/>
              <a:t>SCell</a:t>
            </a:r>
            <a:r>
              <a:rPr lang="en-GB" b="1" dirty="0"/>
              <a:t> activation command: </a:t>
            </a:r>
            <a:endParaRPr lang="en-US" dirty="0"/>
          </a:p>
          <a:p>
            <a:pPr lvl="2" hangingPunct="0"/>
            <a:r>
              <a:rPr lang="en-GB" b="1" dirty="0"/>
              <a:t>the UE has sent a valid measurement report, </a:t>
            </a:r>
            <a:endParaRPr lang="en-US" dirty="0"/>
          </a:p>
          <a:p>
            <a:pPr lvl="2" hangingPunct="0"/>
            <a:r>
              <a:rPr lang="en-US" b="1" dirty="0"/>
              <a:t>the </a:t>
            </a:r>
            <a:r>
              <a:rPr lang="en-US" b="1" dirty="0" err="1"/>
              <a:t>SCell</a:t>
            </a:r>
            <a:r>
              <a:rPr lang="en-US" b="1" dirty="0"/>
              <a:t> being activated is indicated as a synchronous cell or the UE has already decoded MIB of the target </a:t>
            </a:r>
            <a:r>
              <a:rPr lang="en-US" b="1" dirty="0" err="1" smtClean="0"/>
              <a:t>Scell</a:t>
            </a:r>
            <a:endParaRPr lang="en-US" b="1" dirty="0" smtClean="0"/>
          </a:p>
          <a:p>
            <a:pPr lvl="2" hangingPunct="0"/>
            <a:r>
              <a:rPr lang="en-GB" b="1" dirty="0" smtClean="0"/>
              <a:t>the </a:t>
            </a:r>
            <a:r>
              <a:rPr lang="en-GB" b="1" dirty="0" err="1"/>
              <a:t>SCell</a:t>
            </a:r>
            <a:r>
              <a:rPr lang="en-GB" b="1" dirty="0"/>
              <a:t> being activated remains detectable according to the cell identification conditions specified in section [TBD], </a:t>
            </a:r>
          </a:p>
          <a:p>
            <a:pPr lvl="1" hangingPunct="0"/>
            <a:r>
              <a:rPr lang="en-GB" b="1" dirty="0"/>
              <a:t>the SSB measured during the period equal to max([5] </a:t>
            </a:r>
            <a:r>
              <a:rPr lang="en-GB" b="1" dirty="0" err="1"/>
              <a:t>measCycleSCell</a:t>
            </a:r>
            <a:r>
              <a:rPr lang="en-GB" b="1" dirty="0"/>
              <a:t>, [5] DRX cycles) also remains detectable during the </a:t>
            </a:r>
            <a:r>
              <a:rPr lang="en-GB" b="1" dirty="0" err="1"/>
              <a:t>SCell</a:t>
            </a:r>
            <a:r>
              <a:rPr lang="en-GB" b="1" dirty="0"/>
              <a:t> activation delay according to the cell identification conditions specified in section [TBD].</a:t>
            </a:r>
            <a:endParaRPr lang="en-GB" sz="2100" b="1" dirty="0"/>
          </a:p>
          <a:p>
            <a:pPr hangingPunct="0"/>
            <a:r>
              <a:rPr lang="en-GB" b="1" dirty="0"/>
              <a:t>When the cell is known, it is FFS on the conditions for the scenario where MIB detection is needed and the scenario where MIB detection is not needed</a:t>
            </a:r>
          </a:p>
          <a:p>
            <a:pPr hangingPunct="0"/>
            <a:r>
              <a:rPr lang="en-GB" b="1" dirty="0"/>
              <a:t>For FR2 case, Rx beam sweeping is needed regardless the activated </a:t>
            </a:r>
            <a:r>
              <a:rPr lang="en-GB" b="1" dirty="0" err="1"/>
              <a:t>SCell</a:t>
            </a:r>
            <a:r>
              <a:rPr lang="en-GB" b="1" dirty="0"/>
              <a:t> is known or unknown</a:t>
            </a:r>
          </a:p>
          <a:p>
            <a:pPr lvl="1" hangingPunct="0"/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70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Way forward on </a:t>
            </a:r>
            <a:r>
              <a:rPr lang="en-GB" dirty="0" err="1"/>
              <a:t>SCell</a:t>
            </a:r>
            <a:r>
              <a:rPr lang="en-GB" dirty="0"/>
              <a:t> Activation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514474"/>
            <a:ext cx="10877550" cy="5172075"/>
          </a:xfrm>
        </p:spPr>
        <p:txBody>
          <a:bodyPr>
            <a:normAutofit fontScale="62500" lnSpcReduction="20000"/>
          </a:bodyPr>
          <a:lstStyle/>
          <a:p>
            <a:r>
              <a:rPr lang="en-US" dirty="0"/>
              <a:t>In addition to agreements in RAN4#86 on </a:t>
            </a:r>
            <a:r>
              <a:rPr lang="en-US" dirty="0" err="1"/>
              <a:t>T</a:t>
            </a:r>
            <a:r>
              <a:rPr lang="en-US" baseline="-25000" dirty="0" err="1"/>
              <a:t>activation_time</a:t>
            </a:r>
            <a:r>
              <a:rPr lang="en-US" baseline="-25000" dirty="0"/>
              <a:t>, </a:t>
            </a:r>
            <a:r>
              <a:rPr lang="en-US" dirty="0"/>
              <a:t>the UE will also need time to decode the MAC-CE message. </a:t>
            </a:r>
          </a:p>
          <a:p>
            <a:pPr lvl="1"/>
            <a:r>
              <a:rPr lang="en-US" dirty="0"/>
              <a:t>Companies to investigate how much time is needed for MAC-CE message decode. </a:t>
            </a:r>
          </a:p>
          <a:p>
            <a:r>
              <a:rPr lang="en-US" altLang="zh-CN" dirty="0" smtClean="0"/>
              <a:t>SSB </a:t>
            </a:r>
            <a:r>
              <a:rPr lang="en-US" altLang="zh-CN" dirty="0"/>
              <a:t>based activation delay requirement </a:t>
            </a:r>
            <a:r>
              <a:rPr lang="en-US" dirty="0" err="1"/>
              <a:t>T</a:t>
            </a:r>
            <a:r>
              <a:rPr lang="en-US" baseline="-25000" dirty="0" err="1"/>
              <a:t>activation_time</a:t>
            </a:r>
            <a:r>
              <a:rPr lang="en-US" altLang="zh-CN" dirty="0"/>
              <a:t> in FR1</a:t>
            </a:r>
          </a:p>
          <a:p>
            <a:pPr lvl="1"/>
            <a:r>
              <a:rPr lang="en-US" dirty="0" err="1"/>
              <a:t>T</a:t>
            </a:r>
            <a:r>
              <a:rPr lang="en-US" baseline="-25000" dirty="0" err="1"/>
              <a:t>activation_time</a:t>
            </a:r>
            <a:r>
              <a:rPr lang="en-US" baseline="-25000" dirty="0"/>
              <a:t> </a:t>
            </a:r>
            <a:r>
              <a:rPr lang="en-US" dirty="0"/>
              <a:t>is consisted of </a:t>
            </a:r>
          </a:p>
          <a:p>
            <a:pPr lvl="2"/>
            <a:r>
              <a:rPr lang="en-US" dirty="0" smtClean="0"/>
              <a:t>MAC-CE </a:t>
            </a:r>
            <a:r>
              <a:rPr lang="en-US" dirty="0"/>
              <a:t>message decode time </a:t>
            </a:r>
          </a:p>
          <a:p>
            <a:pPr lvl="2"/>
            <a:r>
              <a:rPr lang="en-US" dirty="0" smtClean="0"/>
              <a:t>RF </a:t>
            </a:r>
            <a:r>
              <a:rPr lang="en-US" dirty="0"/>
              <a:t>warm up excluding AGC settling: </a:t>
            </a:r>
            <a:r>
              <a:rPr lang="en-US" dirty="0" smtClean="0"/>
              <a:t>TBD</a:t>
            </a:r>
            <a:endParaRPr lang="en-US" dirty="0"/>
          </a:p>
          <a:p>
            <a:pPr lvl="2"/>
            <a:r>
              <a:rPr lang="en-US" dirty="0"/>
              <a:t>AGC settling: N1 SMTC periods for known and N2 SMTC periods for unknown cells</a:t>
            </a:r>
          </a:p>
          <a:p>
            <a:pPr lvl="3"/>
            <a:r>
              <a:rPr lang="en-US" dirty="0"/>
              <a:t>The exact value of N1 and N2 are TBD</a:t>
            </a:r>
          </a:p>
          <a:p>
            <a:pPr lvl="3"/>
            <a:r>
              <a:rPr lang="en-US" dirty="0"/>
              <a:t>It is FFS that the parameter value of N1 shall depend on the SCell measurement cycle in use prior to the </a:t>
            </a:r>
            <a:r>
              <a:rPr lang="en-US" dirty="0" err="1"/>
              <a:t>SCell</a:t>
            </a:r>
            <a:r>
              <a:rPr lang="en-US" dirty="0"/>
              <a:t> activation</a:t>
            </a:r>
          </a:p>
          <a:p>
            <a:pPr lvl="2"/>
            <a:r>
              <a:rPr lang="en-US" dirty="0"/>
              <a:t>PSS/SSS and SSB index acquiring: </a:t>
            </a:r>
          </a:p>
          <a:p>
            <a:pPr lvl="3"/>
            <a:r>
              <a:rPr lang="en-US" dirty="0"/>
              <a:t>[2] SMTC periods for known cell provided that PSS/SSS detection and PBCH decoding are not needed</a:t>
            </a:r>
          </a:p>
          <a:p>
            <a:pPr lvl="3"/>
            <a:r>
              <a:rPr lang="en-US" dirty="0"/>
              <a:t>[4] SMTC period for known cell provided that PBCH decoding is needed</a:t>
            </a:r>
          </a:p>
          <a:p>
            <a:pPr lvl="3"/>
            <a:r>
              <a:rPr lang="en-US" dirty="0"/>
              <a:t>[5] SMTC period for unknown cell provided that PSS/SSS detection and PBCH decoding are needed</a:t>
            </a:r>
            <a:endParaRPr lang="en-US" strike="sngStrike" dirty="0"/>
          </a:p>
          <a:p>
            <a:r>
              <a:rPr lang="en-US" altLang="zh-CN" dirty="0"/>
              <a:t>SSB based activation delay requirement </a:t>
            </a:r>
            <a:r>
              <a:rPr lang="en-US" dirty="0" err="1"/>
              <a:t>T</a:t>
            </a:r>
            <a:r>
              <a:rPr lang="en-US" baseline="-25000" dirty="0" err="1"/>
              <a:t>activation_time</a:t>
            </a:r>
            <a:r>
              <a:rPr lang="en-US" altLang="zh-CN" dirty="0"/>
              <a:t> in </a:t>
            </a:r>
            <a:r>
              <a:rPr lang="en-US" altLang="zh-CN" dirty="0" smtClean="0"/>
              <a:t>FR2</a:t>
            </a:r>
            <a:endParaRPr lang="en-US" altLang="zh-CN" dirty="0"/>
          </a:p>
          <a:p>
            <a:pPr lvl="1"/>
            <a:r>
              <a:rPr lang="en-US" dirty="0" err="1"/>
              <a:t>T</a:t>
            </a:r>
            <a:r>
              <a:rPr lang="en-US" baseline="-25000" dirty="0" err="1"/>
              <a:t>activation_time</a:t>
            </a:r>
            <a:r>
              <a:rPr lang="en-US" baseline="-25000" dirty="0"/>
              <a:t> </a:t>
            </a:r>
            <a:r>
              <a:rPr lang="en-US" dirty="0"/>
              <a:t>is consisted of </a:t>
            </a:r>
          </a:p>
          <a:p>
            <a:pPr lvl="2"/>
            <a:r>
              <a:rPr lang="en-US" dirty="0"/>
              <a:t>MAC-CE message decode time </a:t>
            </a:r>
          </a:p>
          <a:p>
            <a:pPr lvl="2"/>
            <a:r>
              <a:rPr lang="en-US" dirty="0" smtClean="0"/>
              <a:t>RF </a:t>
            </a:r>
            <a:r>
              <a:rPr lang="en-US" dirty="0"/>
              <a:t>warm up excluding AGC settling: </a:t>
            </a:r>
            <a:r>
              <a:rPr lang="en-US" dirty="0" smtClean="0"/>
              <a:t>TBD</a:t>
            </a:r>
            <a:endParaRPr lang="en-US" dirty="0"/>
          </a:p>
          <a:p>
            <a:pPr lvl="2"/>
            <a:r>
              <a:rPr lang="en-US" dirty="0"/>
              <a:t>AGC settling: </a:t>
            </a:r>
            <a:r>
              <a:rPr lang="en-US" dirty="0" smtClean="0"/>
              <a:t>N3 </a:t>
            </a:r>
            <a:r>
              <a:rPr lang="en-US" dirty="0"/>
              <a:t>SMTC periods for known and </a:t>
            </a:r>
            <a:r>
              <a:rPr lang="en-US" dirty="0" smtClean="0"/>
              <a:t>N4 </a:t>
            </a:r>
            <a:r>
              <a:rPr lang="en-US" dirty="0"/>
              <a:t>SMTC periods for unknown cells</a:t>
            </a:r>
          </a:p>
          <a:p>
            <a:pPr lvl="3"/>
            <a:r>
              <a:rPr lang="en-US" dirty="0"/>
              <a:t>The exact value of </a:t>
            </a:r>
            <a:r>
              <a:rPr lang="en-US" dirty="0" smtClean="0"/>
              <a:t>N3 </a:t>
            </a:r>
            <a:r>
              <a:rPr lang="en-US" dirty="0"/>
              <a:t>and </a:t>
            </a:r>
            <a:r>
              <a:rPr lang="en-US" dirty="0" smtClean="0"/>
              <a:t>N4 </a:t>
            </a:r>
            <a:r>
              <a:rPr lang="en-US" dirty="0"/>
              <a:t>are TBD</a:t>
            </a:r>
          </a:p>
          <a:p>
            <a:pPr lvl="3"/>
            <a:r>
              <a:rPr lang="en-US" dirty="0"/>
              <a:t>It is FFS that the parameter value of </a:t>
            </a:r>
            <a:r>
              <a:rPr lang="en-US" dirty="0" smtClean="0"/>
              <a:t>N3 </a:t>
            </a:r>
            <a:r>
              <a:rPr lang="en-US" dirty="0"/>
              <a:t>shall depend on the </a:t>
            </a:r>
            <a:r>
              <a:rPr lang="en-US" dirty="0" err="1"/>
              <a:t>SCell</a:t>
            </a:r>
            <a:r>
              <a:rPr lang="en-US" dirty="0"/>
              <a:t> measurement cycle in use prior to the </a:t>
            </a:r>
            <a:r>
              <a:rPr lang="en-US" dirty="0" err="1"/>
              <a:t>SCell</a:t>
            </a:r>
            <a:r>
              <a:rPr lang="en-US" dirty="0"/>
              <a:t> activation</a:t>
            </a:r>
          </a:p>
          <a:p>
            <a:pPr lvl="2"/>
            <a:r>
              <a:rPr lang="en-US" dirty="0"/>
              <a:t>PSS/SSS and SSB index acquiring: </a:t>
            </a:r>
            <a:endParaRPr lang="en-US" dirty="0" smtClean="0"/>
          </a:p>
          <a:p>
            <a:pPr lvl="3"/>
            <a:r>
              <a:rPr lang="en-GB" dirty="0"/>
              <a:t>Rx beam sweeping should be considered for PSS/SSS detection and measurement for FR2 for both known and unknown </a:t>
            </a:r>
            <a:r>
              <a:rPr lang="en-GB" dirty="0" smtClean="0"/>
              <a:t>cell</a:t>
            </a:r>
          </a:p>
          <a:p>
            <a:pPr lvl="3"/>
            <a:r>
              <a:rPr lang="en-GB" dirty="0" smtClean="0"/>
              <a:t>The corresponding delay is FFS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952006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4529</TotalTime>
  <Words>423</Words>
  <Application>Microsoft Office PowerPoint</Application>
  <PresentationFormat>Widescreen</PresentationFormat>
  <Paragraphs>50</Paragraphs>
  <Slides>4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宋体</vt:lpstr>
      <vt:lpstr>Arial</vt:lpstr>
      <vt:lpstr>Calibri</vt:lpstr>
      <vt:lpstr>Calibri Light</vt:lpstr>
      <vt:lpstr>Office Theme</vt:lpstr>
      <vt:lpstr>Way forward on Scell activation delay</vt:lpstr>
      <vt:lpstr>SCell activation delay</vt:lpstr>
      <vt:lpstr>Way forward on the definition of “known” and “unknown”</vt:lpstr>
      <vt:lpstr>Way forward on SCell Activation</vt:lpstr>
    </vt:vector>
  </TitlesOfParts>
  <Company>Intel Corporation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Intra-frequency Cell Identification Requirements without Gap</dc:title>
  <dc:creator>Zhangmeng (Meng, WN)</dc:creator>
  <cp:keywords>CTPClassification=CTP_NT</cp:keywords>
  <cp:lastModifiedBy>Tang, Yang</cp:lastModifiedBy>
  <cp:revision>144</cp:revision>
  <dcterms:created xsi:type="dcterms:W3CDTF">2018-01-12T20:18:33Z</dcterms:created>
  <dcterms:modified xsi:type="dcterms:W3CDTF">2018-04-20T03:56:42Z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c4881d8d-2919-4b00-92c9-dbd3e9db5097</vt:lpwstr>
  </property>
  <property fmtid="{D5CDD505-2E9C-101B-9397-08002B2CF9AE}" pid="3" name="CTP_TimeStamp">
    <vt:lpwstr>2018-04-20 03:56:36Z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_readonly">
    <vt:lpwstr/>
  </property>
  <property fmtid="{D5CDD505-2E9C-101B-9397-08002B2CF9AE}" pid="8" name="_change">
    <vt:lpwstr/>
  </property>
  <property fmtid="{D5CDD505-2E9C-101B-9397-08002B2CF9AE}" pid="9" name="_full-control">
    <vt:lpwstr/>
  </property>
  <property fmtid="{D5CDD505-2E9C-101B-9397-08002B2CF9AE}" pid="10" name="sflag">
    <vt:lpwstr>1516897122</vt:lpwstr>
  </property>
  <property fmtid="{D5CDD505-2E9C-101B-9397-08002B2CF9AE}" pid="11" name="_NewReviewCycle">
    <vt:lpwstr/>
  </property>
  <property fmtid="{D5CDD505-2E9C-101B-9397-08002B2CF9AE}" pid="12" name="CTPClassification">
    <vt:lpwstr>CTP_NT</vt:lpwstr>
  </property>
</Properties>
</file>