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1" autoAdjust="0"/>
    <p:restoredTop sz="94660"/>
  </p:normalViewPr>
  <p:slideViewPr>
    <p:cSldViewPr snapToGrid="0">
      <p:cViewPr varScale="1">
        <p:scale>
          <a:sx n="86" d="100"/>
          <a:sy n="86" d="100"/>
        </p:scale>
        <p:origin x="73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8F7ED-786D-44FC-BE5A-2FFCF7DC0F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FB8684C-F78D-4CEF-8BD1-ED576807C3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A00A989-4023-4E80-B3A8-4D9F9DEA58AB}"/>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5" name="Footer Placeholder 4">
            <a:extLst>
              <a:ext uri="{FF2B5EF4-FFF2-40B4-BE49-F238E27FC236}">
                <a16:creationId xmlns:a16="http://schemas.microsoft.com/office/drawing/2014/main" id="{CB47C439-097F-48F7-B0B0-C56A5EBD9E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32A90-6F88-4AC8-9DDE-12ACDF230A93}"/>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3352083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20389-87F9-47CD-9325-57C2D5AF50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E255C5-0F05-435D-9188-5C74DA2BE12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7171E5-7647-43DD-9D6B-951C5260EA27}"/>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5" name="Footer Placeholder 4">
            <a:extLst>
              <a:ext uri="{FF2B5EF4-FFF2-40B4-BE49-F238E27FC236}">
                <a16:creationId xmlns:a16="http://schemas.microsoft.com/office/drawing/2014/main" id="{875248F3-EBB8-4D03-AD41-B25B562500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E51BD0-3ADE-4F61-982E-25F5A70ECE34}"/>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2401228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7B14F72-94BD-4724-83E5-4CF19BFBC3D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B74CC49-58DF-4CFB-858A-22A6EA92E5F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D20B30-7640-44BE-8CF2-54D91D831D08}"/>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5" name="Footer Placeholder 4">
            <a:extLst>
              <a:ext uri="{FF2B5EF4-FFF2-40B4-BE49-F238E27FC236}">
                <a16:creationId xmlns:a16="http://schemas.microsoft.com/office/drawing/2014/main" id="{36C03754-392A-4CA1-AA4B-E65DA1FA57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94C3B-CC94-45DE-BB43-7F62A06DB97A}"/>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1497816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77DD2-CEB6-4FC9-8151-667878D56D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68D0EF-6A7B-4B6E-B38B-FCC719EAB23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A03E7E-DCDD-487C-939C-91FA01E4E2B4}"/>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5" name="Footer Placeholder 4">
            <a:extLst>
              <a:ext uri="{FF2B5EF4-FFF2-40B4-BE49-F238E27FC236}">
                <a16:creationId xmlns:a16="http://schemas.microsoft.com/office/drawing/2014/main" id="{F5C07C35-8054-46D0-AFC9-BFF79FD8AB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DDBCF9-0F2F-4035-BA00-8824A7610BDE}"/>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118357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C0B80-D36F-4AE8-980B-50E20DE8DCB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8E11A0-79CB-4E1C-91FD-4FC404274C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DFC5021-12B9-4350-88EA-364D545E6854}"/>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5" name="Footer Placeholder 4">
            <a:extLst>
              <a:ext uri="{FF2B5EF4-FFF2-40B4-BE49-F238E27FC236}">
                <a16:creationId xmlns:a16="http://schemas.microsoft.com/office/drawing/2014/main" id="{5F4BE750-F425-4E82-8E31-0785460709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41AE27-926F-419F-B26A-A6A7085A050F}"/>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2461991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B9CEB-F441-45DD-9740-5BEDCFD1E2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A71898-6F53-4A08-AE23-CB032E35915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AD543F2-DC83-4B8C-8827-7914139AC39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9006B2-5AC6-4910-B447-3DA6730D0B06}"/>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6" name="Footer Placeholder 5">
            <a:extLst>
              <a:ext uri="{FF2B5EF4-FFF2-40B4-BE49-F238E27FC236}">
                <a16:creationId xmlns:a16="http://schemas.microsoft.com/office/drawing/2014/main" id="{C0E6A541-8846-478D-ACC2-4CAA73F0AF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BBF399-EDB6-420F-98BD-EACACF175B1C}"/>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859936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32508-D85C-4669-B5C0-AA96B68A036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6F1DCD-0A4C-4802-8995-7C3F216973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A06E965-ABA9-41A7-B4C9-3919AB701B7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0135AC9-F5B1-4F98-91F9-38BA0A285C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2002CBA-5691-49A8-9156-34D83269CAC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4A3A075-3E52-4A46-8873-F4FFC8DFFEB1}"/>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8" name="Footer Placeholder 7">
            <a:extLst>
              <a:ext uri="{FF2B5EF4-FFF2-40B4-BE49-F238E27FC236}">
                <a16:creationId xmlns:a16="http://schemas.microsoft.com/office/drawing/2014/main" id="{A12801CD-DAA2-48D5-B058-A84E00DD050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F96928-4CA8-44B5-BB6E-0DD1A66053D8}"/>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83655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85B92-0D68-4350-A555-C3BB84CF85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339D56-C0FB-4DE8-B830-BE57F1040B82}"/>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4" name="Footer Placeholder 3">
            <a:extLst>
              <a:ext uri="{FF2B5EF4-FFF2-40B4-BE49-F238E27FC236}">
                <a16:creationId xmlns:a16="http://schemas.microsoft.com/office/drawing/2014/main" id="{FCB653B7-2C4A-4FFA-B4F6-9EF9398A99D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3C3077-C102-4BFA-A1C3-C2111EEE0081}"/>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1567943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5B26AD-D367-4386-B3DB-2CBA1608D3D9}"/>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3" name="Footer Placeholder 2">
            <a:extLst>
              <a:ext uri="{FF2B5EF4-FFF2-40B4-BE49-F238E27FC236}">
                <a16:creationId xmlns:a16="http://schemas.microsoft.com/office/drawing/2014/main" id="{FB020938-068E-46B9-B90A-5FD614FD1E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13E382C-2FCF-490F-83E1-C96DD7A0785A}"/>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1709178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DF65C-C304-4372-8B29-00F7D74CDD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3087544-4205-4F31-B3AC-7DDB197AF4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5E0F11-1FFB-4A10-91A0-A3B52393BA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9C8634D-4E73-4BF7-BC5A-77135C8877CF}"/>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6" name="Footer Placeholder 5">
            <a:extLst>
              <a:ext uri="{FF2B5EF4-FFF2-40B4-BE49-F238E27FC236}">
                <a16:creationId xmlns:a16="http://schemas.microsoft.com/office/drawing/2014/main" id="{845F0C71-80C1-48C2-B3C7-10E2EC5AA0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07053C-BF5F-4928-ACEA-DE07D1532F44}"/>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1134932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B1CDC-5526-40CF-B7D2-A7106BFA38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689431-AF01-4233-AF43-5B5A40AF92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C59252-8CC5-435B-9685-C9200EB00D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5934D38-7843-46A3-8B8D-4DB3F49E562A}"/>
              </a:ext>
            </a:extLst>
          </p:cNvPr>
          <p:cNvSpPr>
            <a:spLocks noGrp="1"/>
          </p:cNvSpPr>
          <p:nvPr>
            <p:ph type="dt" sz="half" idx="10"/>
          </p:nvPr>
        </p:nvSpPr>
        <p:spPr/>
        <p:txBody>
          <a:bodyPr/>
          <a:lstStyle/>
          <a:p>
            <a:fld id="{A49F4207-10DC-418C-8374-BA44551BF49A}" type="datetimeFigureOut">
              <a:rPr lang="en-US" smtClean="0"/>
              <a:t>4/20/2018</a:t>
            </a:fld>
            <a:endParaRPr lang="en-US"/>
          </a:p>
        </p:txBody>
      </p:sp>
      <p:sp>
        <p:nvSpPr>
          <p:cNvPr id="6" name="Footer Placeholder 5">
            <a:extLst>
              <a:ext uri="{FF2B5EF4-FFF2-40B4-BE49-F238E27FC236}">
                <a16:creationId xmlns:a16="http://schemas.microsoft.com/office/drawing/2014/main" id="{E3B47478-D802-494B-93C5-AAF6E7F45D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5D1E06-70F5-4C65-B458-6248B7104B11}"/>
              </a:ext>
            </a:extLst>
          </p:cNvPr>
          <p:cNvSpPr>
            <a:spLocks noGrp="1"/>
          </p:cNvSpPr>
          <p:nvPr>
            <p:ph type="sldNum" sz="quarter" idx="12"/>
          </p:nvPr>
        </p:nvSpPr>
        <p:spPr/>
        <p:txBody>
          <a:bodyPr/>
          <a:lstStyle/>
          <a:p>
            <a:fld id="{716418D5-D93A-4EF1-9B2C-E58C61B5D4DA}" type="slidenum">
              <a:rPr lang="en-US" smtClean="0"/>
              <a:t>‹#›</a:t>
            </a:fld>
            <a:endParaRPr lang="en-US"/>
          </a:p>
        </p:txBody>
      </p:sp>
    </p:spTree>
    <p:extLst>
      <p:ext uri="{BB962C8B-B14F-4D97-AF65-F5344CB8AC3E}">
        <p14:creationId xmlns:p14="http://schemas.microsoft.com/office/powerpoint/2010/main" val="2069852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B582BA-292D-45CB-B8FF-5C2CB2C000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2BB9CC9-4A78-46B1-98DC-715442AA7E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955506-7168-4C59-AE78-1D70CA6E41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9F4207-10DC-418C-8374-BA44551BF49A}" type="datetimeFigureOut">
              <a:rPr lang="en-US" smtClean="0"/>
              <a:t>4/20/2018</a:t>
            </a:fld>
            <a:endParaRPr lang="en-US"/>
          </a:p>
        </p:txBody>
      </p:sp>
      <p:sp>
        <p:nvSpPr>
          <p:cNvPr id="5" name="Footer Placeholder 4">
            <a:extLst>
              <a:ext uri="{FF2B5EF4-FFF2-40B4-BE49-F238E27FC236}">
                <a16:creationId xmlns:a16="http://schemas.microsoft.com/office/drawing/2014/main" id="{CB4995A5-44BA-4790-B64F-DBA806CA00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6E71916-FDA2-463C-ABFC-CEDD7D86C3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6418D5-D93A-4EF1-9B2C-E58C61B5D4DA}" type="slidenum">
              <a:rPr lang="en-US" smtClean="0"/>
              <a:t>‹#›</a:t>
            </a:fld>
            <a:endParaRPr lang="en-US"/>
          </a:p>
        </p:txBody>
      </p:sp>
    </p:spTree>
    <p:extLst>
      <p:ext uri="{BB962C8B-B14F-4D97-AF65-F5344CB8AC3E}">
        <p14:creationId xmlns:p14="http://schemas.microsoft.com/office/powerpoint/2010/main" val="2967792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27772-C696-4771-ADD8-3AD13E02B651}"/>
              </a:ext>
            </a:extLst>
          </p:cNvPr>
          <p:cNvSpPr>
            <a:spLocks noGrp="1"/>
          </p:cNvSpPr>
          <p:nvPr>
            <p:ph type="ctrTitle"/>
          </p:nvPr>
        </p:nvSpPr>
        <p:spPr>
          <a:xfrm>
            <a:off x="1524000" y="2215179"/>
            <a:ext cx="9144000" cy="2387600"/>
          </a:xfrm>
        </p:spPr>
        <p:txBody>
          <a:bodyPr>
            <a:noAutofit/>
          </a:bodyPr>
          <a:lstStyle/>
          <a:p>
            <a:r>
              <a:rPr lang="en-US" sz="4800" dirty="0"/>
              <a:t>Way forward on UE requirements with same MO configured by MN and SN</a:t>
            </a:r>
          </a:p>
        </p:txBody>
      </p:sp>
      <p:sp>
        <p:nvSpPr>
          <p:cNvPr id="3" name="Subtitle 2">
            <a:extLst>
              <a:ext uri="{FF2B5EF4-FFF2-40B4-BE49-F238E27FC236}">
                <a16:creationId xmlns:a16="http://schemas.microsoft.com/office/drawing/2014/main" id="{7768DDFD-54D0-41AD-819F-D7E5B46A7FBF}"/>
              </a:ext>
            </a:extLst>
          </p:cNvPr>
          <p:cNvSpPr>
            <a:spLocks noGrp="1"/>
          </p:cNvSpPr>
          <p:nvPr>
            <p:ph type="subTitle" idx="1"/>
          </p:nvPr>
        </p:nvSpPr>
        <p:spPr>
          <a:xfrm>
            <a:off x="1524000" y="5107255"/>
            <a:ext cx="9144000" cy="986883"/>
          </a:xfrm>
        </p:spPr>
        <p:txBody>
          <a:bodyPr/>
          <a:lstStyle/>
          <a:p>
            <a:r>
              <a:rPr lang="en-US" dirty="0"/>
              <a:t>Nokia, Nokia Shanghai Bell</a:t>
            </a:r>
          </a:p>
        </p:txBody>
      </p:sp>
      <p:sp>
        <p:nvSpPr>
          <p:cNvPr id="4" name="TextBox 3">
            <a:extLst>
              <a:ext uri="{FF2B5EF4-FFF2-40B4-BE49-F238E27FC236}">
                <a16:creationId xmlns:a16="http://schemas.microsoft.com/office/drawing/2014/main" id="{C0F77E07-723C-481E-BF6F-5EA63C6BD8B4}"/>
              </a:ext>
            </a:extLst>
          </p:cNvPr>
          <p:cNvSpPr txBox="1"/>
          <p:nvPr/>
        </p:nvSpPr>
        <p:spPr>
          <a:xfrm>
            <a:off x="10114156" y="490654"/>
            <a:ext cx="1427356" cy="369332"/>
          </a:xfrm>
          <a:prstGeom prst="rect">
            <a:avLst/>
          </a:prstGeom>
          <a:noFill/>
        </p:spPr>
        <p:txBody>
          <a:bodyPr wrap="square" rtlCol="0">
            <a:spAutoFit/>
          </a:bodyPr>
          <a:lstStyle/>
          <a:p>
            <a:r>
              <a:rPr lang="en-US" dirty="0"/>
              <a:t>R4-1805960</a:t>
            </a:r>
          </a:p>
        </p:txBody>
      </p:sp>
      <p:sp>
        <p:nvSpPr>
          <p:cNvPr id="5" name="TextBox 4">
            <a:extLst>
              <a:ext uri="{FF2B5EF4-FFF2-40B4-BE49-F238E27FC236}">
                <a16:creationId xmlns:a16="http://schemas.microsoft.com/office/drawing/2014/main" id="{A965D65F-3F58-4353-BA0F-256428C7A3F3}"/>
              </a:ext>
            </a:extLst>
          </p:cNvPr>
          <p:cNvSpPr txBox="1"/>
          <p:nvPr/>
        </p:nvSpPr>
        <p:spPr>
          <a:xfrm>
            <a:off x="486937" y="490654"/>
            <a:ext cx="4352692" cy="646331"/>
          </a:xfrm>
          <a:prstGeom prst="rect">
            <a:avLst/>
          </a:prstGeom>
          <a:noFill/>
        </p:spPr>
        <p:txBody>
          <a:bodyPr wrap="square" rtlCol="0">
            <a:spAutoFit/>
          </a:bodyPr>
          <a:lstStyle/>
          <a:p>
            <a:r>
              <a:rPr lang="en-GB" dirty="0"/>
              <a:t>3GPP TSG-RAN WG4 Meeting #86bis</a:t>
            </a:r>
          </a:p>
          <a:p>
            <a:r>
              <a:rPr lang="en-GB" dirty="0"/>
              <a:t>Melbourne, Australia, 16 – 20 April 2018</a:t>
            </a:r>
            <a:endParaRPr lang="en-US" dirty="0"/>
          </a:p>
        </p:txBody>
      </p:sp>
    </p:spTree>
    <p:extLst>
      <p:ext uri="{BB962C8B-B14F-4D97-AF65-F5344CB8AC3E}">
        <p14:creationId xmlns:p14="http://schemas.microsoft.com/office/powerpoint/2010/main" val="3944206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03906-B2B6-4FDF-AE7F-6AFC086A77E8}"/>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B41F4CA5-49A1-4D4E-A96F-54C77C6E0743}"/>
              </a:ext>
            </a:extLst>
          </p:cNvPr>
          <p:cNvSpPr>
            <a:spLocks noGrp="1"/>
          </p:cNvSpPr>
          <p:nvPr>
            <p:ph idx="1"/>
          </p:nvPr>
        </p:nvSpPr>
        <p:spPr>
          <a:xfrm>
            <a:off x="838200" y="1505415"/>
            <a:ext cx="10515600" cy="3932884"/>
          </a:xfrm>
        </p:spPr>
        <p:txBody>
          <a:bodyPr>
            <a:normAutofit fontScale="92500" lnSpcReduction="20000"/>
          </a:bodyPr>
          <a:lstStyle/>
          <a:p>
            <a:pPr lvl="0" fontAlgn="base" hangingPunct="0"/>
            <a:r>
              <a:rPr lang="en-US" dirty="0"/>
              <a:t>RAN4 has agreed the </a:t>
            </a:r>
            <a:r>
              <a:rPr lang="en-GB" dirty="0"/>
              <a:t>maximum allowed layers for multiple monitoring and the total number of effective carrier frequency layers for EN-DC in section </a:t>
            </a:r>
            <a:r>
              <a:rPr lang="en-US" dirty="0"/>
              <a:t>9.1.3 of 38.133 and section 8.1.2.1.1.1 of 36.133.</a:t>
            </a:r>
          </a:p>
          <a:p>
            <a:pPr fontAlgn="base" hangingPunct="0"/>
            <a:r>
              <a:rPr lang="en-US" dirty="0"/>
              <a:t>Currently the UE measurement capability requirements do not address the situation where MN and SN configure the same measurement object separately.</a:t>
            </a:r>
          </a:p>
          <a:p>
            <a:pPr lvl="0" fontAlgn="base" hangingPunct="0"/>
            <a:endParaRPr lang="en-US" dirty="0"/>
          </a:p>
          <a:p>
            <a:pPr fontAlgn="base" hangingPunct="0"/>
            <a:r>
              <a:rPr lang="en-US" dirty="0"/>
              <a:t>RAN2 LS was sent to RAN4 with questions related to UE measurement capability when MN and SN separately configure the same measurement object in R2-1706140 [1].</a:t>
            </a:r>
          </a:p>
          <a:p>
            <a:pPr fontAlgn="base" hangingPunct="0"/>
            <a:r>
              <a:rPr lang="en-US" dirty="0"/>
              <a:t>RAN4 replied the questions from [1] in R4-1706905 [2] and R4-1708694 [3].</a:t>
            </a:r>
            <a:endParaRPr lang="en-GB" dirty="0"/>
          </a:p>
          <a:p>
            <a:pPr marL="0" indent="0" fontAlgn="base" hangingPunct="0">
              <a:buNone/>
            </a:pPr>
            <a:endParaRPr lang="en-US" dirty="0"/>
          </a:p>
          <a:p>
            <a:endParaRPr lang="en-US" dirty="0"/>
          </a:p>
        </p:txBody>
      </p:sp>
      <p:sp>
        <p:nvSpPr>
          <p:cNvPr id="4" name="TextBox 3">
            <a:extLst>
              <a:ext uri="{FF2B5EF4-FFF2-40B4-BE49-F238E27FC236}">
                <a16:creationId xmlns:a16="http://schemas.microsoft.com/office/drawing/2014/main" id="{42CD8AB4-3F74-4E53-8D6A-2D1C8E1F1C71}"/>
              </a:ext>
            </a:extLst>
          </p:cNvPr>
          <p:cNvSpPr txBox="1"/>
          <p:nvPr/>
        </p:nvSpPr>
        <p:spPr>
          <a:xfrm>
            <a:off x="947853" y="5438299"/>
            <a:ext cx="10604811" cy="1231106"/>
          </a:xfrm>
          <a:prstGeom prst="rect">
            <a:avLst/>
          </a:prstGeom>
          <a:noFill/>
        </p:spPr>
        <p:txBody>
          <a:bodyPr wrap="square" rtlCol="0">
            <a:spAutoFit/>
          </a:bodyPr>
          <a:lstStyle/>
          <a:p>
            <a:r>
              <a:rPr lang="en-US" sz="1200" dirty="0"/>
              <a:t>[1] R2-1706140, LS on UE measurement capabilities across LTE and NR, RAN2 to RAN4, 3GPP TSG-RAN WG2 Meeting #98, Hangzhou, China, 15th – 19th May 2017.</a:t>
            </a:r>
          </a:p>
          <a:p>
            <a:r>
              <a:rPr lang="en-US" sz="1200" dirty="0"/>
              <a:t>[2] </a:t>
            </a:r>
            <a:r>
              <a:rPr lang="en-GB" sz="1200" dirty="0"/>
              <a:t>R4-1706905, Reply LS on UE measurement capabilities across LTE and NR, RAN4 to RAN2, 3GPP TSG-RAN WG4 Meeting NR #2, Qingdao, China, 27 - 29 June, 2017.</a:t>
            </a:r>
          </a:p>
          <a:p>
            <a:r>
              <a:rPr lang="en-GB" sz="1200" dirty="0"/>
              <a:t>[3] R4-</a:t>
            </a:r>
            <a:r>
              <a:rPr lang="en-US" sz="1200" dirty="0"/>
              <a:t>1708694, Reply LS on UE measurement capabilities across LTE and NR, RAN4 to RAN2, </a:t>
            </a:r>
            <a:r>
              <a:rPr lang="en-GB" sz="1200" dirty="0"/>
              <a:t>3GPP TSG-RAN WG4 #84 Meeting, Berlin, Germany, 21th – 25th August 2017.</a:t>
            </a:r>
            <a:endParaRPr lang="en-US" sz="1200" dirty="0"/>
          </a:p>
          <a:p>
            <a:endParaRPr lang="en-US" sz="1200" dirty="0"/>
          </a:p>
          <a:p>
            <a:endParaRPr lang="en-US" sz="1400" dirty="0"/>
          </a:p>
        </p:txBody>
      </p:sp>
    </p:spTree>
    <p:extLst>
      <p:ext uri="{BB962C8B-B14F-4D97-AF65-F5344CB8AC3E}">
        <p14:creationId xmlns:p14="http://schemas.microsoft.com/office/powerpoint/2010/main" val="1096902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6F863-7642-4D18-8F68-D5F41FF53EA3}"/>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DAAFA883-FBAC-43A3-99BA-F8267481705F}"/>
              </a:ext>
            </a:extLst>
          </p:cNvPr>
          <p:cNvSpPr>
            <a:spLocks noGrp="1"/>
          </p:cNvSpPr>
          <p:nvPr>
            <p:ph idx="1"/>
          </p:nvPr>
        </p:nvSpPr>
        <p:spPr/>
        <p:txBody>
          <a:bodyPr>
            <a:normAutofit/>
          </a:bodyPr>
          <a:lstStyle/>
          <a:p>
            <a:r>
              <a:rPr lang="en-US" dirty="0"/>
              <a:t>When MN and SN configure measurement objects to the same carrier frequency layer, RAN4 shall define whether the two measurement objects are counted as one or two layers. Aspects to be further studied include</a:t>
            </a:r>
          </a:p>
          <a:p>
            <a:pPr lvl="1"/>
            <a:r>
              <a:rPr lang="en-US" dirty="0"/>
              <a:t>Focus on SSB-based measurement. FFS CSI-RS</a:t>
            </a:r>
          </a:p>
          <a:p>
            <a:pPr lvl="1"/>
            <a:r>
              <a:rPr lang="en-US" dirty="0"/>
              <a:t>Same or different SMTC configuration</a:t>
            </a:r>
          </a:p>
          <a:p>
            <a:pPr lvl="1"/>
            <a:r>
              <a:rPr lang="en-US" dirty="0"/>
              <a:t>Same or different SCS</a:t>
            </a:r>
          </a:p>
          <a:p>
            <a:pPr lvl="1"/>
            <a:r>
              <a:rPr lang="en-GB" dirty="0"/>
              <a:t>Other aspects are not precluded</a:t>
            </a: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3369978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TotalTime>
  <Words>307</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Way forward on UE requirements with same MO configured by MN and SN</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 measurement capability requirements</dc:title>
  <dc:creator>Nurminen, Riikka (Nokia - FI/Espoo)</dc:creator>
  <cp:lastModifiedBy>Nurminen, Riikka (Nokia - FI/Espoo)</cp:lastModifiedBy>
  <cp:revision>32</cp:revision>
  <dcterms:created xsi:type="dcterms:W3CDTF">2018-04-18T02:16:20Z</dcterms:created>
  <dcterms:modified xsi:type="dcterms:W3CDTF">2018-04-20T03:39:20Z</dcterms:modified>
</cp:coreProperties>
</file>