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</p:sldMasterIdLst>
  <p:notesMasterIdLst>
    <p:notesMasterId r:id="rId10"/>
  </p:notesMasterIdLst>
  <p:sldIdLst>
    <p:sldId id="280" r:id="rId2"/>
    <p:sldId id="321" r:id="rId3"/>
    <p:sldId id="322" r:id="rId4"/>
    <p:sldId id="323" r:id="rId5"/>
    <p:sldId id="324" r:id="rId6"/>
    <p:sldId id="328" r:id="rId7"/>
    <p:sldId id="325" r:id="rId8"/>
    <p:sldId id="32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0158" autoAdjust="0"/>
  </p:normalViewPr>
  <p:slideViewPr>
    <p:cSldViewPr snapToGrid="0">
      <p:cViewPr varScale="1">
        <p:scale>
          <a:sx n="66" d="100"/>
          <a:sy n="66" d="100"/>
        </p:scale>
        <p:origin x="38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34227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Summary of network performance analysis for spherical coverage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/>
              <a:t>Samsung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/>
              <a:t>R4-1805930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889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WG4#86b Meeting</a:t>
            </a:r>
          </a:p>
          <a:p>
            <a:r>
              <a:rPr lang="en-GB" b="1" dirty="0"/>
              <a:t>Melbourne, Australia, Apr 16 – 20, 2018</a:t>
            </a:r>
          </a:p>
          <a:p>
            <a:r>
              <a:rPr lang="en-GB" b="1" dirty="0"/>
              <a:t>Agenda: 7.4.8.3.2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assumptions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1247"/>
            <a:ext cx="10515600" cy="4306265"/>
          </a:xfrm>
        </p:spPr>
        <p:txBody>
          <a:bodyPr>
            <a:normAutofit/>
          </a:bodyPr>
          <a:lstStyle/>
          <a:p>
            <a:r>
              <a:rPr lang="en-US" sz="1800" dirty="0"/>
              <a:t>Assumptions as agreed in R4-1801198 &amp; R4-1803275. Differences in reference and evaluated spherical coverages are shown below </a:t>
            </a:r>
          </a:p>
          <a:p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039213"/>
              </p:ext>
            </p:extLst>
          </p:nvPr>
        </p:nvGraphicFramePr>
        <p:xfrm>
          <a:off x="838200" y="2093852"/>
          <a:ext cx="10893747" cy="1866900"/>
        </p:xfrm>
        <a:graphic>
          <a:graphicData uri="http://schemas.openxmlformats.org/drawingml/2006/table">
            <a:tbl>
              <a:tblPr/>
              <a:tblGrid>
                <a:gridCol w="18078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736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626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8266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334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3345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Apple/Intel (R4-1802220)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 (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R4-1805669)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(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R4-1803820)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MediaTek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(R4-1804412)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 (R4-1804489)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 peak EIRP (dBm)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22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Reference spherical coverage (Ref)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-5dB@50%tile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-10dB@20%tile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CFG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-5.6dB@50%tile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-11.7dB@20%tile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 (finite beam 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points)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altLang="zh-CN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-5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-10dB@20%tile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CDF model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-5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dB@50%tile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-10dB@20%-tile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CDF model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-5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dB@50%tile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-10dB@20%-tile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Evaluated spherical coverage (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“Model 2 (A+B)” (2-panel,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same side)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ctr" fontAlgn="b"/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-11.5dB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@50%tile</a:t>
                      </a:r>
                    </a:p>
                    <a:p>
                      <a:pPr algn="ctr" fontAlgn="b"/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-17.7dB@20%tile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“CFG1” (1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panel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-11.7dB@50%tile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-18.4@20%tile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 1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-8.6dB@50%tile 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-15dB@20%tile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Assumption 3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-11.6dB@50%tile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-13.5dB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@20%tile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-12.5dB@50%tile</a:t>
                      </a:r>
                    </a:p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-18.5dB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@20%tile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ctr" fontAlgn="b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orientation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Uniform on sphere surface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EL: U(0:180);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U(0:360)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EL: U(0:180);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Az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U(0:360)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 bwMode="ltGray">
          <a:xfrm>
            <a:off x="7173873" y="6485731"/>
            <a:ext cx="1371600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Samsung</a:t>
            </a:r>
          </a:p>
        </p:txBody>
      </p:sp>
      <p:sp>
        <p:nvSpPr>
          <p:cNvPr id="11" name="TextBox 10"/>
          <p:cNvSpPr txBox="1"/>
          <p:nvPr/>
        </p:nvSpPr>
        <p:spPr bwMode="ltGray">
          <a:xfrm>
            <a:off x="4387674" y="6588069"/>
            <a:ext cx="1371600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Qualcomm </a:t>
            </a:r>
          </a:p>
        </p:txBody>
      </p:sp>
      <p:sp>
        <p:nvSpPr>
          <p:cNvPr id="12" name="TextBox 11"/>
          <p:cNvSpPr txBox="1"/>
          <p:nvPr/>
        </p:nvSpPr>
        <p:spPr bwMode="ltGray">
          <a:xfrm>
            <a:off x="1203464" y="6589138"/>
            <a:ext cx="1253393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Apple/Intel</a:t>
            </a:r>
          </a:p>
        </p:txBody>
      </p:sp>
      <p:pic>
        <p:nvPicPr>
          <p:cNvPr id="14" name="Picture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014" y="4033968"/>
            <a:ext cx="3202986" cy="256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241" y="4080502"/>
            <a:ext cx="3498370" cy="2467155"/>
          </a:xfrm>
          <a:prstGeom prst="rect">
            <a:avLst/>
          </a:prstGeom>
        </p:spPr>
      </p:pic>
      <p:pic>
        <p:nvPicPr>
          <p:cNvPr id="16" name="Picture 15"/>
          <p:cNvPicPr/>
          <p:nvPr/>
        </p:nvPicPr>
        <p:blipFill>
          <a:blip r:embed="rId4"/>
          <a:stretch>
            <a:fillRect/>
          </a:stretch>
        </p:blipFill>
        <p:spPr>
          <a:xfrm>
            <a:off x="-226134" y="3971948"/>
            <a:ext cx="3390324" cy="26222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t="4510" r="6761" b="902"/>
          <a:stretch>
            <a:fillRect/>
          </a:stretch>
        </p:blipFill>
        <p:spPr bwMode="auto">
          <a:xfrm>
            <a:off x="9193097" y="4146295"/>
            <a:ext cx="2970349" cy="234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 bwMode="ltGray">
          <a:xfrm>
            <a:off x="10329450" y="6496531"/>
            <a:ext cx="1371600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LGE</a:t>
            </a:r>
          </a:p>
        </p:txBody>
      </p:sp>
    </p:spTree>
    <p:extLst>
      <p:ext uri="{BB962C8B-B14F-4D97-AF65-F5344CB8AC3E}">
        <p14:creationId xmlns:p14="http://schemas.microsoft.com/office/powerpoint/2010/main" val="2962291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outage evaluation results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Outage evaluation results submitted to RAN4#86b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667871" y="2895498"/>
          <a:ext cx="10856257" cy="2842260"/>
        </p:xfrm>
        <a:graphic>
          <a:graphicData uri="http://schemas.openxmlformats.org/drawingml/2006/table">
            <a:tbl>
              <a:tblPr/>
              <a:tblGrid>
                <a:gridCol w="12269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9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76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76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676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676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6764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6764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04955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608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107912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842601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1581726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Outage 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(UL 20MHz)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Peak EIRP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(20% indoor)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UMa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(100% indoor)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  <a:b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  <a:b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(100%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Remark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Apple/Intel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(R4-1805381)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TR + mask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(R4-1804489)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0.3%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2.5%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0.1%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0.4%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23.2 dBm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0.2%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1.6%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0.06%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0.4%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288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(R4-1803820)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0.1%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1.3%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7.8%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14.8%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37.4%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66.1%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UE assumption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138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22.4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0.0%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1.0%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7.2%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13.8%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35.0%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63.2%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23.2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0.0%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0.9%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6.7%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13.3%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32.6%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61.1%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MediaTek</a:t>
                      </a:r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algn="ctr" fontAlgn="ctr"/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(R4-1804412)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3.2%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Specific CDF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model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6762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throughput evaluation results - 1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1419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Mean throughput evaluation results submitted to RAN4#86: loss compared to respective reference spherical coverage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No hand/body losses or other blockages is </a:t>
            </a:r>
            <a:r>
              <a:rPr lang="en-US" sz="2000" dirty="0" smtClean="0">
                <a:solidFill>
                  <a:srgbClr val="FF0000"/>
                </a:solidFill>
              </a:rPr>
              <a:t>considered </a:t>
            </a:r>
            <a:r>
              <a:rPr lang="en-US" sz="2000" dirty="0">
                <a:solidFill>
                  <a:srgbClr val="FF0000"/>
                </a:solidFill>
              </a:rPr>
              <a:t>in the </a:t>
            </a:r>
            <a:r>
              <a:rPr lang="en-US" sz="2000" dirty="0" smtClean="0">
                <a:solidFill>
                  <a:srgbClr val="FF0000"/>
                </a:solidFill>
              </a:rPr>
              <a:t>analysis. It is not necessary if evaluation assumes at least one antenna array is not blocked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2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690650"/>
              </p:ext>
            </p:extLst>
          </p:nvPr>
        </p:nvGraphicFramePr>
        <p:xfrm>
          <a:off x="2133600" y="2940431"/>
          <a:ext cx="7924800" cy="3565447"/>
        </p:xfrm>
        <a:graphic>
          <a:graphicData uri="http://schemas.openxmlformats.org/drawingml/2006/table">
            <a:tbl>
              <a:tblPr/>
              <a:tblGrid>
                <a:gridCol w="14466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26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612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25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524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6428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53042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Mean throughput loss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Urban macro 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</a:p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Indoor hotspots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0249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ISD 400m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02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Apple/Intel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(R4-1805381)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&lt;0.5%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2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2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(R4-1804660)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9.9%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02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18.5%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20.3%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9.6%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02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Samsung </a:t>
                      </a:r>
                      <a:b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(R4-1803820)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6.62%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11.05%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6.10%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7.28%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02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5.51%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7.58%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7.61%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5.10%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0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MediaTek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(R4-1804412)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7.3%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11.2%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2.9%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0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LGE</a:t>
                      </a: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(R4-1804489)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5.7%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13.7%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1.4%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3.4%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5966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throughput evaluation results - 2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5%-tile throughput evaluation results submitted to RAN4#86: loss compared to reference spherical coverage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Note: The evaluation is for full buffer traffic and round-robin scheduler. </a:t>
            </a:r>
            <a:endParaRPr lang="en-US" sz="2400" strike="sngStrik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502170" y="2943187"/>
          <a:ext cx="9187660" cy="1859280"/>
        </p:xfrm>
        <a:graphic>
          <a:graphicData uri="http://schemas.openxmlformats.org/drawingml/2006/table">
            <a:tbl>
              <a:tblPr/>
              <a:tblGrid>
                <a:gridCol w="16771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448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867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17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998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976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81708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5%-tile throughput loss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Urban macro 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Dense urban </a:t>
                      </a:r>
                    </a:p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(0% indoor)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Indoor hotspots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756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200m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400m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756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  <a:b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(R4-1804660)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16.9%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30.1%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23.1%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26.4%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75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56.8%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N.A.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33.5%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756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Samsung </a:t>
                      </a:r>
                      <a:b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(R4-1803820)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27.83%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19.87%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28.00%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21.74%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75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15.53%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3.90%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23.26%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20.05%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169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Performance Sensitivity to EIRP CDF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48829"/>
              </p:ext>
            </p:extLst>
          </p:nvPr>
        </p:nvGraphicFramePr>
        <p:xfrm>
          <a:off x="1195551" y="1551903"/>
          <a:ext cx="10158249" cy="2028314"/>
        </p:xfrm>
        <a:graphic>
          <a:graphicData uri="http://schemas.openxmlformats.org/drawingml/2006/table">
            <a:tbl>
              <a:tblPr/>
              <a:tblGrid>
                <a:gridCol w="15130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8920"/>
                <a:gridCol w="1656714"/>
                <a:gridCol w="15191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31731"/>
                <a:gridCol w="2238704"/>
              </a:tblGrid>
              <a:tr h="2063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Source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Deviation from a ref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UL throughput loss </a:t>
                      </a:r>
                      <a:r>
                        <a:rPr lang="en-US" sz="12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wrt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TR model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Remark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63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Mean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5%-tile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1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Apple/Intel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(R4-1805381)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50%-tile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-8dB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&gt; 25%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Ref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deviation </a:t>
                      </a: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is TR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model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81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20%-tile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-8dB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10%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Ref for deviation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is TR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model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814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R4-1805669)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50%-tile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-8dB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18%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60%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Ref for deviation is TR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model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81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20%-tile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-8dB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5%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dirty="0" smtClean="0"/>
                        <a:t>26% 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Ref for deviation is TR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model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331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Samsung </a:t>
                      </a:r>
                      <a:b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R4-1803820 rev)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20%-tile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-5dB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1.49%,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Ref for deviation is Assumption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3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0dB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5.51%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3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+5dB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8.74%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946422" y="3845534"/>
            <a:ext cx="3483447" cy="24054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ltGray">
          <a:xfrm>
            <a:off x="1494403" y="6248395"/>
            <a:ext cx="2387483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Apple/Intel (R4-1805381)</a:t>
            </a:r>
            <a:endParaRPr lang="en-US" sz="1600" b="1" dirty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 bwMode="ltGray">
          <a:xfrm>
            <a:off x="8986637" y="6248395"/>
            <a:ext cx="2387483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Samsung (R4-1803820 rev)</a:t>
            </a:r>
            <a:endParaRPr lang="en-US" sz="1600" b="1" dirty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550" y="3845534"/>
            <a:ext cx="3356592" cy="25173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 bwMode="ltGray">
          <a:xfrm>
            <a:off x="5324379" y="6332767"/>
            <a:ext cx="2387483" cy="39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 rtlCol="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Qualcomm (R4-1805669)</a:t>
            </a:r>
            <a:endParaRPr lang="en-US" sz="1600" b="1" dirty="0">
              <a:solidFill>
                <a:schemeClr val="bg2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823" y="3859471"/>
            <a:ext cx="2972516" cy="242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3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/>
              <a:t>Appendix: Assumptions 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Updated assumptions has been agreed in RAN4 AH-1801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254003" y="1895473"/>
          <a:ext cx="11747501" cy="4581001"/>
        </p:xfrm>
        <a:graphic>
          <a:graphicData uri="http://schemas.openxmlformats.org/drawingml/2006/table">
            <a:tbl>
              <a:tblPr/>
              <a:tblGrid>
                <a:gridCol w="2550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75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22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6459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6459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6459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459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6459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64599">
                  <a:extLst>
                    <a:ext uri="{9D8B030D-6E8A-4147-A177-3AD203B41FA5}">
                      <a16:colId xmlns="" xmlns:a16="http://schemas.microsoft.com/office/drawing/2014/main" val="2194675228"/>
                    </a:ext>
                  </a:extLst>
                </a:gridCol>
                <a:gridCol w="176954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Assumptions5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module/set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47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(</a:t>
                      </a:r>
                      <a:r>
                        <a:rPr lang="en-US" sz="12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596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Work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GB" dirty="0"/>
              <a:t>Initiate offline and email discussion (after RAN4#85) on the use cases and model assumptions for NW performance analysis</a:t>
            </a:r>
            <a:endParaRPr lang="en-US" sz="4000" dirty="0"/>
          </a:p>
          <a:p>
            <a:pPr lvl="0"/>
            <a:r>
              <a:rPr lang="en-GB" dirty="0"/>
              <a:t>RAN4 NR AH #4 (January ’18)</a:t>
            </a:r>
            <a:endParaRPr lang="en-US" sz="4000" dirty="0"/>
          </a:p>
          <a:p>
            <a:pPr lvl="1"/>
            <a:r>
              <a:rPr lang="en-GB" dirty="0"/>
              <a:t>Initial discussion of simulation results (Both EIRP CDF and Network) based on the harmonized assumptions in this way forward.</a:t>
            </a:r>
            <a:endParaRPr lang="en-US" sz="3600" dirty="0"/>
          </a:p>
          <a:p>
            <a:pPr lvl="1"/>
            <a:r>
              <a:rPr lang="en-GB" dirty="0"/>
              <a:t>Propose harmonized NW model assumptions and update based on preliminary analysis. </a:t>
            </a:r>
            <a:endParaRPr lang="en-US" sz="3600" dirty="0"/>
          </a:p>
          <a:p>
            <a:pPr lvl="0"/>
            <a:r>
              <a:rPr lang="en-GB" dirty="0"/>
              <a:t>RAN4 #86 (February ’18)</a:t>
            </a:r>
            <a:endParaRPr lang="en-US" sz="4000" dirty="0"/>
          </a:p>
          <a:p>
            <a:pPr lvl="1"/>
            <a:r>
              <a:rPr lang="en-GB" dirty="0"/>
              <a:t>Deadline to submit the EIRP CDF simulation results based on the harmonized assumptions. Target preliminary EIRP CDF spherical requirement, based on the simulation outcomes.  </a:t>
            </a:r>
            <a:endParaRPr lang="en-US" sz="3600" dirty="0"/>
          </a:p>
          <a:p>
            <a:pPr lvl="1"/>
            <a:r>
              <a:rPr lang="en-GB" dirty="0"/>
              <a:t>Continue to improve the NW simulation accuracy reflecting initial EIRP CDF requirement (from AH #4)</a:t>
            </a:r>
            <a:endParaRPr lang="en-US" sz="3600" dirty="0"/>
          </a:p>
          <a:p>
            <a:pPr lvl="1"/>
            <a:r>
              <a:rPr lang="en-GB" dirty="0"/>
              <a:t>Initial discussion of measurement results for prototype devices</a:t>
            </a:r>
            <a:endParaRPr lang="en-US" sz="3600" dirty="0"/>
          </a:p>
          <a:p>
            <a:pPr lvl="0"/>
            <a:r>
              <a:rPr lang="en-GB" dirty="0"/>
              <a:t>RAN4 #86bis (April ’18)</a:t>
            </a:r>
            <a:endParaRPr lang="en-US" sz="4000" dirty="0"/>
          </a:p>
          <a:p>
            <a:pPr lvl="1"/>
            <a:r>
              <a:rPr lang="en-GB" dirty="0"/>
              <a:t>Continue to improve the NW simulation accuracy reflecting preliminary EIRP CDF requirement (#86)</a:t>
            </a:r>
            <a:endParaRPr lang="en-US" sz="3600" dirty="0"/>
          </a:p>
          <a:p>
            <a:pPr lvl="1"/>
            <a:r>
              <a:rPr lang="en-GB" dirty="0"/>
              <a:t>Continue to improve the prototype measurement effort and compare to preliminary EIRP CDF simulation</a:t>
            </a:r>
            <a:endParaRPr lang="en-US" sz="3600" dirty="0"/>
          </a:p>
          <a:p>
            <a:pPr lvl="0"/>
            <a:r>
              <a:rPr lang="en-GB" dirty="0"/>
              <a:t>RAN4 #87 (May ’18)</a:t>
            </a:r>
            <a:endParaRPr lang="en-US" sz="4000" dirty="0"/>
          </a:p>
          <a:p>
            <a:pPr lvl="1"/>
            <a:r>
              <a:rPr lang="en-GB" dirty="0"/>
              <a:t>Finalize the spherical coverage requirement for handheld UEs based on the contributions </a:t>
            </a:r>
            <a:endParaRPr lang="en-US" sz="36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867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34056</TotalTime>
  <Words>1209</Words>
  <Application>Microsoft Office PowerPoint</Application>
  <PresentationFormat>Widescreen</PresentationFormat>
  <Paragraphs>441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Batang</vt:lpstr>
      <vt:lpstr>맑은 고딕</vt:lpstr>
      <vt:lpstr>Arial</vt:lpstr>
      <vt:lpstr>Calibri</vt:lpstr>
      <vt:lpstr>Calibri Light</vt:lpstr>
      <vt:lpstr>Times New Roman</vt:lpstr>
      <vt:lpstr>Office Theme</vt:lpstr>
      <vt:lpstr>Summary of network performance analysis for spherical coverage</vt:lpstr>
      <vt:lpstr>Evaluation assumptions</vt:lpstr>
      <vt:lpstr>Summary of outage evaluation results</vt:lpstr>
      <vt:lpstr>Summary of throughput evaluation results - 1</vt:lpstr>
      <vt:lpstr>Summary of throughput evaluation results - 2</vt:lpstr>
      <vt:lpstr>Network Performance Sensitivity to EIRP CDF</vt:lpstr>
      <vt:lpstr>Appendix: Assumptions for EIRP CDF</vt:lpstr>
      <vt:lpstr>Appendix: Work plan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Boon Loong Ng</cp:lastModifiedBy>
  <cp:revision>818</cp:revision>
  <dcterms:created xsi:type="dcterms:W3CDTF">2017-05-16T04:27:47Z</dcterms:created>
  <dcterms:modified xsi:type="dcterms:W3CDTF">2018-04-20T06:25:04Z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