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73" r:id="rId2"/>
    <p:sldId id="274" r:id="rId3"/>
    <p:sldId id="275" r:id="rId4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74" autoAdjust="0"/>
    <p:restoredTop sz="94660"/>
  </p:normalViewPr>
  <p:slideViewPr>
    <p:cSldViewPr>
      <p:cViewPr>
        <p:scale>
          <a:sx n="61" d="100"/>
          <a:sy n="61" d="100"/>
        </p:scale>
        <p:origin x="-870" y="-3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9DC5E1-AB80-4401-902C-CFA0EC44D5AB}" type="datetimeFigureOut">
              <a:rPr kumimoji="1" lang="ja-JP" altLang="en-US" smtClean="0"/>
              <a:t>2018/4/20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5438A5-795E-4F69-A872-366879C23C9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977068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075678-F0F9-4839-876D-0C3B3FC4F03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4234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2018/4/20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2018/4/20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2018/4/20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2018/4/20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2018/4/20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2018/4/20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2018/4/20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2018/4/20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2018/4/20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2018/4/20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2018/4/20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2018/4/20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6313" y="1122363"/>
            <a:ext cx="11386457" cy="2387600"/>
          </a:xfrm>
        </p:spPr>
        <p:txBody>
          <a:bodyPr>
            <a:normAutofit/>
          </a:bodyPr>
          <a:lstStyle/>
          <a:p>
            <a:r>
              <a:rPr lang="en-US" sz="4800" dirty="0"/>
              <a:t>WF on </a:t>
            </a:r>
            <a:r>
              <a:rPr lang="en-US" sz="4800" dirty="0" smtClean="0"/>
              <a:t>How to Distin</a:t>
            </a:r>
            <a:r>
              <a:rPr lang="en-US" sz="4800" dirty="0" smtClean="0"/>
              <a:t>guish UE Types in FR2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30369" y="4800599"/>
            <a:ext cx="9144000" cy="1369945"/>
          </a:xfrm>
        </p:spPr>
        <p:txBody>
          <a:bodyPr>
            <a:normAutofit/>
          </a:bodyPr>
          <a:lstStyle/>
          <a:p>
            <a:r>
              <a:rPr lang="en-US" sz="2800" dirty="0"/>
              <a:t>S</a:t>
            </a:r>
            <a:r>
              <a:rPr lang="en-US" sz="2800" dirty="0" smtClean="0"/>
              <a:t>amsung</a:t>
            </a:r>
            <a:r>
              <a:rPr lang="en-US" sz="2800" dirty="0" smtClean="0"/>
              <a:t>, </a:t>
            </a:r>
            <a:r>
              <a:rPr lang="en-US" sz="2800" dirty="0" smtClean="0"/>
              <a:t>LGE, Intel, Verizon …</a:t>
            </a:r>
            <a:endParaRPr 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10436087" y="218661"/>
            <a:ext cx="1520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R4-1805926</a:t>
            </a:r>
            <a:endParaRPr lang="en-US" b="1" dirty="0"/>
          </a:p>
        </p:txBody>
      </p:sp>
      <p:sp>
        <p:nvSpPr>
          <p:cNvPr id="5" name="テキスト ボックス 3"/>
          <p:cNvSpPr txBox="1"/>
          <p:nvPr/>
        </p:nvSpPr>
        <p:spPr>
          <a:xfrm>
            <a:off x="107504" y="188639"/>
            <a:ext cx="395050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 </a:t>
            </a:r>
            <a:r>
              <a:rPr lang="en-GB" b="1" dirty="0" smtClean="0"/>
              <a:t>WG4#86-Bis </a:t>
            </a:r>
            <a:r>
              <a:rPr lang="en-GB" b="1" dirty="0"/>
              <a:t>Meeting</a:t>
            </a:r>
          </a:p>
          <a:p>
            <a:r>
              <a:rPr lang="en-GB" b="1" dirty="0" smtClean="0"/>
              <a:t>Melbourne, Australia, April 16-20, </a:t>
            </a:r>
            <a:r>
              <a:rPr lang="en-GB" b="1" dirty="0"/>
              <a:t>2018</a:t>
            </a:r>
          </a:p>
          <a:p>
            <a:r>
              <a:rPr lang="en-GB" b="1" dirty="0"/>
              <a:t>Agenda: </a:t>
            </a:r>
            <a:r>
              <a:rPr lang="en-GB" b="1" dirty="0" smtClean="0"/>
              <a:t>7.4.7.1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439888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1384" y="1124745"/>
            <a:ext cx="11099328" cy="4608512"/>
          </a:xfrm>
        </p:spPr>
        <p:txBody>
          <a:bodyPr>
            <a:noAutofit/>
          </a:bodyPr>
          <a:lstStyle/>
          <a:p>
            <a:r>
              <a:rPr lang="en-US" altLang="ja-JP" sz="2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Several </a:t>
            </a:r>
            <a:r>
              <a:rPr lang="en-US" altLang="ja-JP" sz="24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UE types in FR2 have been </a:t>
            </a:r>
            <a:r>
              <a:rPr lang="en-US" altLang="ja-JP" sz="2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identified previously</a:t>
            </a:r>
          </a:p>
          <a:p>
            <a:r>
              <a:rPr lang="en-US" altLang="ja-JP" sz="2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Current 38.101-2 </a:t>
            </a:r>
            <a:r>
              <a:rPr lang="en-US" altLang="ja-JP" sz="24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specifies </a:t>
            </a:r>
            <a:r>
              <a:rPr lang="en-US" altLang="ja-JP" sz="2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EIRP </a:t>
            </a:r>
            <a:r>
              <a:rPr lang="en-US" altLang="ja-JP" sz="24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and TRP </a:t>
            </a:r>
            <a:r>
              <a:rPr lang="en-US" altLang="ja-JP" sz="2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only for </a:t>
            </a:r>
            <a:r>
              <a:rPr lang="en-US" altLang="ja-JP" sz="24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Handheld </a:t>
            </a:r>
            <a:r>
              <a:rPr lang="en-US" altLang="ja-JP" sz="2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UE</a:t>
            </a:r>
            <a:endParaRPr lang="en-US" altLang="ja-JP" sz="24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en-US" altLang="ja-JP" sz="2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FWA has been discussed recently and will </a:t>
            </a:r>
            <a:r>
              <a:rPr lang="en-US" altLang="ja-JP" sz="24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most likely </a:t>
            </a:r>
            <a:r>
              <a:rPr lang="en-US" altLang="ja-JP" sz="2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have </a:t>
            </a:r>
            <a:r>
              <a:rPr lang="en-US" altLang="ja-JP" sz="24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different requirements </a:t>
            </a:r>
            <a:r>
              <a:rPr lang="en-US" altLang="ja-JP" sz="2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for min peak EIRP, min peak EIS and spherical </a:t>
            </a:r>
            <a:r>
              <a:rPr lang="en-US" altLang="ja-JP" sz="24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EIRP/EIS from those of Handheld </a:t>
            </a:r>
            <a:r>
              <a:rPr lang="en-US" altLang="ja-JP" sz="2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UEs</a:t>
            </a:r>
          </a:p>
          <a:p>
            <a:r>
              <a:rPr lang="en-US" altLang="ja-JP" sz="2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Discussions on desired applications highlighted some key differences between potential UE types</a:t>
            </a:r>
          </a:p>
          <a:p>
            <a:pPr lvl="1"/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Though FCC uses mobile and transportable terms, transportable refers </a:t>
            </a:r>
            <a:r>
              <a:rPr lang="en-US" altLang="ja-JP" sz="2000" b="1" i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only</a:t>
            </a:r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 to max EIRP of 55 dBm and excludes FWA devices on a moving platform</a:t>
            </a:r>
          </a:p>
          <a:p>
            <a:endParaRPr lang="en-US" altLang="ja-JP" sz="2400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51384" y="404664"/>
            <a:ext cx="10009112" cy="504056"/>
          </a:xfrm>
        </p:spPr>
        <p:txBody>
          <a:bodyPr>
            <a:noAutofit/>
          </a:bodyPr>
          <a:lstStyle/>
          <a:p>
            <a:pPr algn="l"/>
            <a:r>
              <a:rPr lang="en-US" altLang="ja-JP" sz="36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Background</a:t>
            </a:r>
            <a:endParaRPr lang="sv-SE" sz="3600" baseline="-25000" dirty="0"/>
          </a:p>
        </p:txBody>
      </p:sp>
    </p:spTree>
    <p:extLst>
      <p:ext uri="{BB962C8B-B14F-4D97-AF65-F5344CB8AC3E}">
        <p14:creationId xmlns:p14="http://schemas.microsoft.com/office/powerpoint/2010/main" val="398087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9472" y="1124744"/>
            <a:ext cx="11223152" cy="1631800"/>
          </a:xfrm>
        </p:spPr>
        <p:txBody>
          <a:bodyPr>
            <a:noAutofit/>
          </a:bodyPr>
          <a:lstStyle/>
          <a:p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Consider min peak EIRP level, spherical coverage needs as potential distinguishing factors between UE types (other aspects are not precluded)</a:t>
            </a:r>
          </a:p>
          <a:p>
            <a:pPr lvl="1"/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Priority is to finalize the previously discussed and approved handheld UEs (#1) and FWA on a stationary platform (#4), whose target is Rel-15</a:t>
            </a:r>
          </a:p>
          <a:p>
            <a:pPr lvl="1"/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Companies are encouraged to submit contributions explicitly discussing the specific requirements for #2 and #3</a:t>
            </a:r>
          </a:p>
          <a:p>
            <a:pPr lvl="2"/>
            <a:r>
              <a:rPr lang="en-US" altLang="ja-JP" sz="1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RAN4 should discuss how to move forward with types that are </a:t>
            </a:r>
            <a:r>
              <a:rPr lang="en-US" altLang="ja-JP" sz="1400" b="1" i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not</a:t>
            </a:r>
            <a:r>
              <a:rPr lang="en-US" altLang="ja-JP" sz="1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 completed in Rel-15 scope</a:t>
            </a:r>
          </a:p>
          <a:p>
            <a:pPr lvl="3"/>
            <a:r>
              <a:rPr lang="en-US" altLang="ja-JP" sz="1000" b="1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Release </a:t>
            </a:r>
            <a:r>
              <a:rPr lang="en-US" altLang="ja-JP" sz="1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independent approach</a:t>
            </a:r>
          </a:p>
          <a:p>
            <a:pPr marL="742950" lvl="2" indent="-285750">
              <a:buFont typeface="Meiryo UI" panose="020B0604030504040204" pitchFamily="34" charset="-128"/>
              <a:buChar char="₋"/>
            </a:pPr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The table below captures all the types discussed so far. It will be revised as new contributions are discussed and requirements are clearer</a:t>
            </a:r>
            <a:endParaRPr lang="en-US" altLang="ja-JP" sz="16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 lvl="1"/>
            <a:endParaRPr lang="en-US" altLang="ja-JP" sz="2000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89472" y="404664"/>
            <a:ext cx="10071024" cy="504056"/>
          </a:xfrm>
        </p:spPr>
        <p:txBody>
          <a:bodyPr>
            <a:noAutofit/>
          </a:bodyPr>
          <a:lstStyle/>
          <a:p>
            <a:pPr algn="l"/>
            <a:r>
              <a:rPr lang="en-US" altLang="ja-JP" sz="3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Way forward</a:t>
            </a:r>
            <a:endParaRPr lang="sv-SE" sz="3600" baseline="-25000" dirty="0"/>
          </a:p>
        </p:txBody>
      </p:sp>
      <p:graphicFrame>
        <p:nvGraphicFramePr>
          <p:cNvPr id="5" name="表 4"/>
          <p:cNvGraphicFramePr>
            <a:graphicFrameLocks noGrp="1"/>
          </p:cNvGraphicFramePr>
          <p:nvPr>
            <p:extLst/>
          </p:nvPr>
        </p:nvGraphicFramePr>
        <p:xfrm>
          <a:off x="1748546" y="4656983"/>
          <a:ext cx="8705004" cy="1593103"/>
        </p:xfrm>
        <a:graphic>
          <a:graphicData uri="http://schemas.openxmlformats.org/drawingml/2006/table">
            <a:tbl>
              <a:tblPr firstRow="1" firstCol="1" bandRow="1"/>
              <a:tblGrid>
                <a:gridCol w="5486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22550">
                  <a:extLst>
                    <a:ext uri="{9D8B030D-6E8A-4147-A177-3AD203B41FA5}">
                      <a16:colId xmlns:a16="http://schemas.microsoft.com/office/drawing/2014/main" xmlns="" val="1292902116"/>
                    </a:ext>
                  </a:extLst>
                </a:gridCol>
                <a:gridCol w="164979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536171">
                  <a:extLst>
                    <a:ext uri="{9D8B030D-6E8A-4147-A177-3AD203B41FA5}">
                      <a16:colId xmlns:a16="http://schemas.microsoft.com/office/drawing/2014/main" xmlns="" val="412612053"/>
                    </a:ext>
                  </a:extLst>
                </a:gridCol>
                <a:gridCol w="1536171">
                  <a:extLst>
                    <a:ext uri="{9D8B030D-6E8A-4147-A177-3AD203B41FA5}">
                      <a16:colId xmlns:a16="http://schemas.microsoft.com/office/drawing/2014/main" xmlns="" val="3344125543"/>
                    </a:ext>
                  </a:extLst>
                </a:gridCol>
                <a:gridCol w="201168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4329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1200" b="1" dirty="0" smtClean="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#</a:t>
                      </a:r>
                      <a:endParaRPr lang="ja-JP" sz="1200" b="1" dirty="0"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1200" b="1" dirty="0" smtClean="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Min</a:t>
                      </a:r>
                      <a:r>
                        <a:rPr lang="en-US" altLang="ja-JP" sz="1200" b="1" baseline="0" dirty="0" smtClean="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 Peak EIRP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1200" b="1" baseline="0" dirty="0" smtClean="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(dBm)</a:t>
                      </a:r>
                      <a:endParaRPr lang="ja-JP" sz="1200" b="1" dirty="0"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1200" b="1" dirty="0" smtClean="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Spherical coverage</a:t>
                      </a:r>
                      <a:endParaRPr lang="ja-JP" sz="1200" b="1" dirty="0"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u="non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Maximum allowed EIRP (dBm)</a:t>
                      </a:r>
                      <a:endParaRPr lang="ja-JP" sz="1200" b="1" u="non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u="non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Maximum allowed TRP (dBm)</a:t>
                      </a:r>
                      <a:endParaRPr lang="ja-JP" sz="1200" b="1" u="non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ja-JP" sz="1200" b="1" u="non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Comments*</a:t>
                      </a:r>
                      <a:endParaRPr lang="ja-JP" sz="1200" b="1" u="non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778277654"/>
                  </a:ext>
                </a:extLst>
              </a:tr>
              <a:tr h="21430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1200" dirty="0" smtClean="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</a:t>
                      </a:r>
                      <a:endParaRPr lang="ja-JP" sz="1200" dirty="0"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[</a:t>
                      </a:r>
                      <a:r>
                        <a:rPr lang="en-GB" sz="1200" dirty="0" smtClean="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22.0-22.4]</a:t>
                      </a:r>
                      <a:endParaRPr lang="ja-JP" sz="1200" dirty="0"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1200" dirty="0" smtClean="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Full sphere</a:t>
                      </a:r>
                      <a:endParaRPr lang="ja-JP" sz="1200" dirty="0"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u="non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43</a:t>
                      </a:r>
                      <a:endParaRPr lang="ja-JP" sz="1200" u="non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u="non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23</a:t>
                      </a:r>
                      <a:endParaRPr lang="ja-JP" sz="1200" u="non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ja-JP" sz="1200" u="non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Handheld UE</a:t>
                      </a:r>
                      <a:endParaRPr lang="ja-JP" sz="1200" u="non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184366479"/>
                  </a:ext>
                </a:extLst>
              </a:tr>
              <a:tr h="21430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1200" dirty="0" smtClean="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2</a:t>
                      </a:r>
                      <a:endParaRPr lang="ja-JP" sz="1200" dirty="0"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ja-JP" sz="1200" u="non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[26-30</a:t>
                      </a:r>
                      <a:r>
                        <a:rPr lang="en-GB" altLang="ja-JP" sz="1200" u="non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]</a:t>
                      </a:r>
                      <a:endParaRPr lang="ja-JP" sz="1200" u="non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Half sphere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u="non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43</a:t>
                      </a:r>
                      <a:endParaRPr lang="ja-JP" sz="1200" u="non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u="non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23</a:t>
                      </a:r>
                      <a:endParaRPr lang="ja-JP" sz="1200" u="non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ja-JP" sz="1200" u="non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Vehicle mounted</a:t>
                      </a:r>
                      <a:r>
                        <a:rPr lang="en-US" altLang="ja-JP" sz="1200" u="non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 UE (fixed on moving platform)</a:t>
                      </a:r>
                      <a:endParaRPr lang="ja-JP" sz="1200" u="non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879309354"/>
                  </a:ext>
                </a:extLst>
              </a:tr>
              <a:tr h="21430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1200" dirty="0" smtClean="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3</a:t>
                      </a:r>
                      <a:endParaRPr lang="ja-JP" sz="1200" dirty="0"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ja-JP" sz="1200" u="non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[~35</a:t>
                      </a:r>
                      <a:r>
                        <a:rPr lang="en-GB" altLang="ja-JP" sz="1200" u="non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]</a:t>
                      </a:r>
                      <a:endParaRPr lang="ja-JP" sz="1200" u="non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1200" dirty="0" smtClean="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Full sphere</a:t>
                      </a:r>
                      <a:endParaRPr lang="ja-JP" sz="1200" dirty="0"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ja-JP" sz="1200" u="non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43</a:t>
                      </a:r>
                      <a:endParaRPr lang="ja-JP" sz="1200" u="non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u="non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23</a:t>
                      </a:r>
                      <a:endParaRPr lang="ja-JP" sz="1200" u="non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ja-JP" sz="1200" u="non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Higher power mobile UE</a:t>
                      </a:r>
                      <a:endParaRPr lang="ja-JP" sz="1200" u="non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1430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1200" dirty="0" smtClean="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4</a:t>
                      </a:r>
                      <a:endParaRPr lang="ja-JP" sz="1200" dirty="0"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ja-JP" sz="1200" u="non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[30-40</a:t>
                      </a:r>
                      <a:r>
                        <a:rPr lang="en-GB" altLang="ja-JP" sz="1200" u="non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]</a:t>
                      </a:r>
                      <a:endParaRPr lang="ja-JP" sz="1200" u="non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Half sphere or further limited sphere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ja-JP" sz="1200" u="non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55</a:t>
                      </a:r>
                      <a:endParaRPr lang="ja-JP" sz="1200" u="non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u="non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35</a:t>
                      </a:r>
                      <a:endParaRPr lang="ja-JP" sz="1200" u="non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ja-JP" sz="1200" u="non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FWA on fixed platform</a:t>
                      </a:r>
                      <a:endParaRPr lang="ja-JP" sz="1200" u="non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198387295"/>
                  </a:ext>
                </a:extLst>
              </a:tr>
            </a:tbl>
          </a:graphicData>
        </a:graphic>
      </p:graphicFrame>
      <p:sp>
        <p:nvSpPr>
          <p:cNvPr id="7" name="正方形/長方形 6"/>
          <p:cNvSpPr/>
          <p:nvPr/>
        </p:nvSpPr>
        <p:spPr>
          <a:xfrm>
            <a:off x="1748547" y="4280211"/>
            <a:ext cx="8705004" cy="376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300"/>
              </a:spcBef>
              <a:spcAft>
                <a:spcPts val="900"/>
              </a:spcAft>
            </a:pPr>
            <a:r>
              <a:rPr lang="en-GB" altLang="ja-JP" b="1" dirty="0" smtClean="0">
                <a:latin typeface="Arial" panose="020B0604020202020204" pitchFamily="34" charset="0"/>
                <a:ea typeface="ＭＳ 明朝" panose="02020609040205080304" pitchFamily="17" charset="-128"/>
                <a:cs typeface="Times New Roman" panose="02020603050405020304" pitchFamily="18" charset="0"/>
              </a:rPr>
              <a:t>NR </a:t>
            </a:r>
            <a:r>
              <a:rPr lang="en-GB" altLang="ja-JP" b="1" dirty="0">
                <a:latin typeface="Arial" panose="020B0604020202020204" pitchFamily="34" charset="0"/>
                <a:ea typeface="ＭＳ 明朝" panose="02020609040205080304" pitchFamily="17" charset="-128"/>
                <a:cs typeface="Times New Roman" panose="02020603050405020304" pitchFamily="18" charset="0"/>
              </a:rPr>
              <a:t>FR2 </a:t>
            </a:r>
            <a:r>
              <a:rPr lang="en-GB" altLang="ja-JP" b="1" dirty="0" smtClean="0">
                <a:latin typeface="Arial" panose="020B0604020202020204" pitchFamily="34" charset="0"/>
                <a:ea typeface="ＭＳ 明朝" panose="02020609040205080304" pitchFamily="17" charset="-128"/>
                <a:cs typeface="Times New Roman" panose="02020603050405020304" pitchFamily="18" charset="0"/>
              </a:rPr>
              <a:t>UE Type summary</a:t>
            </a:r>
            <a:endParaRPr lang="ja-JP" altLang="ja-JP" b="1" dirty="0">
              <a:latin typeface="Arial" panose="020B0604020202020204" pitchFamily="34" charset="0"/>
              <a:ea typeface="ＭＳ 明朝" panose="02020609040205080304" pitchFamily="17" charset="-128"/>
              <a:cs typeface="Times New Roman" panose="02020603050405020304" pitchFamily="18" charset="0"/>
            </a:endParaRPr>
          </a:p>
        </p:txBody>
      </p:sp>
      <p:sp>
        <p:nvSpPr>
          <p:cNvPr id="6" name="正方形/長方形 6"/>
          <p:cNvSpPr/>
          <p:nvPr/>
        </p:nvSpPr>
        <p:spPr>
          <a:xfrm>
            <a:off x="1703512" y="6279703"/>
            <a:ext cx="87050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300"/>
              </a:spcBef>
              <a:spcAft>
                <a:spcPts val="900"/>
              </a:spcAft>
            </a:pPr>
            <a:r>
              <a:rPr lang="en-GB" altLang="ja-JP" sz="1200" b="1" dirty="0" smtClean="0">
                <a:latin typeface="Arial" panose="020B0604020202020204" pitchFamily="34" charset="0"/>
                <a:ea typeface="ＭＳ 明朝" panose="02020609040205080304" pitchFamily="17" charset="-128"/>
                <a:cs typeface="Times New Roman" panose="02020603050405020304" pitchFamily="18" charset="0"/>
              </a:rPr>
              <a:t>*Note: these notes are meant to illustrate examples that have the requirements listed, other examples are not precluded</a:t>
            </a:r>
            <a:endParaRPr lang="ja-JP" altLang="ja-JP" sz="1200" b="1" dirty="0">
              <a:latin typeface="Arial" panose="020B0604020202020204" pitchFamily="34" charset="0"/>
              <a:ea typeface="ＭＳ 明朝" panose="02020609040205080304" pitchFamily="17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498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>
            <a:lumMod val="65000"/>
          </a:schemeClr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3567</TotalTime>
  <Words>335</Words>
  <Application>Microsoft Office PowerPoint</Application>
  <PresentationFormat>Custom</PresentationFormat>
  <Paragraphs>53</Paragraphs>
  <Slides>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テーマ</vt:lpstr>
      <vt:lpstr>WF on How to Distinguish UE Types in FR2</vt:lpstr>
      <vt:lpstr>Background</vt:lpstr>
      <vt:lpstr>Way forward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MPR evaluation assumption</dc:title>
  <dc:creator>5839953</dc:creator>
  <cp:keywords>CTPClassification=CTP_NT</cp:keywords>
  <cp:lastModifiedBy>He Wang (Jackson)</cp:lastModifiedBy>
  <cp:revision>319</cp:revision>
  <dcterms:created xsi:type="dcterms:W3CDTF">2017-06-28T16:38:30Z</dcterms:created>
  <dcterms:modified xsi:type="dcterms:W3CDTF">2018-04-20T05:58:13Z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9a59fc58-4517-40a9-8b50-6bcf3e11643a</vt:lpwstr>
  </property>
  <property fmtid="{D5CDD505-2E9C-101B-9397-08002B2CF9AE}" pid="3" name="CTP_TimeStamp">
    <vt:lpwstr>2018-04-19 21:11:13Z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NSCPROP_SA">
    <vt:lpwstr>C:\Users\Administrator\AppData\Local\Microsoft\Windows\Temporary Internet Files\Content.Outlook\B6K6BQ5R\AH content for UE types in FR2 (2).pptx</vt:lpwstr>
  </property>
</Properties>
</file>