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2" r:id="rId2"/>
    <p:sldId id="263" r:id="rId3"/>
    <p:sldId id="264" r:id="rId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16" autoAdjust="0"/>
    <p:restoredTop sz="97464" autoAdjust="0"/>
  </p:normalViewPr>
  <p:slideViewPr>
    <p:cSldViewPr>
      <p:cViewPr varScale="1">
        <p:scale>
          <a:sx n="101" d="100"/>
          <a:sy n="101" d="100"/>
        </p:scale>
        <p:origin x="-324" y="-96"/>
      </p:cViewPr>
      <p:guideLst>
        <p:guide orient="horz" pos="216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1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A2A706-346F-4C50-B16B-E2DBB52527B1}" type="datetimeFigureOut">
              <a:rPr kumimoji="1" lang="ja-JP" altLang="en-US" smtClean="0"/>
              <a:t>2018/4/20</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AC633A-8486-4BF3-9FD4-CDF3A18C2825}" type="slidenum">
              <a:rPr kumimoji="1" lang="ja-JP" altLang="en-US" smtClean="0"/>
              <a:t>‹#›</a:t>
            </a:fld>
            <a:endParaRPr kumimoji="1" lang="ja-JP" altLang="en-US"/>
          </a:p>
        </p:txBody>
      </p:sp>
    </p:spTree>
    <p:extLst>
      <p:ext uri="{BB962C8B-B14F-4D97-AF65-F5344CB8AC3E}">
        <p14:creationId xmlns:p14="http://schemas.microsoft.com/office/powerpoint/2010/main" val="264948895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smtClean="0">
                <a:solidFill>
                  <a:schemeClr val="tx1"/>
                </a:solidFill>
                <a:effectLst/>
                <a:latin typeface="+mn-lt"/>
                <a:ea typeface="+mn-ea"/>
                <a:cs typeface="+mn-cs"/>
              </a:rPr>
              <a:t>DCM: We can have this as optional feature. </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QC: For same balance, who brings analysis?</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Ericsson: Optionality is not issue. Whether to introduce the requirements for 256QAM</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HW: This is compromise solution. UE couldn’t implement and tested, we have capability. But for CPE. we can test and use 256QAM.</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Samsung: What does means same balance?</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Intel: Same view as QC. No analysis for same balance. Any companies have not shown the benefit of 256QAM. Power offset is needed, and it brings coverage reduction. In LTE, RAN1 performed much system level analysis and showed the gain.</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ZTE: We need to define the requirements considering technical issues.</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Ericsson: HW and Nokia's link analysis is not realistic since ideal compensation is assumed. No company show system level analysis.</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Nokia: PA compression is not technical issue. Coverage can be kept.</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Samsung: Increase of </a:t>
            </a:r>
            <a:r>
              <a:rPr kumimoji="1" lang="en-US" altLang="ja-JP" sz="1200" kern="1200" dirty="0" err="1" smtClean="0">
                <a:solidFill>
                  <a:schemeClr val="tx1"/>
                </a:solidFill>
                <a:effectLst/>
                <a:latin typeface="+mn-lt"/>
                <a:ea typeface="+mn-ea"/>
                <a:cs typeface="+mn-cs"/>
              </a:rPr>
              <a:t>Tx</a:t>
            </a:r>
            <a:r>
              <a:rPr kumimoji="1" lang="en-US" altLang="ja-JP" sz="1200" kern="1200" dirty="0" smtClean="0">
                <a:solidFill>
                  <a:schemeClr val="tx1"/>
                </a:solidFill>
                <a:effectLst/>
                <a:latin typeface="+mn-lt"/>
                <a:ea typeface="+mn-ea"/>
                <a:cs typeface="+mn-cs"/>
              </a:rPr>
              <a:t> offset loses </a:t>
            </a:r>
            <a:r>
              <a:rPr kumimoji="1" lang="en-US" altLang="ja-JP" sz="1200" kern="1200" dirty="0" err="1" smtClean="0">
                <a:solidFill>
                  <a:schemeClr val="tx1"/>
                </a:solidFill>
                <a:effectLst/>
                <a:latin typeface="+mn-lt"/>
                <a:ea typeface="+mn-ea"/>
                <a:cs typeface="+mn-cs"/>
              </a:rPr>
              <a:t>Tx</a:t>
            </a:r>
            <a:r>
              <a:rPr kumimoji="1" lang="en-US" altLang="ja-JP" sz="1200" kern="1200" dirty="0" smtClean="0">
                <a:solidFill>
                  <a:schemeClr val="tx1"/>
                </a:solidFill>
                <a:effectLst/>
                <a:latin typeface="+mn-lt"/>
                <a:ea typeface="+mn-ea"/>
                <a:cs typeface="+mn-cs"/>
              </a:rPr>
              <a:t> opportunity.</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DCM: In LTE, BS can reduce </a:t>
            </a:r>
            <a:r>
              <a:rPr kumimoji="1" lang="en-US" altLang="ja-JP" sz="1200" kern="1200" dirty="0" err="1" smtClean="0">
                <a:solidFill>
                  <a:schemeClr val="tx1"/>
                </a:solidFill>
                <a:effectLst/>
                <a:latin typeface="+mn-lt"/>
                <a:ea typeface="+mn-ea"/>
                <a:cs typeface="+mn-cs"/>
              </a:rPr>
              <a:t>Tx</a:t>
            </a:r>
            <a:r>
              <a:rPr kumimoji="1" lang="en-US" altLang="ja-JP" sz="1200" kern="1200" dirty="0" smtClean="0">
                <a:solidFill>
                  <a:schemeClr val="tx1"/>
                </a:solidFill>
                <a:effectLst/>
                <a:latin typeface="+mn-lt"/>
                <a:ea typeface="+mn-ea"/>
                <a:cs typeface="+mn-cs"/>
              </a:rPr>
              <a:t> power. We can take same approach. </a:t>
            </a:r>
            <a:r>
              <a:rPr kumimoji="1" lang="en-US" altLang="ja-JP" sz="1200" kern="1200" dirty="0" err="1" smtClean="0">
                <a:solidFill>
                  <a:schemeClr val="tx1"/>
                </a:solidFill>
                <a:effectLst/>
                <a:latin typeface="+mn-lt"/>
                <a:ea typeface="+mn-ea"/>
                <a:cs typeface="+mn-cs"/>
              </a:rPr>
              <a:t>Tx</a:t>
            </a:r>
            <a:r>
              <a:rPr kumimoji="1" lang="en-US" altLang="ja-JP" sz="1200" kern="1200" dirty="0" smtClean="0">
                <a:solidFill>
                  <a:schemeClr val="tx1"/>
                </a:solidFill>
                <a:effectLst/>
                <a:latin typeface="+mn-lt"/>
                <a:ea typeface="+mn-ea"/>
                <a:cs typeface="+mn-cs"/>
              </a:rPr>
              <a:t> offset value is not specified in the specs.</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Ericsson: Coverage is shrined in FR2</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QC: To define BS requirements means to define UE requirements automatically.</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Ericsson: Benefit is questionable.</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HW: In our analysis, we use phase noise model captured in TR.</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Nokia: Phase noise is implementation dependent. </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MTK: Why we need to introduce 256QAM rashly. We don't have much time for Rel.15. Many venders find the feasibility issue. And a lot of remaining issue.</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DCM: It is not new issue, we had discussion since last year. RAN4 agreed that Feb is deadline, but we don't have consensus. Question is, there was a comment Feb was a limit for HW implementation, but not only 256QAM but also other RF requirement is not finalized yet. It will also impact HW implementation.</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Samsung: For same balance, there is no response to clarity the meaning. To show the benefit, we need to use the same assumption.</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Nokia: It is possible to provide the benefit assuming the same assumption.</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HW: 3.5% is already used in LTE. This provided the same balance between BS and UE </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Ericsson: in LTE, FR1 is assumed. </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HW: For FR2, BS has more flexibility to implement this feature.</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Ericsson: We need to be carefully for FR2.</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ZTE: We should not have any conclusion without technical analysis.</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 </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-&gt; continue offline and coffee break session in </a:t>
            </a:r>
            <a:r>
              <a:rPr kumimoji="1" lang="en-US" altLang="ja-JP" sz="1200" kern="1200" dirty="0" err="1" smtClean="0">
                <a:solidFill>
                  <a:schemeClr val="tx1"/>
                </a:solidFill>
                <a:effectLst/>
                <a:latin typeface="+mn-lt"/>
                <a:ea typeface="+mn-ea"/>
                <a:cs typeface="+mn-cs"/>
              </a:rPr>
              <a:t>Thr</a:t>
            </a:r>
            <a:r>
              <a:rPr kumimoji="1" lang="en-US" altLang="ja-JP" sz="1200" kern="1200" dirty="0" smtClean="0">
                <a:solidFill>
                  <a:schemeClr val="tx1"/>
                </a:solidFill>
                <a:effectLst/>
                <a:latin typeface="+mn-lt"/>
                <a:ea typeface="+mn-ea"/>
                <a:cs typeface="+mn-cs"/>
              </a:rPr>
              <a:t>. evening.   </a:t>
            </a:r>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49AC633A-8486-4BF3-9FD4-CDF3A18C2825}" type="slidenum">
              <a:rPr kumimoji="1" lang="ja-JP" altLang="en-US" smtClean="0"/>
              <a:t>3</a:t>
            </a:fld>
            <a:endParaRPr kumimoji="1" lang="ja-JP" altLang="en-US"/>
          </a:p>
        </p:txBody>
      </p:sp>
    </p:spTree>
    <p:extLst>
      <p:ext uri="{BB962C8B-B14F-4D97-AF65-F5344CB8AC3E}">
        <p14:creationId xmlns:p14="http://schemas.microsoft.com/office/powerpoint/2010/main" val="2534899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2018/4/20</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file:///C:\Users\5852648\OUT\RAN4\RAN4#86bis @Melbourne\Docs\R4-1804987.zip" TargetMode="External"/><Relationship Id="rId7" Type="http://schemas.openxmlformats.org/officeDocument/2006/relationships/hyperlink" Target="file:///C:\Users\5852648\OUT\RAN4\RAN4#86bis @Melbourne\Docs\R4-1804958.zip" TargetMode="External"/><Relationship Id="rId2" Type="http://schemas.openxmlformats.org/officeDocument/2006/relationships/hyperlink" Target="file:///C:\Users\5852648\OUT\RAN4\RAN4#86bis @Melbourne\Docs\R4-1804171.zip" TargetMode="External"/><Relationship Id="rId1" Type="http://schemas.openxmlformats.org/officeDocument/2006/relationships/slideLayout" Target="../slideLayouts/slideLayout2.xml"/><Relationship Id="rId6" Type="http://schemas.openxmlformats.org/officeDocument/2006/relationships/hyperlink" Target="file:///C:\Users\5852648\OUT\RAN4\RAN4#86bis @Melbourne\Docs\R4-1805337.zip" TargetMode="External"/><Relationship Id="rId5" Type="http://schemas.openxmlformats.org/officeDocument/2006/relationships/hyperlink" Target="file:///C:\Users\5852648\OUT\RAN4\RAN4#86bis @Melbourne\Docs\R4-1803934.zip" TargetMode="External"/><Relationship Id="rId4" Type="http://schemas.openxmlformats.org/officeDocument/2006/relationships/hyperlink" Target="file:///C:\Users\5852648\OUT\RAN4\RAN4#86bis @Melbourne\Docs\R4-1803717.zi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GB" altLang="ja-JP" b="1" dirty="0"/>
              <a:t>WF on FR2 DL 256QAM</a:t>
            </a:r>
            <a:endParaRPr kumimoji="1" lang="ja-JP" altLang="en-US" dirty="0"/>
          </a:p>
        </p:txBody>
      </p:sp>
      <p:sp>
        <p:nvSpPr>
          <p:cNvPr id="3" name="サブタイトル 2"/>
          <p:cNvSpPr>
            <a:spLocks noGrp="1"/>
          </p:cNvSpPr>
          <p:nvPr>
            <p:ph type="subTitle" idx="1"/>
          </p:nvPr>
        </p:nvSpPr>
        <p:spPr/>
        <p:txBody>
          <a:bodyPr>
            <a:normAutofit fontScale="92500" lnSpcReduction="10000"/>
          </a:bodyPr>
          <a:lstStyle/>
          <a:p>
            <a:r>
              <a:rPr lang="en-US" altLang="ja-JP" dirty="0"/>
              <a:t>NTT DOCOMO, INC., Nokia, </a:t>
            </a:r>
            <a:r>
              <a:rPr lang="en-US" altLang="ja-JP" dirty="0" smtClean="0"/>
              <a:t>Huawei, CMCC, KDDI, AT&amp;T, Orange, </a:t>
            </a:r>
            <a:r>
              <a:rPr lang="en-US" altLang="ja-JP" dirty="0"/>
              <a:t>Verizon, </a:t>
            </a:r>
            <a:r>
              <a:rPr lang="en-US" altLang="ja-JP" dirty="0" smtClean="0"/>
              <a:t>Deutsche Telekom, Vodafone, China Telecom, KT, Etisalat, SK telecom…</a:t>
            </a:r>
            <a:endParaRPr kumimoji="1" lang="ja-JP" altLang="en-US" dirty="0"/>
          </a:p>
        </p:txBody>
      </p:sp>
      <p:sp>
        <p:nvSpPr>
          <p:cNvPr id="8" name="Text Box 4"/>
          <p:cNvSpPr txBox="1">
            <a:spLocks noChangeArrowheads="1"/>
          </p:cNvSpPr>
          <p:nvPr/>
        </p:nvSpPr>
        <p:spPr bwMode="auto">
          <a:xfrm>
            <a:off x="6769404" y="188913"/>
            <a:ext cx="2195084" cy="369332"/>
          </a:xfrm>
          <a:prstGeom prst="rect">
            <a:avLst/>
          </a:prstGeom>
          <a:noFill/>
          <a:ln w="9525">
            <a:noFill/>
            <a:miter lim="800000"/>
            <a:headEnd/>
            <a:tailEnd/>
          </a:ln>
        </p:spPr>
        <p:txBody>
          <a:bodyPr wrap="square">
            <a:spAutoFit/>
          </a:bodyPr>
          <a:lstStyle/>
          <a:p>
            <a:pPr algn="r" fontAlgn="base">
              <a:spcBef>
                <a:spcPct val="50000"/>
              </a:spcBef>
              <a:spcAft>
                <a:spcPct val="0"/>
              </a:spcAft>
            </a:pPr>
            <a:r>
              <a:rPr lang="en-US" altLang="ja-JP" b="1" dirty="0" smtClean="0">
                <a:solidFill>
                  <a:srgbClr val="000000"/>
                </a:solidFill>
                <a:ea typeface="MS PGothic" pitchFamily="34" charset="-128"/>
              </a:rPr>
              <a:t>R4-1805882</a:t>
            </a:r>
            <a:endParaRPr lang="en-US" altLang="ja-JP" b="1" dirty="0">
              <a:solidFill>
                <a:srgbClr val="FF0000"/>
              </a:solidFill>
              <a:ea typeface="MS PGothic" pitchFamily="34" charset="-128"/>
            </a:endParaRPr>
          </a:p>
        </p:txBody>
      </p:sp>
      <p:sp>
        <p:nvSpPr>
          <p:cNvPr id="9" name="Rectangle 6"/>
          <p:cNvSpPr>
            <a:spLocks noChangeArrowheads="1"/>
          </p:cNvSpPr>
          <p:nvPr/>
        </p:nvSpPr>
        <p:spPr bwMode="auto">
          <a:xfrm>
            <a:off x="117350" y="-21867"/>
            <a:ext cx="5562600" cy="923330"/>
          </a:xfrm>
          <a:prstGeom prst="rect">
            <a:avLst/>
          </a:prstGeom>
          <a:noFill/>
          <a:ln w="9525">
            <a:noFill/>
            <a:miter lim="800000"/>
            <a:headEnd/>
            <a:tailEnd/>
          </a:ln>
        </p:spPr>
        <p:txBody>
          <a:bodyPr anchor="ctr">
            <a:spAutoFit/>
          </a:bodyPr>
          <a:lstStyle/>
          <a:p>
            <a:r>
              <a:rPr lang="en-US" altLang="ja-JP" b="1" dirty="0"/>
              <a:t>3GPP TSG-RAN WG4 Meeting #86bis</a:t>
            </a:r>
          </a:p>
          <a:p>
            <a:r>
              <a:rPr lang="en-GB" altLang="ja-JP" b="1" dirty="0"/>
              <a:t>Melbourne, Australia, 16-20 April 2018</a:t>
            </a:r>
            <a:endParaRPr lang="en-US" altLang="ja-JP" b="1" dirty="0"/>
          </a:p>
          <a:p>
            <a:pPr hangingPunct="0"/>
            <a:r>
              <a:rPr lang="en-US" altLang="ja-JP" b="1" dirty="0"/>
              <a:t>Agenda Item:</a:t>
            </a:r>
            <a:r>
              <a:rPr lang="ja-JP" altLang="en-US" b="1" dirty="0"/>
              <a:t> </a:t>
            </a:r>
            <a:r>
              <a:rPr lang="en-US" altLang="ja-JP" b="1" dirty="0" smtClean="0"/>
              <a:t>7</a:t>
            </a:r>
            <a:endParaRPr lang="ja-JP" altLang="ja-JP" b="1" dirty="0"/>
          </a:p>
        </p:txBody>
      </p:sp>
    </p:spTree>
    <p:extLst>
      <p:ext uri="{BB962C8B-B14F-4D97-AF65-F5344CB8AC3E}">
        <p14:creationId xmlns:p14="http://schemas.microsoft.com/office/powerpoint/2010/main" val="15228820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Background</a:t>
            </a:r>
            <a:endParaRPr kumimoji="1" lang="ja-JP" altLang="en-US" dirty="0"/>
          </a:p>
        </p:txBody>
      </p:sp>
      <p:sp>
        <p:nvSpPr>
          <p:cNvPr id="3" name="コンテンツ プレースホルダー 2"/>
          <p:cNvSpPr>
            <a:spLocks noGrp="1"/>
          </p:cNvSpPr>
          <p:nvPr>
            <p:ph idx="1"/>
          </p:nvPr>
        </p:nvSpPr>
        <p:spPr/>
        <p:txBody>
          <a:bodyPr>
            <a:normAutofit fontScale="77500" lnSpcReduction="20000"/>
          </a:bodyPr>
          <a:lstStyle/>
          <a:p>
            <a:r>
              <a:rPr kumimoji="1" lang="en-US" altLang="ja-JP" dirty="0"/>
              <a:t>256QAM for </a:t>
            </a:r>
            <a:r>
              <a:rPr lang="en-US" altLang="ja-JP" dirty="0"/>
              <a:t>FR2 was discussed in the following contributions.</a:t>
            </a:r>
          </a:p>
          <a:p>
            <a:pPr lvl="1"/>
            <a:r>
              <a:rPr lang="en-GB" altLang="ja-JP" b="1" u="heavy" dirty="0">
                <a:hlinkClick r:id="rId2"/>
              </a:rPr>
              <a:t>R4-1804171</a:t>
            </a:r>
            <a:r>
              <a:rPr lang="en-GB" altLang="ja-JP" b="1" dirty="0"/>
              <a:t> Views on NR FR2 256QAM requirements </a:t>
            </a:r>
            <a:r>
              <a:rPr lang="en-GB" altLang="ja-JP" i="1" dirty="0"/>
              <a:t>Intel Corporation</a:t>
            </a:r>
            <a:endParaRPr lang="ja-JP" altLang="ja-JP" dirty="0"/>
          </a:p>
          <a:p>
            <a:pPr lvl="1"/>
            <a:r>
              <a:rPr lang="en-GB" altLang="ja-JP" b="1" u="heavy" dirty="0">
                <a:hlinkClick r:id="rId3"/>
              </a:rPr>
              <a:t>R4-1804987</a:t>
            </a:r>
            <a:r>
              <a:rPr lang="en-GB" altLang="ja-JP" b="1" dirty="0"/>
              <a:t> On EVM Requirement for FR2 </a:t>
            </a:r>
            <a:r>
              <a:rPr lang="en-GB" altLang="ja-JP" i="1" dirty="0"/>
              <a:t>Ericsson</a:t>
            </a:r>
          </a:p>
          <a:p>
            <a:pPr lvl="1"/>
            <a:r>
              <a:rPr lang="en-GB" altLang="ja-JP" b="1" u="heavy" dirty="0">
                <a:hlinkClick r:id="rId4"/>
              </a:rPr>
              <a:t>R4-1803717</a:t>
            </a:r>
            <a:r>
              <a:rPr lang="en-GB" altLang="ja-JP" b="1" dirty="0"/>
              <a:t> On 256QAM for FR2 </a:t>
            </a:r>
            <a:r>
              <a:rPr lang="en-GB" altLang="ja-JP" i="1" dirty="0"/>
              <a:t>CATT</a:t>
            </a:r>
          </a:p>
          <a:p>
            <a:pPr lvl="1"/>
            <a:r>
              <a:rPr lang="en-GB" altLang="ja-JP" b="1" u="heavy" dirty="0">
                <a:hlinkClick r:id="rId5"/>
              </a:rPr>
              <a:t>R4-1803934</a:t>
            </a:r>
            <a:r>
              <a:rPr lang="en-GB" altLang="ja-JP" b="1" dirty="0"/>
              <a:t> Consideration on 256QAM support for FR2 </a:t>
            </a:r>
            <a:r>
              <a:rPr lang="en-GB" altLang="ja-JP" i="1" dirty="0"/>
              <a:t>Huawei, </a:t>
            </a:r>
            <a:r>
              <a:rPr lang="en-GB" altLang="ja-JP" i="1" dirty="0" err="1"/>
              <a:t>HiSilicon</a:t>
            </a:r>
            <a:endParaRPr lang="en-GB" altLang="ja-JP" i="1" dirty="0"/>
          </a:p>
          <a:p>
            <a:pPr lvl="1"/>
            <a:r>
              <a:rPr lang="en-GB" altLang="ja-JP" b="1" u="heavy" dirty="0">
                <a:hlinkClick r:id="rId6"/>
              </a:rPr>
              <a:t>R4-1805337</a:t>
            </a:r>
            <a:r>
              <a:rPr lang="en-GB" altLang="ja-JP" b="1" dirty="0"/>
              <a:t> 256QAM EVM for FR2 NR BS </a:t>
            </a:r>
            <a:r>
              <a:rPr lang="en-GB" altLang="ja-JP" i="1" dirty="0"/>
              <a:t>NTT DOCOMO, INC.</a:t>
            </a:r>
          </a:p>
          <a:p>
            <a:pPr lvl="1"/>
            <a:r>
              <a:rPr lang="en-GB" altLang="ja-JP" b="1" u="heavy" dirty="0">
                <a:hlinkClick r:id="rId7"/>
              </a:rPr>
              <a:t>R4-1804958</a:t>
            </a:r>
            <a:r>
              <a:rPr lang="en-GB" altLang="ja-JP" b="1" dirty="0"/>
              <a:t> EVM requirements for BS type 2-O </a:t>
            </a:r>
            <a:r>
              <a:rPr lang="en-GB" altLang="ja-JP" i="1" dirty="0"/>
              <a:t>Nokia, Nokia Shanghai Bell</a:t>
            </a:r>
            <a:endParaRPr lang="ja-JP" altLang="ja-JP" dirty="0"/>
          </a:p>
          <a:p>
            <a:r>
              <a:rPr kumimoji="1" lang="en-US" altLang="ja-JP" dirty="0"/>
              <a:t>This document summarizes the Agreements/WF on introduction of 256QAM for FR2</a:t>
            </a:r>
            <a:endParaRPr kumimoji="1" lang="ja-JP" altLang="en-US" dirty="0"/>
          </a:p>
        </p:txBody>
      </p:sp>
    </p:spTree>
    <p:extLst>
      <p:ext uri="{BB962C8B-B14F-4D97-AF65-F5344CB8AC3E}">
        <p14:creationId xmlns:p14="http://schemas.microsoft.com/office/powerpoint/2010/main" val="2264901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Agreements</a:t>
            </a:r>
            <a:endParaRPr kumimoji="1" lang="ja-JP" altLang="en-US" dirty="0"/>
          </a:p>
        </p:txBody>
      </p:sp>
      <p:sp>
        <p:nvSpPr>
          <p:cNvPr id="3" name="コンテンツ プレースホルダー 2"/>
          <p:cNvSpPr>
            <a:spLocks noGrp="1"/>
          </p:cNvSpPr>
          <p:nvPr>
            <p:ph idx="1"/>
          </p:nvPr>
        </p:nvSpPr>
        <p:spPr/>
        <p:txBody>
          <a:bodyPr>
            <a:normAutofit fontScale="85000" lnSpcReduction="10000"/>
          </a:bodyPr>
          <a:lstStyle/>
          <a:p>
            <a:r>
              <a:rPr kumimoji="1" lang="en-US" altLang="ja-JP" dirty="0"/>
              <a:t>In Rel-15, introduce 256QAM BS Tx EVM requirement in core spec 38.104. Required EVM value is [3.5%].</a:t>
            </a:r>
          </a:p>
          <a:p>
            <a:pPr lvl="1"/>
            <a:r>
              <a:rPr lang="en-US" altLang="ja-JP" dirty="0">
                <a:solidFill>
                  <a:srgbClr val="0000FF"/>
                </a:solidFill>
              </a:rPr>
              <a:t>It is noted that the value [3.5%] may be reconsidered/revisited in later Release based on the detail analysis in RAN4</a:t>
            </a:r>
            <a:r>
              <a:rPr lang="en-US" altLang="ja-JP" dirty="0" smtClean="0">
                <a:solidFill>
                  <a:srgbClr val="0000FF"/>
                </a:solidFill>
              </a:rPr>
              <a:t>.</a:t>
            </a:r>
          </a:p>
          <a:p>
            <a:pPr lvl="1"/>
            <a:r>
              <a:rPr lang="en-US" altLang="ja-JP" strike="sngStrike" dirty="0" smtClean="0">
                <a:solidFill>
                  <a:srgbClr val="0000FF"/>
                </a:solidFill>
              </a:rPr>
              <a:t>[</a:t>
            </a:r>
            <a:r>
              <a:rPr lang="en-US" altLang="ja-JP" strike="sngStrike" dirty="0">
                <a:solidFill>
                  <a:srgbClr val="0000FF"/>
                </a:solidFill>
              </a:rPr>
              <a:t>3.5%] EVM is staring point. </a:t>
            </a:r>
            <a:r>
              <a:rPr lang="en-US" altLang="ja-JP" strike="sngStrike" dirty="0" smtClean="0">
                <a:solidFill>
                  <a:srgbClr val="0000FF"/>
                </a:solidFill>
              </a:rPr>
              <a:t>In </a:t>
            </a:r>
            <a:r>
              <a:rPr lang="en-US" altLang="ja-JP" strike="sngStrike" dirty="0">
                <a:solidFill>
                  <a:srgbClr val="0000FF"/>
                </a:solidFill>
              </a:rPr>
              <a:t>RAN4#87 meeting, decide the final value</a:t>
            </a:r>
            <a:r>
              <a:rPr lang="en-US" altLang="ja-JP" strike="sngStrike" dirty="0" smtClean="0">
                <a:solidFill>
                  <a:srgbClr val="0000FF"/>
                </a:solidFill>
              </a:rPr>
              <a:t>.</a:t>
            </a:r>
            <a:endParaRPr kumimoji="1" lang="en-US" altLang="ja-JP" strike="sngStrike" dirty="0">
              <a:solidFill>
                <a:srgbClr val="0000FF"/>
              </a:solidFill>
            </a:endParaRPr>
          </a:p>
          <a:p>
            <a:r>
              <a:rPr lang="en-US" altLang="ja-JP" dirty="0" smtClean="0"/>
              <a:t>Not to introduce </a:t>
            </a:r>
            <a:r>
              <a:rPr lang="en-US" altLang="ja-JP" dirty="0"/>
              <a:t>UE RX  </a:t>
            </a:r>
            <a:r>
              <a:rPr lang="en-US" altLang="ja-JP" dirty="0" smtClean="0"/>
              <a:t>requirements (RF </a:t>
            </a:r>
            <a:r>
              <a:rPr lang="en-US" altLang="ja-JP" dirty="0"/>
              <a:t>and/or perf</a:t>
            </a:r>
            <a:r>
              <a:rPr lang="en-US" altLang="ja-JP" dirty="0" smtClean="0"/>
              <a:t>) in Rel-15.</a:t>
            </a:r>
          </a:p>
          <a:p>
            <a:r>
              <a:rPr lang="en-US" altLang="ja-JP" dirty="0" smtClean="0"/>
              <a:t>FFS how </a:t>
            </a:r>
            <a:r>
              <a:rPr lang="en-US" altLang="ja-JP" dirty="0"/>
              <a:t>to introduce 256QAM related UE Rx requirements (RF and/or perf</a:t>
            </a:r>
            <a:r>
              <a:rPr lang="en-US" altLang="ja-JP" dirty="0" smtClean="0"/>
              <a:t>) in later release</a:t>
            </a:r>
            <a:r>
              <a:rPr lang="en-US" altLang="ja-JP" dirty="0" smtClean="0"/>
              <a:t>.</a:t>
            </a:r>
            <a:endParaRPr lang="en-US" altLang="ja-JP" dirty="0"/>
          </a:p>
        </p:txBody>
      </p:sp>
    </p:spTree>
    <p:extLst>
      <p:ext uri="{BB962C8B-B14F-4D97-AF65-F5344CB8AC3E}">
        <p14:creationId xmlns:p14="http://schemas.microsoft.com/office/powerpoint/2010/main" val="256508243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3546</TotalTime>
  <Words>685</Words>
  <Application>Microsoft Office PowerPoint</Application>
  <PresentationFormat>画面に合わせる (4:3)</PresentationFormat>
  <Paragraphs>49</Paragraphs>
  <Slides>3</Slides>
  <Notes>1</Notes>
  <HiddenSlides>0</HiddenSlides>
  <MMClips>0</MMClips>
  <ScaleCrop>false</ScaleCrop>
  <HeadingPairs>
    <vt:vector size="4" baseType="variant">
      <vt:variant>
        <vt:lpstr>テーマ</vt:lpstr>
      </vt:variant>
      <vt:variant>
        <vt:i4>1</vt:i4>
      </vt:variant>
      <vt:variant>
        <vt:lpstr>スライド タイトル</vt:lpstr>
      </vt:variant>
      <vt:variant>
        <vt:i4>3</vt:i4>
      </vt:variant>
    </vt:vector>
  </HeadingPairs>
  <TitlesOfParts>
    <vt:vector size="4" baseType="lpstr">
      <vt:lpstr>Office テーマ</vt:lpstr>
      <vt:lpstr>WF on FR2 DL 256QAM</vt:lpstr>
      <vt:lpstr>Background</vt:lpstr>
      <vt:lpstr>Agreements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BS specific new requirements</dc:title>
  <dc:creator>5852648</dc:creator>
  <cp:lastModifiedBy>DCM(SO)</cp:lastModifiedBy>
  <cp:revision>146</cp:revision>
  <dcterms:created xsi:type="dcterms:W3CDTF">2016-11-16T01:21:36Z</dcterms:created>
  <dcterms:modified xsi:type="dcterms:W3CDTF">2018-04-19T22:29:45Z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1505869624</vt:lpwstr>
  </property>
</Properties>
</file>