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62" r:id="rId4"/>
    <p:sldId id="257" r:id="rId5"/>
    <p:sldId id="258" r:id="rId6"/>
    <p:sldId id="264" r:id="rId7"/>
    <p:sldId id="260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ke" initials="M" lastIdx="2" clrIdx="0">
    <p:extLst>
      <p:ext uri="{19B8F6BF-5375-455C-9EA6-DF929625EA0E}">
        <p15:presenceInfo xmlns:p15="http://schemas.microsoft.com/office/powerpoint/2012/main" userId="Mike" providerId="None"/>
      </p:ext>
    </p:extLst>
  </p:cmAuthor>
  <p:cmAuthor id="2" name="Bill Shvodian" initials="WMS" lastIdx="4" clrIdx="1">
    <p:extLst>
      <p:ext uri="{19B8F6BF-5375-455C-9EA6-DF929625EA0E}">
        <p15:presenceInfo xmlns:p15="http://schemas.microsoft.com/office/powerpoint/2012/main" userId="Bill Shvodi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9" autoAdjust="0"/>
    <p:restoredTop sz="94660"/>
  </p:normalViewPr>
  <p:slideViewPr>
    <p:cSldViewPr snapToGrid="0">
      <p:cViewPr varScale="1">
        <p:scale>
          <a:sx n="73" d="100"/>
          <a:sy n="73" d="100"/>
        </p:scale>
        <p:origin x="111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458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483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01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669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890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895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525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908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444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892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100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295BA-8FE6-4671-BFD5-7CD9F2CE2664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483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21DCA4A-79FD-4AFB-8DF5-8AB0323D07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9302" y="2785793"/>
            <a:ext cx="7772400" cy="2387600"/>
          </a:xfrm>
        </p:spPr>
        <p:txBody>
          <a:bodyPr/>
          <a:lstStyle/>
          <a:p>
            <a:r>
              <a:rPr lang="en-US" dirty="0"/>
              <a:t>WF on intra-band B41 EN-DC A-MPR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EAC2F281-3D67-4A89-8F3B-B8E112027D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94" y="114658"/>
            <a:ext cx="898284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GB" altLang="zh-CN" sz="2400" b="1" dirty="0"/>
              <a:t>3GPP TSG-RAN WG4 Meeting #86bis 		R</a:t>
            </a:r>
            <a:r>
              <a:rPr lang="en-US" altLang="zh-CN" sz="2400" b="1" smtClean="0"/>
              <a:t>4-1805774</a:t>
            </a:r>
            <a:r>
              <a:rPr lang="en-GB" altLang="zh-CN" sz="2400" b="1" smtClean="0"/>
              <a:t>                                                                        </a:t>
            </a:r>
            <a:r>
              <a:rPr lang="en-GB" altLang="zh-CN" sz="2400" b="1" dirty="0"/>
              <a:t>Melbourne, AU, 16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– 20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April, 2018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6565973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7642C02-F327-4A0D-9C74-693879BAF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75BE765-440C-4708-A0B1-3A4D87531F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514350" indent="-514350">
              <a:buFont typeface="+mj-lt"/>
              <a:buAutoNum type="arabicParenR"/>
            </a:pPr>
            <a:r>
              <a:rPr lang="en-US" dirty="0"/>
              <a:t>A-MPR should be defined for 2PA with 2 antennas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/>
              <a:t>Single Switched UL is allowed as a per-BC UE capability</a:t>
            </a:r>
          </a:p>
          <a:p>
            <a:pPr marL="0" indent="0">
              <a:buNone/>
            </a:pPr>
            <a:r>
              <a:rPr lang="en-US" dirty="0" smtClean="0"/>
              <a:t>3</a:t>
            </a:r>
            <a:r>
              <a:rPr lang="en-US" dirty="0"/>
              <a:t>) A-MPR should first be developed for Type 2 UEs</a:t>
            </a:r>
          </a:p>
          <a:p>
            <a:pPr lvl="1"/>
            <a:r>
              <a:rPr lang="en-US" dirty="0"/>
              <a:t>A-MPR for Type 1 UEs should be completed if possible</a:t>
            </a:r>
          </a:p>
          <a:p>
            <a:pPr marL="0" indent="0">
              <a:buNone/>
            </a:pPr>
            <a:r>
              <a:rPr lang="en-US" dirty="0"/>
              <a:t>4) A-MPR should be defined to allow for several classes of channel arrangement</a:t>
            </a:r>
          </a:p>
          <a:p>
            <a:pPr marL="0" indent="0">
              <a:buNone/>
            </a:pPr>
            <a:r>
              <a:rPr lang="en-US" dirty="0"/>
              <a:t>5) The agreement applies only to B41/n41</a:t>
            </a:r>
          </a:p>
          <a:p>
            <a:pPr marL="0" indent="0">
              <a:buNone/>
            </a:pPr>
            <a:r>
              <a:rPr lang="en-US" dirty="0"/>
              <a:t>6) Band Combination can be considered complete even if </a:t>
            </a:r>
            <a:r>
              <a:rPr lang="en-US" dirty="0" smtClean="0"/>
              <a:t>A-MPR </a:t>
            </a:r>
            <a:r>
              <a:rPr lang="en-US" dirty="0"/>
              <a:t>definition is not completed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451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85D0487-B615-4FFE-A8B9-02DE6226F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Architecture Variants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="" xmlns:a16="http://schemas.microsoft.com/office/drawing/2014/main" id="{3FFFBEA8-4ADB-468A-8A93-72B85D8DE2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4045893"/>
              </p:ext>
            </p:extLst>
          </p:nvPr>
        </p:nvGraphicFramePr>
        <p:xfrm>
          <a:off x="759973" y="2393442"/>
          <a:ext cx="7551504" cy="31365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1348">
                  <a:extLst>
                    <a:ext uri="{9D8B030D-6E8A-4147-A177-3AD203B41FA5}">
                      <a16:colId xmlns="" xmlns:a16="http://schemas.microsoft.com/office/drawing/2014/main" val="1018882035"/>
                    </a:ext>
                  </a:extLst>
                </a:gridCol>
                <a:gridCol w="2821021">
                  <a:extLst>
                    <a:ext uri="{9D8B030D-6E8A-4147-A177-3AD203B41FA5}">
                      <a16:colId xmlns="" xmlns:a16="http://schemas.microsoft.com/office/drawing/2014/main" val="2213254390"/>
                    </a:ext>
                  </a:extLst>
                </a:gridCol>
                <a:gridCol w="2509135">
                  <a:extLst>
                    <a:ext uri="{9D8B030D-6E8A-4147-A177-3AD203B41FA5}">
                      <a16:colId xmlns="" xmlns:a16="http://schemas.microsoft.com/office/drawing/2014/main" val="2568402718"/>
                    </a:ext>
                  </a:extLst>
                </a:gridCol>
              </a:tblGrid>
              <a:tr h="208026">
                <a:tc gridSpan="3"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Rel-15 Operation – Static, Based on UE SUO capability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89003165"/>
                  </a:ext>
                </a:extLst>
              </a:tr>
              <a:tr h="423841">
                <a:tc>
                  <a:txBody>
                    <a:bodyPr/>
                    <a:lstStyle/>
                    <a:p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1PA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2PA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705138783"/>
                  </a:ext>
                </a:extLst>
              </a:tr>
              <a:tr h="424708">
                <a:tc>
                  <a:txBody>
                    <a:bodyPr/>
                    <a:lstStyle/>
                    <a:p>
                      <a:r>
                        <a:rPr lang="en-US" sz="1600" b="1" dirty="0"/>
                        <a:t>Single Uplink Operation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UE would signal SUO support for the EN-DC band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 combination.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UE expects RAN to schedule Single Tx.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UE could optionally signal SUO support, and would be scheduled for Single Tx.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93996181"/>
                  </a:ext>
                </a:extLst>
              </a:tr>
              <a:tr h="424708">
                <a:tc>
                  <a:txBody>
                    <a:bodyPr/>
                    <a:lstStyle/>
                    <a:p>
                      <a:r>
                        <a:rPr lang="en-US" sz="1600" b="1" dirty="0"/>
                        <a:t>Simultaneous Dual Tx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UE could potentially not signal SUO support, but would be required to operate with A-MPR defined for 2PA.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A-MPR</a:t>
                      </a:r>
                      <a:r>
                        <a:rPr lang="en-US" sz="1600" dirty="0"/>
                        <a:t> to be defined for this case.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373761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38217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B34C1FA-8029-42E6-BD33-EC83038F30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 Switched UL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E0174D1-D130-4942-9021-5C68FBF673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965" y="1690689"/>
            <a:ext cx="7886700" cy="4351338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Single Switched UL is allowed</a:t>
            </a:r>
          </a:p>
          <a:p>
            <a:pPr lvl="1"/>
            <a:r>
              <a:rPr lang="en-US" dirty="0"/>
              <a:t>Multiple Options for TDM – RAN4 may have specific requirements for these options. </a:t>
            </a:r>
          </a:p>
          <a:p>
            <a:pPr lvl="2"/>
            <a:r>
              <a:rPr lang="en-US" dirty="0"/>
              <a:t>Option 1: UL TDM pattern as per R4-1805323</a:t>
            </a:r>
          </a:p>
          <a:p>
            <a:pPr lvl="2"/>
            <a:r>
              <a:rPr lang="en-US" dirty="0"/>
              <a:t>Option 2: UL TDM based on LTE </a:t>
            </a:r>
            <a:r>
              <a:rPr lang="en-US" dirty="0" err="1"/>
              <a:t>eIMTA</a:t>
            </a:r>
            <a:r>
              <a:rPr lang="en-US" dirty="0"/>
              <a:t> framework, to reserve subset of the available UL subframes for LTE.</a:t>
            </a:r>
          </a:p>
          <a:p>
            <a:pPr lvl="2"/>
            <a:r>
              <a:rPr lang="en-US" dirty="0"/>
              <a:t>Option 3: Dynamic UL TDM</a:t>
            </a:r>
          </a:p>
          <a:p>
            <a:pPr lvl="2"/>
            <a:r>
              <a:rPr lang="en-US" dirty="0"/>
              <a:t>Other options are not precluded.</a:t>
            </a:r>
          </a:p>
          <a:p>
            <a:pPr lvl="1"/>
            <a:r>
              <a:rPr lang="en-US" dirty="0"/>
              <a:t>As a per-BC UE capability, UE may signal support for SUO for a given EN-DC band combination. If dual transmission is scheduled instead of single switched uplink,  UE behavior is unspecified.</a:t>
            </a:r>
          </a:p>
          <a:p>
            <a:pPr lvl="1"/>
            <a:r>
              <a:rPr lang="en-US" dirty="0"/>
              <a:t>No additional signaling required</a:t>
            </a:r>
          </a:p>
          <a:p>
            <a:r>
              <a:rPr lang="en-US" dirty="0"/>
              <a:t>For Rel-16, rules/mechanisms could be developed to allow dynamic or semi-static switching between Single Uplink and Dual Tx</a:t>
            </a:r>
          </a:p>
        </p:txBody>
      </p:sp>
    </p:spTree>
    <p:extLst>
      <p:ext uri="{BB962C8B-B14F-4D97-AF65-F5344CB8AC3E}">
        <p14:creationId xmlns:p14="http://schemas.microsoft.com/office/powerpoint/2010/main" val="37401672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86EDC2C-E56E-4DA3-AB2B-C017C290BB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EN-DC A-MPR Definition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F56B41A-A887-479B-A6C6-136EE8EC73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927" y="1825625"/>
            <a:ext cx="8173844" cy="4351338"/>
          </a:xfrm>
        </p:spPr>
        <p:txBody>
          <a:bodyPr>
            <a:normAutofit/>
          </a:bodyPr>
          <a:lstStyle/>
          <a:p>
            <a:r>
              <a:rPr lang="en-US" dirty="0"/>
              <a:t>EN-DC A-MPR should be defined for a reference architecture of 2PA with 2 antennas</a:t>
            </a:r>
          </a:p>
          <a:p>
            <a:pPr lvl="1"/>
            <a:r>
              <a:rPr lang="en-US" dirty="0"/>
              <a:t>Specification of A-MPR for 1PA is not needed in Rel-15</a:t>
            </a:r>
          </a:p>
          <a:p>
            <a:r>
              <a:rPr lang="en-US" dirty="0"/>
              <a:t>A-MPR should be defined for Type 2 UEs, where each RAT assumes worst case allocation on other RAT</a:t>
            </a:r>
          </a:p>
          <a:p>
            <a:r>
              <a:rPr lang="en-US" dirty="0"/>
              <a:t>A-MPR for Type 1 UEs could also be defined if time permits.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00358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BF2A2CD-510C-4EDB-8FED-9EAA13D4D0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EN-DC A-MPR definition (cont.)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="" xmlns:a16="http://schemas.microsoft.com/office/drawing/2014/main" id="{B3C388DA-CE42-4694-90D5-96778547F32A}"/>
              </a:ext>
            </a:extLst>
          </p:cNvPr>
          <p:cNvGrpSpPr/>
          <p:nvPr/>
        </p:nvGrpSpPr>
        <p:grpSpPr>
          <a:xfrm>
            <a:off x="4510000" y="1919289"/>
            <a:ext cx="4394248" cy="2368189"/>
            <a:chOff x="4259097" y="1842737"/>
            <a:chExt cx="4394248" cy="2368189"/>
          </a:xfrm>
        </p:grpSpPr>
        <p:grpSp>
          <p:nvGrpSpPr>
            <p:cNvPr id="11" name="Group 10">
              <a:extLst>
                <a:ext uri="{FF2B5EF4-FFF2-40B4-BE49-F238E27FC236}">
                  <a16:creationId xmlns="" xmlns:a16="http://schemas.microsoft.com/office/drawing/2014/main" id="{FBF4BF0C-A137-43D9-80C0-F1531FE4BFE8}"/>
                </a:ext>
              </a:extLst>
            </p:cNvPr>
            <p:cNvGrpSpPr/>
            <p:nvPr/>
          </p:nvGrpSpPr>
          <p:grpSpPr>
            <a:xfrm>
              <a:off x="4700239" y="2057400"/>
              <a:ext cx="3200400" cy="2153526"/>
              <a:chOff x="4700239" y="2057400"/>
              <a:chExt cx="3200400" cy="2153526"/>
            </a:xfrm>
          </p:grpSpPr>
          <p:cxnSp>
            <p:nvCxnSpPr>
              <p:cNvPr id="5" name="Straight Arrow Connector 4">
                <a:extLst>
                  <a:ext uri="{FF2B5EF4-FFF2-40B4-BE49-F238E27FC236}">
                    <a16:creationId xmlns="" xmlns:a16="http://schemas.microsoft.com/office/drawing/2014/main" id="{FE69352C-F446-44EF-BB71-870F87D0ACF2}"/>
                  </a:ext>
                </a:extLst>
              </p:cNvPr>
              <p:cNvCxnSpPr/>
              <p:nvPr/>
            </p:nvCxnSpPr>
            <p:spPr>
              <a:xfrm>
                <a:off x="4700239" y="3841594"/>
                <a:ext cx="3200400" cy="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Arrow Connector 6">
                <a:extLst>
                  <a:ext uri="{FF2B5EF4-FFF2-40B4-BE49-F238E27FC236}">
                    <a16:creationId xmlns="" xmlns:a16="http://schemas.microsoft.com/office/drawing/2014/main" id="{282F3324-E8AD-4F1E-AB4C-602022916F8C}"/>
                  </a:ext>
                </a:extLst>
              </p:cNvPr>
              <p:cNvCxnSpPr/>
              <p:nvPr/>
            </p:nvCxnSpPr>
            <p:spPr>
              <a:xfrm flipV="1">
                <a:off x="4700239" y="2057400"/>
                <a:ext cx="0" cy="1784195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TextBox 7">
                <a:extLst>
                  <a:ext uri="{FF2B5EF4-FFF2-40B4-BE49-F238E27FC236}">
                    <a16:creationId xmlns="" xmlns:a16="http://schemas.microsoft.com/office/drawing/2014/main" id="{5051AF76-380F-4761-8D51-925278105941}"/>
                  </a:ext>
                </a:extLst>
              </p:cNvPr>
              <p:cNvSpPr txBox="1"/>
              <p:nvPr/>
            </p:nvSpPr>
            <p:spPr>
              <a:xfrm>
                <a:off x="5193681" y="3841594"/>
                <a:ext cx="221351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allocation size</a:t>
                </a:r>
              </a:p>
            </p:txBody>
          </p:sp>
        </p:grpSp>
        <p:sp>
          <p:nvSpPr>
            <p:cNvPr id="9" name="TextBox 8">
              <a:extLst>
                <a:ext uri="{FF2B5EF4-FFF2-40B4-BE49-F238E27FC236}">
                  <a16:creationId xmlns="" xmlns:a16="http://schemas.microsoft.com/office/drawing/2014/main" id="{E0020B9F-3842-4830-8A81-202761E08D0A}"/>
                </a:ext>
              </a:extLst>
            </p:cNvPr>
            <p:cNvSpPr txBox="1"/>
            <p:nvPr/>
          </p:nvSpPr>
          <p:spPr>
            <a:xfrm rot="16200000">
              <a:off x="3337004" y="2764830"/>
              <a:ext cx="22135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AMPR allowed</a:t>
              </a:r>
            </a:p>
          </p:txBody>
        </p:sp>
        <p:sp>
          <p:nvSpPr>
            <p:cNvPr id="10" name="Arc 9">
              <a:extLst>
                <a:ext uri="{FF2B5EF4-FFF2-40B4-BE49-F238E27FC236}">
                  <a16:creationId xmlns="" xmlns:a16="http://schemas.microsoft.com/office/drawing/2014/main" id="{9BBDC571-021D-46E9-A0D8-0C8FBF1A55EC}"/>
                </a:ext>
              </a:extLst>
            </p:cNvPr>
            <p:cNvSpPr/>
            <p:nvPr/>
          </p:nvSpPr>
          <p:spPr>
            <a:xfrm rot="10800000">
              <a:off x="4867507" y="2083928"/>
              <a:ext cx="3785838" cy="1544435"/>
            </a:xfrm>
            <a:prstGeom prst="arc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182DFA75-BD62-4722-A365-F8EB4FC155C9}"/>
              </a:ext>
            </a:extLst>
          </p:cNvPr>
          <p:cNvSpPr txBox="1"/>
          <p:nvPr/>
        </p:nvSpPr>
        <p:spPr>
          <a:xfrm>
            <a:off x="262054" y="1919289"/>
            <a:ext cx="401443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A-MPR should be defined as formula primarily based on allocation size.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Approach similar to LTE MPR definition for non-contiguous allocations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Details of formula can be decided in next meeting.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5E7D96AB-C180-4E99-A359-82E19262367F}"/>
              </a:ext>
            </a:extLst>
          </p:cNvPr>
          <p:cNvSpPr txBox="1"/>
          <p:nvPr/>
        </p:nvSpPr>
        <p:spPr>
          <a:xfrm>
            <a:off x="262054" y="4457343"/>
            <a:ext cx="83689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Separate curves will be defined for different channel arrangements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Details and criteria for curve selection can be decided in next meeting</a:t>
            </a:r>
          </a:p>
        </p:txBody>
      </p:sp>
    </p:spTree>
    <p:extLst>
      <p:ext uri="{BB962C8B-B14F-4D97-AF65-F5344CB8AC3E}">
        <p14:creationId xmlns:p14="http://schemas.microsoft.com/office/powerpoint/2010/main" val="25070260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6B94011-0F31-4A2B-9EC8-FF4988E488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Assumptions for A-MPR definition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877F0D6-7FC2-4668-B626-A6E753EA3B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229" y="1825625"/>
            <a:ext cx="8168269" cy="435133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2PA Architecture</a:t>
            </a:r>
          </a:p>
          <a:p>
            <a:pPr lvl="1"/>
            <a:r>
              <a:rPr lang="en-US" dirty="0"/>
              <a:t>4 dB post-PA insertion loss on each Tx chain</a:t>
            </a:r>
          </a:p>
          <a:p>
            <a:pPr lvl="1"/>
            <a:r>
              <a:rPr lang="en-US" dirty="0"/>
              <a:t>10 dB antenna isolation</a:t>
            </a:r>
          </a:p>
          <a:p>
            <a:r>
              <a:rPr lang="en-US" dirty="0"/>
              <a:t>A-MPR allowance should be applied equally to both LTE and NR in Type 1 UEs</a:t>
            </a:r>
          </a:p>
          <a:p>
            <a:r>
              <a:rPr lang="en-US" dirty="0"/>
              <a:t>A-MPR for EN-DC based on PC2,  also applies to PC3 </a:t>
            </a:r>
          </a:p>
          <a:p>
            <a:r>
              <a:rPr lang="en-US" dirty="0"/>
              <a:t>A-MPR for EN-DC to be developed for DFT-S-OFDM</a:t>
            </a:r>
          </a:p>
          <a:p>
            <a:pPr lvl="1"/>
            <a:r>
              <a:rPr lang="en-US" dirty="0"/>
              <a:t>Definition for CP-OFDM is second priority and can be defined if time allows</a:t>
            </a:r>
          </a:p>
          <a:p>
            <a:r>
              <a:rPr lang="en-US" dirty="0"/>
              <a:t>Assumption for A-MPR should be equal PSD between channels</a:t>
            </a:r>
          </a:p>
        </p:txBody>
      </p:sp>
    </p:spTree>
    <p:extLst>
      <p:ext uri="{BB962C8B-B14F-4D97-AF65-F5344CB8AC3E}">
        <p14:creationId xmlns:p14="http://schemas.microsoft.com/office/powerpoint/2010/main" val="25392236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3060</TotalTime>
  <Words>493</Words>
  <Application>Microsoft Office PowerPoint</Application>
  <PresentationFormat>On-screen Show (4:3)</PresentationFormat>
  <Paragraphs>53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等线</vt:lpstr>
      <vt:lpstr>Office Theme</vt:lpstr>
      <vt:lpstr>WF on intra-band B41 EN-DC A-MPR</vt:lpstr>
      <vt:lpstr>Proposals</vt:lpstr>
      <vt:lpstr>Overview of Architecture Variants</vt:lpstr>
      <vt:lpstr>Single Switched UL</vt:lpstr>
      <vt:lpstr>EN-DC A-MPR Definition</vt:lpstr>
      <vt:lpstr>EN-DC A-MPR definition (cont.)</vt:lpstr>
      <vt:lpstr>Assumptions for A-MPR definition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Mike</dc:creator>
  <cp:lastModifiedBy>Bill Shvodian</cp:lastModifiedBy>
  <cp:revision>82</cp:revision>
  <dcterms:created xsi:type="dcterms:W3CDTF">2018-04-16T22:44:20Z</dcterms:created>
  <dcterms:modified xsi:type="dcterms:W3CDTF">2018-04-20T01:53:54Z</dcterms:modified>
</cp:coreProperties>
</file>