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2" r:id="rId2"/>
    <p:sldId id="263" r:id="rId3"/>
    <p:sldId id="266" r:id="rId4"/>
    <p:sldId id="264" r:id="rId5"/>
    <p:sldId id="26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16" autoAdjust="0"/>
    <p:restoredTop sz="80154" autoAdjust="0"/>
  </p:normalViewPr>
  <p:slideViewPr>
    <p:cSldViewPr>
      <p:cViewPr varScale="1">
        <p:scale>
          <a:sx n="57" d="100"/>
          <a:sy n="57" d="100"/>
        </p:scale>
        <p:origin x="2272" y="48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A2A706-346F-4C50-B16B-E2DBB52527B1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633A-8486-4BF3-9FD4-CDF3A18C28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9488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C633A-8486-4BF3-9FD4-CDF3A18C2825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4899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C633A-8486-4BF3-9FD4-CDF3A18C2825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1333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/>
              <a:t>WF on TDD configuration for NR UE REFSENS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NTT DOCOMO, INC., …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itchFamily="34" charset="-128"/>
              </a:rPr>
              <a:t>R4-1805717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#86bis</a:t>
            </a:r>
          </a:p>
          <a:p>
            <a:r>
              <a:rPr lang="en-GB" altLang="ja-JP" b="1" dirty="0"/>
              <a:t>Melbourne, Australia, 16-20 April 2018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</a:t>
            </a:r>
            <a:r>
              <a:rPr lang="ja-JP" altLang="en-US" b="1" dirty="0"/>
              <a:t> </a:t>
            </a:r>
            <a:r>
              <a:rPr lang="en-US" altLang="ja-JP" b="1" dirty="0"/>
              <a:t>7.4.10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sz="2000" dirty="0"/>
              <a:t>At the RAN4 #86, the WF on TDD configuration for NR REFSENS was agreed</a:t>
            </a:r>
          </a:p>
          <a:p>
            <a:pPr lvl="1"/>
            <a:r>
              <a:rPr lang="en-US" altLang="ja-JP" sz="1800" dirty="0"/>
              <a:t>R4-1803445 “Way forward on NR UE REFSENS IM and FRC”, Huawei, </a:t>
            </a:r>
            <a:r>
              <a:rPr lang="en-US" altLang="ja-JP" sz="1800" dirty="0" err="1"/>
              <a:t>HiSilicon</a:t>
            </a:r>
            <a:r>
              <a:rPr lang="en-US" altLang="ja-JP" sz="1800" dirty="0"/>
              <a:t>, Intel, Samsung, Qualcomm</a:t>
            </a:r>
          </a:p>
          <a:p>
            <a:r>
              <a:rPr lang="en-US" altLang="ja-JP" sz="2000" dirty="0"/>
              <a:t>Based on above WF, at the RAN4 #86bis, TDD configuration for NR REFSENS</a:t>
            </a:r>
            <a:r>
              <a:rPr kumimoji="1" lang="en-US" altLang="ja-JP" sz="2000" dirty="0"/>
              <a:t> </a:t>
            </a:r>
            <a:r>
              <a:rPr lang="en-US" altLang="ja-JP" sz="2000" dirty="0"/>
              <a:t>was discussed in the following contributions.</a:t>
            </a:r>
          </a:p>
          <a:p>
            <a:pPr lvl="1"/>
            <a:r>
              <a:rPr lang="en-GB" altLang="ja-JP" sz="1800" dirty="0"/>
              <a:t>R4-1804978, Consideration on NR TDD configuration, DOCOMO Communications Lab.</a:t>
            </a:r>
          </a:p>
          <a:p>
            <a:pPr lvl="1"/>
            <a:r>
              <a:rPr lang="en-GB" altLang="ja-JP" sz="1800" dirty="0"/>
              <a:t>R4-1804102, NR UE REFSENS SNR, Qualcomm Incorporated</a:t>
            </a:r>
          </a:p>
          <a:p>
            <a:pPr lvl="1"/>
            <a:r>
              <a:rPr lang="en-US" altLang="ja-JP" sz="1800" dirty="0"/>
              <a:t>R4-1804155, NR UE REFSENS SNR, Intel Corporation</a:t>
            </a:r>
          </a:p>
          <a:p>
            <a:pPr lvl="1"/>
            <a:r>
              <a:rPr lang="en-US" altLang="ja-JP" sz="1800" dirty="0"/>
              <a:t>R4-1804563, Discussion about NR UE REFSENS requirements, LG Electronics Inc.</a:t>
            </a:r>
          </a:p>
          <a:p>
            <a:pPr lvl="1"/>
            <a:r>
              <a:rPr lang="en-US" altLang="ja-JP" sz="1800" dirty="0"/>
              <a:t>R4-1805316, Discussion on FRC for NR UE REFSENS, Huawei, </a:t>
            </a:r>
            <a:r>
              <a:rPr lang="en-US" altLang="ja-JP" sz="1800" dirty="0" err="1"/>
              <a:t>HiSilicon</a:t>
            </a:r>
            <a:endParaRPr lang="ja-JP" altLang="ja-JP" sz="1800" dirty="0"/>
          </a:p>
          <a:p>
            <a:r>
              <a:rPr kumimoji="1" lang="en-US" altLang="ja-JP" sz="2000" dirty="0"/>
              <a:t>This document summarizes the Agreements</a:t>
            </a:r>
            <a:r>
              <a:rPr lang="en-US" altLang="ja-JP" sz="2000" dirty="0"/>
              <a:t> on TDD configuration for NR REFSENS 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64901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9CFCBF-F63F-4F59-933D-4BF69F528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Agreements for FR1 and FR2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DDAB4A2-54C4-40EB-9C69-37AF7324E1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The following parameters need to be decided </a:t>
            </a:r>
            <a:r>
              <a:rPr lang="en-US" altLang="ja-JP" sz="2400" dirty="0"/>
              <a:t>by RAN4 #87 </a:t>
            </a:r>
            <a:r>
              <a:rPr kumimoji="1" lang="en-US" altLang="ja-JP" sz="2400" dirty="0"/>
              <a:t>to finalize reference measurement channel for NR REFSENS</a:t>
            </a:r>
          </a:p>
          <a:p>
            <a:pPr lvl="1"/>
            <a:r>
              <a:rPr lang="en-US" altLang="ja-JP" sz="2000" dirty="0"/>
              <a:t>TDD configuration (UL/DL pattern)</a:t>
            </a:r>
          </a:p>
          <a:p>
            <a:pPr lvl="1"/>
            <a:r>
              <a:rPr lang="en-US" altLang="ja-JP" sz="2000" dirty="0"/>
              <a:t>DL HARQ timing related parameters (K0, K1)</a:t>
            </a:r>
          </a:p>
          <a:p>
            <a:pPr lvl="1"/>
            <a:r>
              <a:rPr lang="en-US" altLang="ja-JP" sz="2000" dirty="0"/>
              <a:t>Max number of HARQ process</a:t>
            </a:r>
          </a:p>
        </p:txBody>
      </p:sp>
    </p:spTree>
    <p:extLst>
      <p:ext uri="{BB962C8B-B14F-4D97-AF65-F5344CB8AC3E}">
        <p14:creationId xmlns:p14="http://schemas.microsoft.com/office/powerpoint/2010/main" val="386682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Agreements for FR1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For FR1, the following TDD/HARQ configurations are applied for NR REFSENS requirements</a:t>
            </a:r>
          </a:p>
          <a:p>
            <a:pPr lvl="1"/>
            <a:r>
              <a:rPr lang="en-US" altLang="ja-JP" sz="2000" dirty="0"/>
              <a:t>Semi-static TDD configuration</a:t>
            </a:r>
            <a:endParaRPr lang="en-US" altLang="ja-JP" sz="2000" strike="sngStrike" dirty="0"/>
          </a:p>
          <a:p>
            <a:pPr lvl="1"/>
            <a:r>
              <a:rPr lang="en-US" altLang="ja-JP" sz="2000" dirty="0">
                <a:solidFill>
                  <a:srgbClr val="C00000"/>
                </a:solidFill>
              </a:rPr>
              <a:t>UL/DL pattern</a:t>
            </a:r>
          </a:p>
          <a:p>
            <a:pPr lvl="2"/>
            <a:r>
              <a:rPr lang="en-US" altLang="ja-JP" sz="1600" dirty="0">
                <a:solidFill>
                  <a:srgbClr val="C00000"/>
                </a:solidFill>
              </a:rPr>
              <a:t>FFS: TDD configuration for LTE side in EN-DC combinations (whether to apply the same configuration as NR side)</a:t>
            </a:r>
          </a:p>
          <a:p>
            <a:pPr lvl="2"/>
            <a:r>
              <a:rPr lang="en-US" altLang="ja-JP" sz="1600" dirty="0">
                <a:solidFill>
                  <a:srgbClr val="C00000"/>
                </a:solidFill>
              </a:rPr>
              <a:t>FFS: Different TDD pattern between EN-DC and other scenario</a:t>
            </a:r>
          </a:p>
          <a:p>
            <a:pPr lvl="1"/>
            <a:endParaRPr lang="en-US" altLang="ja-JP" sz="2000" dirty="0">
              <a:solidFill>
                <a:srgbClr val="C00000"/>
              </a:solidFill>
            </a:endParaRPr>
          </a:p>
          <a:p>
            <a:pPr lvl="1"/>
            <a:endParaRPr lang="en-US" altLang="ja-JP" sz="2000" dirty="0">
              <a:solidFill>
                <a:srgbClr val="C00000"/>
              </a:solidFill>
            </a:endParaRPr>
          </a:p>
          <a:p>
            <a:pPr lvl="1"/>
            <a:endParaRPr lang="en-US" altLang="ja-JP" sz="2000" dirty="0">
              <a:solidFill>
                <a:srgbClr val="C00000"/>
              </a:solidFill>
            </a:endParaRPr>
          </a:p>
          <a:p>
            <a:pPr lvl="1"/>
            <a:endParaRPr lang="en-US" altLang="ja-JP" sz="2000" dirty="0">
              <a:solidFill>
                <a:srgbClr val="C00000"/>
              </a:solidFill>
            </a:endParaRPr>
          </a:p>
          <a:p>
            <a:pPr marL="457200" lvl="1" indent="0">
              <a:buNone/>
            </a:pPr>
            <a:endParaRPr lang="en-US" altLang="ja-JP" sz="2000" dirty="0">
              <a:solidFill>
                <a:srgbClr val="C00000"/>
              </a:solidFill>
            </a:endParaRPr>
          </a:p>
          <a:p>
            <a:pPr lvl="1"/>
            <a:r>
              <a:rPr lang="en-US" altLang="ja-JP" sz="2000" dirty="0">
                <a:solidFill>
                  <a:srgbClr val="C00000"/>
                </a:solidFill>
              </a:rPr>
              <a:t>K0 = [0]</a:t>
            </a:r>
          </a:p>
          <a:p>
            <a:pPr lvl="2"/>
            <a:r>
              <a:rPr lang="en-US" altLang="ja-JP" sz="1600" dirty="0">
                <a:solidFill>
                  <a:srgbClr val="C00000"/>
                </a:solidFill>
              </a:rPr>
              <a:t>FFS: K1 and max number of HARQ process </a:t>
            </a:r>
            <a:endParaRPr lang="en-US" altLang="ja-JP" sz="2000" dirty="0">
              <a:solidFill>
                <a:srgbClr val="C00000"/>
              </a:solidFill>
            </a:endParaRPr>
          </a:p>
          <a:p>
            <a:pPr lvl="1"/>
            <a:endParaRPr lang="en-US" altLang="ja-JP" sz="2000" dirty="0"/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endParaRPr lang="en-US" altLang="ja-JP" sz="2400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005394"/>
              </p:ext>
            </p:extLst>
          </p:nvPr>
        </p:nvGraphicFramePr>
        <p:xfrm>
          <a:off x="53752" y="4005064"/>
          <a:ext cx="9036495" cy="1657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98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16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16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16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16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663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C00000"/>
                          </a:solidFill>
                        </a:rPr>
                        <a:t>SCS</a:t>
                      </a:r>
                      <a:endParaRPr kumimoji="1" lang="ja-JP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C00000"/>
                          </a:solidFill>
                        </a:rPr>
                        <a:t>Alt.1</a:t>
                      </a:r>
                      <a:endParaRPr kumimoji="1" lang="ja-JP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C00000"/>
                          </a:solidFill>
                        </a:rPr>
                        <a:t>Alt.2</a:t>
                      </a:r>
                      <a:endParaRPr kumimoji="1" lang="ja-JP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C00000"/>
                          </a:solidFill>
                        </a:rPr>
                        <a:t>Alt3</a:t>
                      </a:r>
                      <a:endParaRPr kumimoji="1" lang="ja-JP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C00000"/>
                          </a:solidFill>
                        </a:rPr>
                        <a:t>Alt4</a:t>
                      </a:r>
                      <a:endParaRPr kumimoji="1" lang="ja-JP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6488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C00000"/>
                          </a:solidFill>
                        </a:rPr>
                        <a:t>15kHz</a:t>
                      </a:r>
                      <a:endParaRPr kumimoji="1" lang="ja-JP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>
                          <a:solidFill>
                            <a:srgbClr val="C00000"/>
                          </a:solidFill>
                        </a:rPr>
                        <a:t>Aligned with LTE </a:t>
                      </a:r>
                      <a:r>
                        <a:rPr kumimoji="1" lang="en-US" altLang="ja-JP" sz="1400" dirty="0" err="1">
                          <a:solidFill>
                            <a:srgbClr val="C00000"/>
                          </a:solidFill>
                        </a:rPr>
                        <a:t>config</a:t>
                      </a:r>
                      <a:r>
                        <a:rPr kumimoji="1" lang="en-US" altLang="ja-JP" sz="1400" dirty="0">
                          <a:solidFill>
                            <a:srgbClr val="C00000"/>
                          </a:solidFill>
                        </a:rPr>
                        <a:t> #2 (5ms periodicity)</a:t>
                      </a:r>
                      <a:endParaRPr kumimoji="1" lang="ja-JP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6488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C00000"/>
                          </a:solidFill>
                        </a:rPr>
                        <a:t>30kHz</a:t>
                      </a:r>
                      <a:endParaRPr kumimoji="1" lang="ja-JP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fr-FR" altLang="ja-JP" sz="1400" dirty="0">
                          <a:solidFill>
                            <a:srgbClr val="C00000"/>
                          </a:solidFill>
                        </a:rPr>
                        <a:t>{0, 33, 0, 41}</a:t>
                      </a:r>
                    </a:p>
                    <a:p>
                      <a:r>
                        <a:rPr kumimoji="1" lang="fr-FR" altLang="ja-JP" sz="1400" dirty="0">
                          <a:solidFill>
                            <a:srgbClr val="C00000"/>
                          </a:solidFill>
                        </a:rPr>
                        <a:t>(Option 3 in R4-1803445)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>
                          <a:solidFill>
                            <a:srgbClr val="C00000"/>
                          </a:solidFill>
                        </a:rPr>
                        <a:t>Aligned with LTE </a:t>
                      </a:r>
                      <a:r>
                        <a:rPr kumimoji="1" lang="en-US" altLang="ja-JP" sz="1400" dirty="0" err="1">
                          <a:solidFill>
                            <a:srgbClr val="C00000"/>
                          </a:solidFill>
                        </a:rPr>
                        <a:t>config</a:t>
                      </a:r>
                      <a:r>
                        <a:rPr kumimoji="1" lang="en-US" altLang="ja-JP" sz="1400" dirty="0">
                          <a:solidFill>
                            <a:srgbClr val="C00000"/>
                          </a:solidFill>
                        </a:rPr>
                        <a:t> #2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>
                          <a:solidFill>
                            <a:srgbClr val="C00000"/>
                          </a:solidFill>
                        </a:rPr>
                        <a:t>(5ms periodicity)</a:t>
                      </a:r>
                      <a:endParaRPr kumimoji="1" lang="ja-JP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>
                          <a:solidFill>
                            <a:srgbClr val="C00000"/>
                          </a:solidFill>
                        </a:rPr>
                        <a:t> {0 0 0 32 1}  with 2.5ms periodicity</a:t>
                      </a:r>
                      <a:endParaRPr kumimoji="1" lang="ja-JP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>
                          <a:solidFill>
                            <a:srgbClr val="C00000"/>
                          </a:solidFill>
                        </a:rPr>
                        <a:t>{0 0 0 12 1}  with 2.5ms periodicity</a:t>
                      </a:r>
                      <a:endParaRPr kumimoji="1" lang="ja-JP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6488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rgbClr val="C00000"/>
                          </a:solidFill>
                        </a:rPr>
                        <a:t>60kHz</a:t>
                      </a:r>
                      <a:endParaRPr kumimoji="1" lang="ja-JP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fr-FR" altLang="ja-JP" sz="1400" dirty="0">
                          <a:solidFill>
                            <a:srgbClr val="C00000"/>
                          </a:solidFill>
                        </a:rPr>
                        <a:t>{0, 33, 0, 41}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1400" dirty="0">
                          <a:solidFill>
                            <a:srgbClr val="C00000"/>
                          </a:solidFill>
                        </a:rPr>
                        <a:t>(Option 3 in R4-1803445)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>
                          <a:solidFill>
                            <a:srgbClr val="C00000"/>
                          </a:solidFill>
                        </a:rPr>
                        <a:t>Aligned with LTE </a:t>
                      </a:r>
                      <a:r>
                        <a:rPr kumimoji="1" lang="en-US" altLang="ja-JP" sz="1400" dirty="0" err="1">
                          <a:solidFill>
                            <a:srgbClr val="C00000"/>
                          </a:solidFill>
                        </a:rPr>
                        <a:t>config</a:t>
                      </a:r>
                      <a:r>
                        <a:rPr kumimoji="1" lang="en-US" altLang="ja-JP" sz="1400" dirty="0">
                          <a:solidFill>
                            <a:srgbClr val="C00000"/>
                          </a:solidFill>
                        </a:rPr>
                        <a:t> #2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>
                          <a:solidFill>
                            <a:srgbClr val="C00000"/>
                          </a:solidFill>
                        </a:rPr>
                        <a:t>(5ms periodicity)</a:t>
                      </a:r>
                      <a:endParaRPr kumimoji="1" lang="ja-JP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>
                          <a:solidFill>
                            <a:srgbClr val="C00000"/>
                          </a:solidFill>
                        </a:rPr>
                        <a:t>LTE</a:t>
                      </a:r>
                      <a:r>
                        <a:rPr kumimoji="1" lang="en-US" altLang="ja-JP" sz="1400" baseline="0" dirty="0">
                          <a:solidFill>
                            <a:srgbClr val="C00000"/>
                          </a:solidFill>
                        </a:rPr>
                        <a:t> config #2 with 1.25ms periodicity</a:t>
                      </a:r>
                      <a:endParaRPr kumimoji="1" lang="ja-JP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>
                          <a:solidFill>
                            <a:srgbClr val="C00000"/>
                          </a:solidFill>
                        </a:rPr>
                        <a:t>{0 0 13 1}  with 1ms periodicity</a:t>
                      </a:r>
                      <a:endParaRPr kumimoji="1" lang="ja-JP" altLang="en-US" sz="14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5082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Agreements for FR2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For FR2, semi-static TDD configuration</a:t>
            </a:r>
            <a:endParaRPr lang="en-US" altLang="ja-JP" sz="2400" strike="sngStrike" dirty="0"/>
          </a:p>
          <a:p>
            <a:r>
              <a:rPr lang="en-US" altLang="ja-JP" sz="2400" dirty="0">
                <a:solidFill>
                  <a:srgbClr val="C00000"/>
                </a:solidFill>
              </a:rPr>
              <a:t>Postpone the discussion for FR2 to RAN4 #87</a:t>
            </a:r>
            <a:endParaRPr lang="en-US" altLang="ja-JP" sz="2400" strike="sngStrike" dirty="0"/>
          </a:p>
          <a:p>
            <a:r>
              <a:rPr lang="en-US" altLang="ja-JP" sz="2400" dirty="0">
                <a:solidFill>
                  <a:srgbClr val="C00000"/>
                </a:solidFill>
              </a:rPr>
              <a:t>K0 = [0]</a:t>
            </a:r>
          </a:p>
          <a:p>
            <a:pPr lvl="1"/>
            <a:r>
              <a:rPr lang="en-US" altLang="ja-JP" sz="2000" dirty="0"/>
              <a:t>FFS: K1 and max # of HARQ process</a:t>
            </a:r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115093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4600</TotalTime>
  <Words>420</Words>
  <Application>Microsoft Office PowerPoint</Application>
  <PresentationFormat>画面に合わせる (4:3)</PresentationFormat>
  <Paragraphs>69</Paragraphs>
  <Slides>5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0" baseType="lpstr">
      <vt:lpstr>MS PGothic</vt:lpstr>
      <vt:lpstr>MS PGothic</vt:lpstr>
      <vt:lpstr>Arial</vt:lpstr>
      <vt:lpstr>Calibri</vt:lpstr>
      <vt:lpstr>Office テーマ</vt:lpstr>
      <vt:lpstr>WF on TDD configuration for NR UE REFSENS</vt:lpstr>
      <vt:lpstr>Background</vt:lpstr>
      <vt:lpstr>Agreements for FR1 and FR2</vt:lpstr>
      <vt:lpstr>Agreements for FR1</vt:lpstr>
      <vt:lpstr>Agreements for FR2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keywords>CTPClassification=CTP_NT</cp:keywords>
  <cp:lastModifiedBy>佐野 洋介</cp:lastModifiedBy>
  <cp:revision>185</cp:revision>
  <dcterms:created xsi:type="dcterms:W3CDTF">2016-11-16T01:21:36Z</dcterms:created>
  <dcterms:modified xsi:type="dcterms:W3CDTF">2018-04-20T04:13:05Z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  <property fmtid="{D5CDD505-2E9C-101B-9397-08002B2CF9AE}" pid="6" name="TitusGUID">
    <vt:lpwstr>f3f701ee-d18a-43ee-a2e7-047d0c60cc1e</vt:lpwstr>
  </property>
  <property fmtid="{D5CDD505-2E9C-101B-9397-08002B2CF9AE}" pid="7" name="CTP_TimeStamp">
    <vt:lpwstr>2018-04-20 01:01:28Z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