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74" r:id="rId3"/>
    <p:sldId id="277" r:id="rId4"/>
    <p:sldId id="278" r:id="rId5"/>
    <p:sldId id="279" r:id="rId6"/>
    <p:sldId id="276" r:id="rId7"/>
    <p:sldId id="281" r:id="rId8"/>
    <p:sldId id="280" r:id="rId9"/>
    <p:sldId id="275" r:id="rId10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SimSun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Imadur Rahman" initials="IR" lastIdx="2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76" autoAdjust="0"/>
    <p:restoredTop sz="86466" autoAdjust="0"/>
  </p:normalViewPr>
  <p:slideViewPr>
    <p:cSldViewPr>
      <p:cViewPr varScale="1">
        <p:scale>
          <a:sx n="58" d="100"/>
          <a:sy n="58" d="100"/>
        </p:scale>
        <p:origin x="534" y="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3954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fld id="{3AC7B30B-57C5-430E-9E07-6854595C56A4}" type="datetimeFigureOut">
              <a:rPr lang="en-US" altLang="sv-SE"/>
              <a:pPr>
                <a:defRPr/>
              </a:pPr>
              <a:t>4/19/2018</a:t>
            </a:fld>
            <a:endParaRPr lang="en-US" altLang="sv-S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pitchFamily="34" charset="0"/>
              </a:defRPr>
            </a:lvl1pPr>
          </a:lstStyle>
          <a:p>
            <a:pPr>
              <a:defRPr/>
            </a:pPr>
            <a:endParaRPr lang="en-US" altLang="sv-S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03C08FC-A096-4C68-B1BE-B10D8539C32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590442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/>
          </a:p>
        </p:txBody>
      </p:sp>
      <p:sp>
        <p:nvSpPr>
          <p:cNvPr id="819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2B201AAA-E908-4C1C-8521-D24AD4F5BF20}" type="slidenum">
              <a:rPr lang="en-US" altLang="sv-SE">
                <a:cs typeface="Arial" panose="020B0604020202020204" pitchFamily="34" charset="0"/>
              </a:rPr>
              <a:pPr>
                <a:spcBef>
                  <a:spcPct val="0"/>
                </a:spcBef>
              </a:pPr>
              <a:t>1</a:t>
            </a:fld>
            <a:endParaRPr lang="en-US" altLang="sv-SE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802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8FEA4C-64C2-4A22-8C3A-34802847581A}" type="datetimeFigureOut">
              <a:rPr lang="zh-CN" altLang="sv-SE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DA1264-6763-4D17-926D-0D6D2E7EAEF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8791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54A58-563A-48C5-B634-42CB6C04D84E}" type="datetimeFigureOut">
              <a:rPr lang="zh-CN" altLang="sv-SE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863E6E-46F9-4E1E-B879-68DFDADE646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20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A26DE-51F2-4F0E-9F39-9F4F99D15B93}" type="datetimeFigureOut">
              <a:rPr lang="zh-CN" altLang="sv-SE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5D3FE1-5279-4C40-9788-DE145D5B847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939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C49A3-B31A-44FB-9C21-F9F4CCD849C1}" type="datetimeFigureOut">
              <a:rPr lang="zh-CN" altLang="sv-SE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54AEF9-6AC0-4D36-8D41-4B0C62C4503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3393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7B66C9-3E16-430F-B137-DBB040BB7364}" type="datetimeFigureOut">
              <a:rPr lang="zh-CN" altLang="sv-SE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59903-29D1-4908-AC1A-7571AA077D9D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166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EB66E3-1A08-44FF-A487-1902B128CF79}" type="datetimeFigureOut">
              <a:rPr lang="zh-CN" altLang="sv-SE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B195B8-6669-46E4-BDAD-ED044E7CA6B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3160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3D8A1-2ABB-432A-976A-D24708DC8D43}" type="datetimeFigureOut">
              <a:rPr lang="zh-CN" altLang="sv-SE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DC6750-00F1-477C-9B7C-1A0E5685AAB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7854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A60AF3-F95B-492F-8248-C8CC9C5503F8}" type="datetimeFigureOut">
              <a:rPr lang="zh-CN" altLang="sv-SE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46A8BF5-6457-4E20-B124-6757D6BDA8C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67130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B6187A-079C-498D-90A3-41C9E2F9F4DE}" type="datetimeFigureOut">
              <a:rPr lang="zh-CN" altLang="sv-SE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B9BC91-9596-4633-8CD2-9C12DE31438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9018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D19773-BB9A-483C-8166-0AB348753AFB}" type="datetimeFigureOut">
              <a:rPr lang="zh-CN" altLang="sv-SE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EEF6E6-EEB3-46AC-AF58-8636A1035F1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1212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CF32B-0E83-48D6-AE58-48F6CE1B2557}" type="datetimeFigureOut">
              <a:rPr lang="zh-CN" altLang="sv-SE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CA50DE-3F15-4069-86F1-5FE5E284CC6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480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fld id="{D44602B5-CE5B-4684-82E4-90AC78E01600}" type="datetimeFigureOut">
              <a:rPr lang="zh-CN" altLang="sv-SE"/>
              <a:pPr>
                <a:defRPr/>
              </a:pPr>
              <a:t>2018/4/19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pitchFamily="34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0C3F5196-3EF4-4794-80B1-28C94844456D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noProof="0">
                <a:ea typeface="+mj-ea"/>
              </a:rPr>
              <a:t>WF on sync raster for NR</a:t>
            </a:r>
            <a:br>
              <a:rPr lang="en-US" noProof="0">
                <a:ea typeface="+mj-ea"/>
              </a:rPr>
            </a:br>
            <a:endParaRPr lang="en-US" noProof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042988" y="4149725"/>
            <a:ext cx="7345362" cy="17272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Agenda Item:</a:t>
            </a:r>
            <a:r>
              <a:rPr lang="en-US" altLang="sv-SE" sz="3000" noProof="0" dirty="0">
                <a:solidFill>
                  <a:schemeClr val="tx1"/>
                </a:solidFill>
              </a:rPr>
              <a:t>	7.3.2.3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Document for:</a:t>
            </a:r>
            <a:r>
              <a:rPr lang="en-US" altLang="sv-SE" sz="3000" noProof="0" dirty="0">
                <a:solidFill>
                  <a:schemeClr val="tx1"/>
                </a:solidFill>
              </a:rPr>
              <a:t>	Approval</a:t>
            </a:r>
          </a:p>
          <a:p>
            <a:pPr eaLnBrk="1" hangingPunct="1">
              <a:lnSpc>
                <a:spcPct val="80000"/>
              </a:lnSpc>
              <a:tabLst>
                <a:tab pos="3951288" algn="r"/>
              </a:tabLst>
            </a:pPr>
            <a:r>
              <a:rPr lang="en-US" altLang="sv-SE" sz="3000" b="1" noProof="0" dirty="0">
                <a:solidFill>
                  <a:schemeClr val="tx1"/>
                </a:solidFill>
              </a:rPr>
              <a:t>Source: 	</a:t>
            </a:r>
            <a:r>
              <a:rPr lang="en-US" altLang="sv-SE" sz="3000" noProof="0" dirty="0">
                <a:solidFill>
                  <a:schemeClr val="tx1"/>
                </a:solidFill>
              </a:rPr>
              <a:t>Ericsson</a:t>
            </a:r>
            <a:endParaRPr lang="en-US" altLang="sv-SE" sz="3000" noProof="0" dirty="0">
              <a:solidFill>
                <a:srgbClr val="7030A0"/>
              </a:solidFill>
            </a:endParaRP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42900"/>
            <a:ext cx="8497887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000" b="1">
                <a:cs typeface="Arial" panose="020B0604020202020204" pitchFamily="34" charset="0"/>
              </a:rPr>
              <a:t>3GPP TSG-RAN WG4 #86bis  				Tdoc R4-1805686</a:t>
            </a:r>
            <a:endParaRPr lang="en-US" altLang="sv-SE" sz="2000" b="1">
              <a:highlight>
                <a:srgbClr val="FFFF00"/>
              </a:highlight>
              <a:cs typeface="Arial" panose="020B0604020202020204" pitchFamily="34" charset="0"/>
            </a:endParaRPr>
          </a:p>
          <a:p>
            <a:pPr>
              <a:buNone/>
            </a:pPr>
            <a:r>
              <a:rPr lang="nn-NO" altLang="sv-SE" sz="2000" b="1">
                <a:cs typeface="Arial" panose="020B0604020202020204" pitchFamily="34" charset="0"/>
              </a:rPr>
              <a:t>Melbourne, Australia, 16 – 20 April 2018</a:t>
            </a:r>
            <a:endParaRPr lang="sv-SE" altLang="sv-SE" sz="2000" b="1"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sv-SE" noProof="0"/>
              <a:t>Input on Sync raster offset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1412875"/>
            <a:ext cx="8229600" cy="4525963"/>
          </a:xfrm>
        </p:spPr>
        <p:txBody>
          <a:bodyPr/>
          <a:lstStyle/>
          <a:p>
            <a:pPr marL="0" indent="0">
              <a:buFont typeface="Arial" charset="0"/>
              <a:buNone/>
              <a:defRPr/>
            </a:pPr>
            <a:endParaRPr lang="en-US" sz="1800" noProof="0" dirty="0"/>
          </a:p>
          <a:p>
            <a:pPr>
              <a:buFont typeface="Arial" charset="0"/>
              <a:buChar char="•"/>
              <a:defRPr/>
            </a:pPr>
            <a:endParaRPr lang="en-US" sz="1800" noProof="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 bwMode="auto">
          <a:xfrm>
            <a:off x="395288" y="1844824"/>
            <a:ext cx="8229600" cy="460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SimSun" pitchFamily="2" charset="-122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2332038" algn="l"/>
                <a:tab pos="3673475" algn="l"/>
              </a:tabLst>
            </a:pPr>
            <a:r>
              <a:rPr lang="en-US" sz="2400" dirty="0"/>
              <a:t>ZTE [1]	100 kHz	Sees no big difference</a:t>
            </a:r>
          </a:p>
          <a:p>
            <a:pPr>
              <a:tabLst>
                <a:tab pos="2332038" algn="l"/>
                <a:tab pos="3673475" algn="l"/>
              </a:tabLst>
            </a:pPr>
            <a:r>
              <a:rPr lang="en-US" sz="2400" dirty="0"/>
              <a:t>Samsung [2]	100 kHz	Aligns with 100 kHz raster</a:t>
            </a:r>
          </a:p>
          <a:p>
            <a:pPr>
              <a:tabLst>
                <a:tab pos="2332038" algn="l"/>
                <a:tab pos="3673475" algn="l"/>
              </a:tabLst>
            </a:pPr>
            <a:r>
              <a:rPr lang="en-US" sz="2400" dirty="0"/>
              <a:t>Huawei [3]	70 kHz	Feasible for multiple solutions</a:t>
            </a:r>
          </a:p>
          <a:p>
            <a:pPr>
              <a:tabLst>
                <a:tab pos="2332038" algn="l"/>
                <a:tab pos="3673475" algn="l"/>
              </a:tabLst>
            </a:pPr>
            <a:r>
              <a:rPr lang="en-US" sz="2400" dirty="0"/>
              <a:t>Ericsson [4]	70 kHz	Sees no big difference</a:t>
            </a:r>
          </a:p>
          <a:p>
            <a:pPr>
              <a:tabLst>
                <a:tab pos="2332038" algn="l"/>
                <a:tab pos="3673475" algn="l"/>
              </a:tabLst>
            </a:pPr>
            <a:r>
              <a:rPr lang="en-US" sz="2400" dirty="0"/>
              <a:t>Vivo [5]	85/95 kHz	</a:t>
            </a:r>
          </a:p>
          <a:p>
            <a:pPr>
              <a:tabLst>
                <a:tab pos="2332038" algn="l"/>
                <a:tab pos="3673475" algn="l"/>
              </a:tabLst>
            </a:pPr>
            <a:r>
              <a:rPr lang="en-US" sz="2400" dirty="0"/>
              <a:t>Intel [6]	100 kHz	Sees no big difference</a:t>
            </a:r>
          </a:p>
          <a:p>
            <a:pPr>
              <a:tabLst>
                <a:tab pos="2332038" algn="l"/>
                <a:tab pos="3673475" algn="l"/>
              </a:tabLst>
            </a:pPr>
            <a:r>
              <a:rPr lang="en-US" sz="2400" dirty="0" err="1"/>
              <a:t>Mediatek</a:t>
            </a:r>
            <a:r>
              <a:rPr lang="en-US" sz="2400" dirty="0"/>
              <a:t> [7]	70 kHz	Slightly less complex (single scan)</a:t>
            </a:r>
          </a:p>
          <a:p>
            <a:pPr>
              <a:tabLst>
                <a:tab pos="2332038" algn="l"/>
                <a:tab pos="3673475" algn="l"/>
              </a:tabLst>
            </a:pPr>
            <a:r>
              <a:rPr lang="en-US" sz="2400" dirty="0"/>
              <a:t>LG [8]	100 kHz	Better for HS and low cost devices</a:t>
            </a:r>
          </a:p>
          <a:p>
            <a:pPr>
              <a:tabLst>
                <a:tab pos="2332038" algn="l"/>
                <a:tab pos="3673475" algn="l"/>
              </a:tabLst>
            </a:pPr>
            <a:r>
              <a:rPr lang="en-US" sz="2400" dirty="0"/>
              <a:t>Nokia [9]	100 kHz	Aligns with 100 kHz raster and LTE</a:t>
            </a:r>
          </a:p>
          <a:p>
            <a:pPr>
              <a:tabLst>
                <a:tab pos="2332038" algn="l"/>
                <a:tab pos="3673475" algn="l"/>
              </a:tabLst>
            </a:pPr>
            <a:r>
              <a:rPr lang="en-US" sz="2400" dirty="0"/>
              <a:t>Qualcomm [10]	100 kHz	Aligns with 100 kHz raster and LTE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BF97D51-BA75-48E4-BD93-2BA3E22B12B1}"/>
              </a:ext>
            </a:extLst>
          </p:cNvPr>
          <p:cNvSpPr/>
          <p:nvPr/>
        </p:nvSpPr>
        <p:spPr>
          <a:xfrm>
            <a:off x="683568" y="4899323"/>
            <a:ext cx="4608512" cy="1257003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DAEBA412-54CB-4A97-BC29-8BE29F71DE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Summary and way forward </a:t>
            </a:r>
            <a:br>
              <a:rPr lang="en-US" noProof="0"/>
            </a:br>
            <a:r>
              <a:rPr lang="en-US" noProof="0"/>
              <a:t>(</a:t>
            </a:r>
            <a:r>
              <a:rPr lang="en-US" altLang="sv-SE" noProof="0"/>
              <a:t>Sync raster shift)</a:t>
            </a:r>
            <a:endParaRPr lang="en-US" noProof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604A82-A212-4DA0-95EF-5B999242F0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noProof="0" dirty="0"/>
              <a:t>70 kHz advantages:</a:t>
            </a:r>
          </a:p>
          <a:p>
            <a:pPr lvl="1"/>
            <a:r>
              <a:rPr lang="en-US" sz="2400" noProof="0" dirty="0"/>
              <a:t>Feasible for multiple solutions (single/multiple scan)</a:t>
            </a:r>
          </a:p>
          <a:p>
            <a:pPr lvl="1"/>
            <a:r>
              <a:rPr lang="en-US" sz="2400" noProof="0" dirty="0"/>
              <a:t>Slightly less complex (single scan)</a:t>
            </a:r>
          </a:p>
          <a:p>
            <a:r>
              <a:rPr lang="en-US" sz="2800" noProof="0" dirty="0"/>
              <a:t>100 kHz advantages</a:t>
            </a:r>
          </a:p>
          <a:p>
            <a:pPr lvl="1"/>
            <a:r>
              <a:rPr lang="en-US" sz="2400" noProof="0" dirty="0"/>
              <a:t>Aligns with 100 kHz raster and LTE</a:t>
            </a:r>
          </a:p>
          <a:p>
            <a:pPr lvl="1"/>
            <a:r>
              <a:rPr lang="en-US" sz="2400" noProof="0" dirty="0"/>
              <a:t>Better for HS and low cost devices</a:t>
            </a:r>
          </a:p>
          <a:p>
            <a:r>
              <a:rPr lang="en-US" sz="2800" noProof="0" dirty="0"/>
              <a:t>Preference for 100 over 70 kHz</a:t>
            </a:r>
          </a:p>
          <a:p>
            <a:pPr marL="400050" lvl="1" indent="0">
              <a:spcBef>
                <a:spcPts val="1200"/>
              </a:spcBef>
              <a:buNone/>
            </a:pPr>
            <a:r>
              <a:rPr lang="en-US" b="1" u="sng" noProof="0" dirty="0"/>
              <a:t>Way forward</a:t>
            </a:r>
            <a:r>
              <a:rPr lang="en-US" noProof="0" dirty="0"/>
              <a:t>:</a:t>
            </a:r>
          </a:p>
          <a:p>
            <a:pPr lvl="1"/>
            <a:r>
              <a:rPr lang="en-US" noProof="0" dirty="0"/>
              <a:t>Use 100 kHz shift</a:t>
            </a:r>
          </a:p>
        </p:txBody>
      </p:sp>
    </p:spTree>
    <p:extLst>
      <p:ext uri="{BB962C8B-B14F-4D97-AF65-F5344CB8AC3E}">
        <p14:creationId xmlns:p14="http://schemas.microsoft.com/office/powerpoint/2010/main" val="124866242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63678-1791-4E63-9E6B-9819C46C1D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Sync raster separation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659E49C-E46E-426D-A8A9-FB6678A7BC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noProof="0" dirty="0"/>
              <a:t>Proposal in [10] to consider larger separation than 900 kHz to reduce the total number of points, specifically 1200 MHz</a:t>
            </a:r>
          </a:p>
          <a:p>
            <a:r>
              <a:rPr lang="en-US" sz="2400" noProof="0" dirty="0"/>
              <a:t>All possibilities up to 1400 kHz have been investigated, with a 100 kHz shift applied: 900, 1000, 1100, 1200, 1300, 1400 kHz</a:t>
            </a:r>
          </a:p>
          <a:p>
            <a:r>
              <a:rPr lang="en-US" sz="2400" noProof="0" dirty="0"/>
              <a:t>The following criteria were used to eliminate invalid choices:</a:t>
            </a:r>
          </a:p>
          <a:p>
            <a:pPr lvl="1"/>
            <a:r>
              <a:rPr lang="en-US" sz="2000" noProof="0" dirty="0"/>
              <a:t>At least one valid SSB within the carrier for each channel raster entry in all re-farming bands, for all BS Channel BW/SCS combinations</a:t>
            </a:r>
          </a:p>
          <a:p>
            <a:pPr lvl="1"/>
            <a:r>
              <a:rPr lang="en-US" sz="2000" noProof="0" dirty="0"/>
              <a:t>SSB position should give SCS alignment between SS and data</a:t>
            </a:r>
          </a:p>
          <a:p>
            <a:r>
              <a:rPr lang="en-US" sz="2400" noProof="0" dirty="0"/>
              <a:t>The following two choices remain</a:t>
            </a:r>
          </a:p>
          <a:p>
            <a:pPr lvl="1"/>
            <a:r>
              <a:rPr lang="en-US" sz="2000" noProof="0" dirty="0"/>
              <a:t>900 kHz with +/-100 kHz shift</a:t>
            </a:r>
          </a:p>
          <a:p>
            <a:pPr lvl="1"/>
            <a:r>
              <a:rPr lang="en-US" sz="2000" noProof="0" dirty="0"/>
              <a:t>1200 kHz with +/-100 kHz shift and the raster offset by 150 kHz</a:t>
            </a:r>
          </a:p>
          <a:p>
            <a:endParaRPr lang="en-US" sz="2400" noProof="0" dirty="0"/>
          </a:p>
        </p:txBody>
      </p:sp>
    </p:spTree>
    <p:extLst>
      <p:ext uri="{BB962C8B-B14F-4D97-AF65-F5344CB8AC3E}">
        <p14:creationId xmlns:p14="http://schemas.microsoft.com/office/powerpoint/2010/main" val="29046914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A263CE7-FE73-465F-9BD7-B2B3E1DA4720}"/>
              </a:ext>
            </a:extLst>
          </p:cNvPr>
          <p:cNvSpPr/>
          <p:nvPr/>
        </p:nvSpPr>
        <p:spPr>
          <a:xfrm>
            <a:off x="755576" y="3068960"/>
            <a:ext cx="5544616" cy="1728192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3E686A-12BF-47D8-91BB-E1B7A2BEF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Summary and way forward</a:t>
            </a:r>
            <a:br>
              <a:rPr lang="en-US" noProof="0"/>
            </a:br>
            <a:r>
              <a:rPr lang="en-US" noProof="0"/>
              <a:t>(Sync raster separation)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26A60F-FB74-4259-8AD3-E2B699AB5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noProof="0" dirty="0"/>
              <a:t>In order to reduce the number of sync raster entries as much as possible, the highest sync raster separation was chosen</a:t>
            </a:r>
          </a:p>
          <a:p>
            <a:pPr marL="400050" lvl="1" indent="0">
              <a:spcBef>
                <a:spcPts val="1800"/>
              </a:spcBef>
              <a:buNone/>
            </a:pPr>
            <a:r>
              <a:rPr lang="en-US" b="1" u="sng" noProof="0" dirty="0"/>
              <a:t>Way forward:</a:t>
            </a:r>
          </a:p>
          <a:p>
            <a:pPr lvl="1"/>
            <a:r>
              <a:rPr lang="en-US" noProof="0" dirty="0"/>
              <a:t>1200 kHz with +/-100 kHz shift </a:t>
            </a:r>
            <a:br>
              <a:rPr lang="en-US" noProof="0" dirty="0"/>
            </a:br>
            <a:r>
              <a:rPr lang="en-US" noProof="0" dirty="0"/>
              <a:t>and the raster offset by 150 kHz</a:t>
            </a:r>
          </a:p>
          <a:p>
            <a:pPr marL="0" indent="0">
              <a:buNone/>
            </a:pPr>
            <a:endParaRPr lang="en-US" sz="2800" b="1" u="sng" noProof="0" dirty="0"/>
          </a:p>
          <a:p>
            <a:pPr marL="0" indent="0">
              <a:buNone/>
            </a:pPr>
            <a:endParaRPr lang="en-US" sz="2800" noProof="0" dirty="0"/>
          </a:p>
        </p:txBody>
      </p:sp>
    </p:spTree>
    <p:extLst>
      <p:ext uri="{BB962C8B-B14F-4D97-AF65-F5344CB8AC3E}">
        <p14:creationId xmlns:p14="http://schemas.microsoft.com/office/powerpoint/2010/main" val="41517904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5294E5-874C-4EFC-BB94-A8EEB73B00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Overlap in 2400-2700 MHz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F89C64-1AB7-451E-9E1A-E83448952F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2400" noProof="0" dirty="0"/>
              <a:t>Problem identified in [2] and [5]</a:t>
            </a:r>
          </a:p>
          <a:p>
            <a:r>
              <a:rPr lang="en-US" sz="2400" noProof="0" dirty="0"/>
              <a:t>Overlapping range of the two SS rasters within the freqeuncy range 2400-2700 MHz: 900 and 1440 kHz raster separation</a:t>
            </a:r>
          </a:p>
          <a:p>
            <a:r>
              <a:rPr lang="en-US" sz="2400" noProof="0" dirty="0"/>
              <a:t>Raster positions may be as close as 40 kHz, causing ambiguity</a:t>
            </a:r>
          </a:p>
          <a:p>
            <a:r>
              <a:rPr lang="en-US" sz="2400" noProof="0" dirty="0"/>
              <a:t>Multiple searches would be needed in overlapping bands</a:t>
            </a:r>
          </a:p>
          <a:p>
            <a:pPr marL="0" indent="0">
              <a:buNone/>
            </a:pPr>
            <a:r>
              <a:rPr lang="en-US" sz="2400" noProof="0" dirty="0"/>
              <a:t>NOTE: Agreement in Way-Forward (R4-1801316):</a:t>
            </a:r>
          </a:p>
          <a:p>
            <a:r>
              <a:rPr lang="en-US" sz="2400" noProof="0" dirty="0"/>
              <a:t>For step size &lt;N&gt;, GSCN that are multiples of N are selected (</a:t>
            </a:r>
            <a:r>
              <a:rPr lang="en-US" sz="2400" noProof="0" dirty="0">
                <a:solidFill>
                  <a:srgbClr val="FF0000"/>
                </a:solidFill>
              </a:rPr>
              <a:t>this ensures overlapping bands have same GSCN</a:t>
            </a:r>
            <a:r>
              <a:rPr lang="en-US" sz="2400" noProof="0" dirty="0"/>
              <a:t>)</a:t>
            </a:r>
          </a:p>
          <a:p>
            <a:pPr marL="0" indent="0">
              <a:buNone/>
            </a:pPr>
            <a:r>
              <a:rPr lang="en-US" sz="2400" noProof="0" dirty="0"/>
              <a:t>PROPOSAL from [2]: Revise raster separation in 2400-3000 MHz to align with the re-farming bands</a:t>
            </a:r>
          </a:p>
          <a:p>
            <a:endParaRPr lang="en-US" sz="2400" noProof="0" dirty="0"/>
          </a:p>
        </p:txBody>
      </p:sp>
    </p:spTree>
    <p:extLst>
      <p:ext uri="{BB962C8B-B14F-4D97-AF65-F5344CB8AC3E}">
        <p14:creationId xmlns:p14="http://schemas.microsoft.com/office/powerpoint/2010/main" val="4022490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6A263CE7-FE73-465F-9BD7-B2B3E1DA4720}"/>
              </a:ext>
            </a:extLst>
          </p:cNvPr>
          <p:cNvSpPr/>
          <p:nvPr/>
        </p:nvSpPr>
        <p:spPr>
          <a:xfrm>
            <a:off x="755576" y="4541987"/>
            <a:ext cx="7056784" cy="1551309"/>
          </a:xfrm>
          <a:prstGeom prst="round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3E686A-12BF-47D8-91BB-E1B7A2BEFE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Summary and way forward</a:t>
            </a:r>
            <a:br>
              <a:rPr lang="en-US" noProof="0" dirty="0"/>
            </a:br>
            <a:r>
              <a:rPr lang="en-US" noProof="0" dirty="0"/>
              <a:t>(Overlap in 2400-2700 MHz)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426A60F-FB74-4259-8AD3-E2B699AB55A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The existing overlap in the range 2400-3000 MHz is inefficient and not future proof</a:t>
            </a:r>
          </a:p>
          <a:p>
            <a:r>
              <a:rPr lang="en-US" sz="2400" dirty="0"/>
              <a:t>With the new choice of raster separation, the difference is small compared to existing raster</a:t>
            </a:r>
          </a:p>
          <a:p>
            <a:r>
              <a:rPr lang="en-US" sz="2400" dirty="0"/>
              <a:t>The sync raster offset (150 kHz) is chosen as a multiple of both 15 and 30 kHz SCS</a:t>
            </a:r>
          </a:p>
          <a:p>
            <a:r>
              <a:rPr lang="en-US" sz="2400" dirty="0"/>
              <a:t>The shifted raster points do not apply in “new” bands</a:t>
            </a:r>
          </a:p>
          <a:p>
            <a:pPr marL="400050" lvl="1" indent="0">
              <a:spcBef>
                <a:spcPts val="1800"/>
              </a:spcBef>
              <a:buNone/>
            </a:pPr>
            <a:r>
              <a:rPr lang="en-US" sz="2400" b="1" u="sng" dirty="0"/>
              <a:t>Way forward:</a:t>
            </a:r>
          </a:p>
          <a:p>
            <a:pPr lvl="1"/>
            <a:r>
              <a:rPr lang="en-US" sz="2400" dirty="0"/>
              <a:t>The 1200 kHz sync raster (offset by 150 kHz) is </a:t>
            </a:r>
            <a:br>
              <a:rPr lang="en-US" sz="2400" dirty="0"/>
            </a:br>
            <a:r>
              <a:rPr lang="en-US" sz="2400" dirty="0"/>
              <a:t>applied for all bands in the range 2400-3000 MHz</a:t>
            </a:r>
          </a:p>
          <a:p>
            <a:pPr marL="0" indent="0">
              <a:buNone/>
            </a:pPr>
            <a:endParaRPr lang="en-US" sz="2400" b="1" u="sng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9058339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75FCB4-2284-4677-B605-F7A82EFC6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dirty="0"/>
              <a:t>Way forward 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B88C557-7D61-4410-B43D-6D592923CDF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Sync raster for re-farming bands:</a:t>
            </a:r>
          </a:p>
          <a:p>
            <a:pPr marL="857250" lvl="1" indent="-457200"/>
            <a:r>
              <a:rPr lang="en-US" dirty="0"/>
              <a:t>1200 kHz raster with +/-100 kHz shift </a:t>
            </a:r>
            <a:br>
              <a:rPr lang="en-US" dirty="0"/>
            </a:br>
            <a:r>
              <a:rPr lang="en-US" dirty="0"/>
              <a:t>and the raster offset by 150 kHz</a:t>
            </a:r>
          </a:p>
          <a:p>
            <a:pPr marL="0" indent="0">
              <a:buNone/>
            </a:pPr>
            <a:r>
              <a:rPr lang="en-US" dirty="0"/>
              <a:t>Sync raster in 2400 – 3000 MHz</a:t>
            </a:r>
          </a:p>
          <a:p>
            <a:pPr lvl="1"/>
            <a:r>
              <a:rPr lang="en-US" dirty="0"/>
              <a:t>Same raster defined as in 0 – 2400 MHz, supporting both re-farming and “new” bands</a:t>
            </a:r>
          </a:p>
          <a:p>
            <a:pPr lvl="1"/>
            <a:r>
              <a:rPr lang="en-US" dirty="0"/>
              <a:t>For “new” bands, the shifted points do not apply:</a:t>
            </a:r>
            <a:br>
              <a:rPr lang="en-US" dirty="0"/>
            </a:br>
            <a:r>
              <a:rPr lang="en-US" dirty="0"/>
              <a:t>1200 kHz raster (offset by 150 kHz) 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58816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E38D3E-3613-4069-95E6-243A3D5622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/>
              <a:t>References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45419B-E97C-402F-B07C-1196790841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4708525"/>
          </a:xfrm>
        </p:spPr>
        <p:txBody>
          <a:bodyPr/>
          <a:lstStyle/>
          <a:p>
            <a:pPr marL="365125" indent="-365125">
              <a:buFont typeface="+mj-lt"/>
              <a:buAutoNum type="arabicPeriod"/>
            </a:pPr>
            <a:r>
              <a:rPr lang="en-US" sz="2000" noProof="0" dirty="0"/>
              <a:t>R4-1803654, "Considerations on SS raster shift in re-farming bands" (ZTE Corporation, </a:t>
            </a:r>
            <a:r>
              <a:rPr lang="en-US" sz="2000" noProof="0" dirty="0" err="1"/>
              <a:t>Sanechips</a:t>
            </a:r>
            <a:r>
              <a:rPr lang="en-US" sz="2000" noProof="0" dirty="0"/>
              <a:t>).</a:t>
            </a:r>
          </a:p>
          <a:p>
            <a:pPr marL="365125" indent="-365125">
              <a:buFont typeface="+mj-lt"/>
              <a:buAutoNum type="arabicPeriod"/>
            </a:pPr>
            <a:r>
              <a:rPr lang="en-US" sz="2000" noProof="0" dirty="0"/>
              <a:t>R4-1803838, "Discussion on open issues of sync rasters" (Samsung).</a:t>
            </a:r>
          </a:p>
          <a:p>
            <a:pPr marL="365125" indent="-365125">
              <a:buFont typeface="+mj-lt"/>
              <a:buAutoNum type="arabicPeriod"/>
            </a:pPr>
            <a:r>
              <a:rPr lang="en-US" sz="2000" noProof="0" dirty="0"/>
              <a:t>R4-1803890, "On synchronization raster shift" (Huawei, </a:t>
            </a:r>
            <a:r>
              <a:rPr lang="en-US" sz="2000" noProof="0" dirty="0" err="1"/>
              <a:t>HiSilicon</a:t>
            </a:r>
            <a:r>
              <a:rPr lang="en-US" sz="2000" noProof="0" dirty="0"/>
              <a:t>).</a:t>
            </a:r>
          </a:p>
          <a:p>
            <a:pPr marL="365125" indent="-365125">
              <a:buFont typeface="+mj-lt"/>
              <a:buAutoNum type="arabicPeriod"/>
            </a:pPr>
            <a:r>
              <a:rPr lang="en-US" sz="2000" noProof="0" dirty="0"/>
              <a:t>R4-1804042, "Sync raster shift in re-farming bands" (Ericsson).</a:t>
            </a:r>
          </a:p>
          <a:p>
            <a:pPr marL="365125" indent="-365125">
              <a:buFont typeface="+mj-lt"/>
              <a:buAutoNum type="arabicPeriod"/>
            </a:pPr>
            <a:r>
              <a:rPr lang="en-US" sz="2000" noProof="0" dirty="0"/>
              <a:t>R4-1804076, "Discussion on NR sync raster shift for frequency range 0-2700MHz" (vivo).</a:t>
            </a:r>
          </a:p>
          <a:p>
            <a:pPr marL="365125" indent="-365125">
              <a:buFont typeface="+mj-lt"/>
              <a:buAutoNum type="arabicPeriod"/>
            </a:pPr>
            <a:r>
              <a:rPr lang="en-US" sz="2000" noProof="0" dirty="0"/>
              <a:t>R4-1804111, "On NR synchronization raster for FR1 re-farming bands" (Intel Corporation).</a:t>
            </a:r>
          </a:p>
          <a:p>
            <a:pPr marL="365125" indent="-365125">
              <a:buFont typeface="+mj-lt"/>
              <a:buAutoNum type="arabicPeriod"/>
            </a:pPr>
            <a:r>
              <a:rPr lang="en-US" sz="2000" noProof="0" dirty="0"/>
              <a:t>R4-1804329, "NR sync raster shift" (MediaTek Inc.).</a:t>
            </a:r>
          </a:p>
          <a:p>
            <a:pPr marL="365125" indent="-365125">
              <a:buFont typeface="+mj-lt"/>
              <a:buAutoNum type="arabicPeriod"/>
            </a:pPr>
            <a:r>
              <a:rPr lang="en-US" sz="2000" noProof="0" dirty="0"/>
              <a:t>R4-1804497, "Discussion on sync raster shift for LTE re-farming bands" (LG Electronics Inc.).</a:t>
            </a:r>
          </a:p>
          <a:p>
            <a:pPr marL="365125" indent="-365125">
              <a:buFont typeface="+mj-lt"/>
              <a:buAutoNum type="arabicPeriod"/>
            </a:pPr>
            <a:r>
              <a:rPr lang="en-US" sz="2000" noProof="0" dirty="0"/>
              <a:t>R4-1804946, "On Sync raster offset" (Nokia, Nokia Shanghai Bell).</a:t>
            </a:r>
          </a:p>
          <a:p>
            <a:pPr marL="365125" indent="-365125">
              <a:buFont typeface="+mj-lt"/>
              <a:buAutoNum type="arabicPeriod"/>
            </a:pPr>
            <a:r>
              <a:rPr lang="en-US" sz="2000" noProof="0" dirty="0"/>
              <a:t>R4-1805384, "Sync Raster for NR" (Qualcomm Incorporated).</a:t>
            </a:r>
          </a:p>
          <a:p>
            <a:pPr marL="365125" indent="-365125">
              <a:buFont typeface="+mj-lt"/>
              <a:buAutoNum type="arabicPeriod"/>
            </a:pPr>
            <a:endParaRPr lang="en-US" sz="2000" noProof="0" dirty="0"/>
          </a:p>
        </p:txBody>
      </p:sp>
    </p:spTree>
    <p:extLst>
      <p:ext uri="{BB962C8B-B14F-4D97-AF65-F5344CB8AC3E}">
        <p14:creationId xmlns:p14="http://schemas.microsoft.com/office/powerpoint/2010/main" val="16076660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30639</TotalTime>
  <Words>591</Words>
  <Application>Microsoft Office PowerPoint</Application>
  <PresentationFormat>On-screen Show (4:3)</PresentationFormat>
  <Paragraphs>73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SimSun</vt:lpstr>
      <vt:lpstr>SimSun</vt:lpstr>
      <vt:lpstr>Arial</vt:lpstr>
      <vt:lpstr>Calibri</vt:lpstr>
      <vt:lpstr>Office 主题</vt:lpstr>
      <vt:lpstr>WF on sync raster for NR </vt:lpstr>
      <vt:lpstr>Input on Sync raster offset</vt:lpstr>
      <vt:lpstr>Summary and way forward  (Sync raster shift)</vt:lpstr>
      <vt:lpstr>Sync raster separation</vt:lpstr>
      <vt:lpstr>Summary and way forward (Sync raster separation)</vt:lpstr>
      <vt:lpstr>Overlap in 2400-2700 MHz</vt:lpstr>
      <vt:lpstr>Summary and way forward (Overlap in 2400-2700 MHz)</vt:lpstr>
      <vt:lpstr>Way forward summary</vt:lpstr>
      <vt:lpstr>References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4Rx 8x4</dc:title>
  <dc:creator>Saynajakangas, Tuomo (Nokia - FI/Oulu)</dc:creator>
  <cp:lastModifiedBy>Johan Sköld 2</cp:lastModifiedBy>
  <cp:revision>309</cp:revision>
  <dcterms:created xsi:type="dcterms:W3CDTF">2014-03-20T14:32:54Z</dcterms:created>
  <dcterms:modified xsi:type="dcterms:W3CDTF">2018-04-19T07:54:10Z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1476178062</vt:lpwstr>
  </property>
</Properties>
</file>