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0167" autoAdjust="0"/>
  </p:normalViewPr>
  <p:slideViewPr>
    <p:cSldViewPr>
      <p:cViewPr varScale="1">
        <p:scale>
          <a:sx n="83" d="100"/>
          <a:sy n="83" d="100"/>
        </p:scale>
        <p:origin x="1378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8553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825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251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62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55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94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231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98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2675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4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595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4487D-FDE4-4005-AB74-60F7543127C1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078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per.lindell@ericsson.com" TargetMode="External"/><Relationship Id="rId7" Type="http://schemas.openxmlformats.org/officeDocument/2006/relationships/hyperlink" Target="mailto:suhwan.lim@lge.co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leo.liuye@huawei.com" TargetMode="External"/><Relationship Id="rId5" Type="http://schemas.openxmlformats.org/officeDocument/2006/relationships/hyperlink" Target="mailto:iwajlo.angelow@nokia.com" TargetMode="External"/><Relationship Id="rId4" Type="http://schemas.openxmlformats.org/officeDocument/2006/relationships/hyperlink" Target="mailto:zhangqian67@HUAWEI.COM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suhwan.lim@lge.com" TargetMode="External"/><Relationship Id="rId3" Type="http://schemas.openxmlformats.org/officeDocument/2006/relationships/hyperlink" Target="mailto:per.lindell@ericsson.com" TargetMode="External"/><Relationship Id="rId7" Type="http://schemas.openxmlformats.org/officeDocument/2006/relationships/hyperlink" Target="mailto:cao.aijun@zte.com.cn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yankun.li@SAMSUNG.COM" TargetMode="External"/><Relationship Id="rId5" Type="http://schemas.openxmlformats.org/officeDocument/2006/relationships/hyperlink" Target="mailto:Petri.vasenkari@nokia.com" TargetMode="External"/><Relationship Id="rId4" Type="http://schemas.openxmlformats.org/officeDocument/2006/relationships/hyperlink" Target="mailto:leo.liuye@huawei.co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hyperlink" Target="mailto:3GPP_TSG_RAN_WG4_CA@LIST.ETSI.ORG" TargetMode="Externa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.wmf"/><Relationship Id="rId5" Type="http://schemas.openxmlformats.org/officeDocument/2006/relationships/image" Target="../media/image1.jpeg"/><Relationship Id="rId10" Type="http://schemas.openxmlformats.org/officeDocument/2006/relationships/oleObject" Target="../embeddings/oleObject3.bin"/><Relationship Id="rId4" Type="http://schemas.openxmlformats.org/officeDocument/2006/relationships/hyperlink" Target="mailto:3GPP_TSG_RAN_WG4_NR_BANDS@LIST.ETSI.ORG" TargetMode="External"/><Relationship Id="rId9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ja-JP" b="1" dirty="0"/>
              <a:t>LTE-CA, EN-DC, NR CA/DC </a:t>
            </a:r>
            <a:r>
              <a:rPr lang="en-GB" altLang="ja-JP" b="1" dirty="0">
                <a:solidFill>
                  <a:srgbClr val="FF0000"/>
                </a:solidFill>
              </a:rPr>
              <a:t>and SUL </a:t>
            </a:r>
            <a:r>
              <a:rPr lang="en-GB" altLang="ja-JP" b="1" dirty="0"/>
              <a:t>configuration handling for Rel-16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ja-JP" sz="2400" b="1" dirty="0">
                <a:solidFill>
                  <a:schemeClr val="tx1"/>
                </a:solidFill>
                <a:ea typeface="MS PGothic" panose="020B0600070205080204" pitchFamily="50" charset="-128"/>
              </a:rPr>
              <a:t>NTT DOCOMO, INC.</a:t>
            </a:r>
          </a:p>
          <a:p>
            <a:pPr eaLnBrk="1" hangingPunct="1"/>
            <a:endParaRPr lang="en-GB" altLang="ja-JP" sz="2400" b="1" dirty="0">
              <a:solidFill>
                <a:schemeClr val="tx1"/>
              </a:solidFill>
              <a:ea typeface="MS PGothic" panose="020B060007020508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6516216" y="17040"/>
            <a:ext cx="2568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/>
              <a:t>R4-1805675</a:t>
            </a:r>
          </a:p>
          <a:p>
            <a:r>
              <a:rPr lang="en-US" altLang="ja-JP" b="1" dirty="0"/>
              <a:t>(Revision of R4-1804953)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07504" y="116632"/>
            <a:ext cx="5210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b="1" dirty="0"/>
              <a:t>3GPP TSG-RAN4 Meeting #86bis</a:t>
            </a:r>
            <a:endParaRPr lang="en-US" altLang="ja-JP" b="1" dirty="0">
              <a:ea typeface="MS PGothic" panose="020B0600070205080204" pitchFamily="50" charset="-128"/>
            </a:endParaRPr>
          </a:p>
          <a:p>
            <a:r>
              <a:rPr lang="en-GB" altLang="ja-JP" b="1" dirty="0"/>
              <a:t>Melbourne, Australia, 16th Apr 2018 - 20th Apr 2018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574665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8363272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LTE-CA basket WIs from Rel-16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C9661B8B-39E5-46A5-9A95-093028C2F5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103536"/>
              </p:ext>
            </p:extLst>
          </p:nvPr>
        </p:nvGraphicFramePr>
        <p:xfrm>
          <a:off x="310547" y="2383025"/>
          <a:ext cx="8805336" cy="3308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val="1002579813"/>
                    </a:ext>
                  </a:extLst>
                </a:gridCol>
                <a:gridCol w="4597565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1117854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  <a:gridCol w="889953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  <a:gridCol w="2037404">
                  <a:extLst>
                    <a:ext uri="{9D8B030D-6E8A-4147-A177-3AD203B41FA5}">
                      <a16:colId xmlns:a16="http://schemas.microsoft.com/office/drawing/2014/main" val="2899072416"/>
                    </a:ext>
                  </a:extLst>
                </a:gridCol>
              </a:tblGrid>
              <a:tr h="2138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rapporteur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company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Email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64158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Per Lindell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Ericsson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Qualcomm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Zhangqian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Huawei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hlinkClick r:id="rId4"/>
                        </a:rPr>
                        <a:t>zhangqian67@HUAWEI.COM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4 and 5 </a:t>
                      </a:r>
                      <a:r>
                        <a:rPr lang="en-GB" sz="1200" dirty="0">
                          <a:effectLst/>
                        </a:rPr>
                        <a:t>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Iwajlo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Angelow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Nokia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5"/>
                        </a:rPr>
                        <a:t>iwajlo.angelow@nokia.com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Leo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Liuye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Huawei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6"/>
                        </a:rPr>
                        <a:t>leo.liuye@huawei.com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CA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Lim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Suhwan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LGE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7"/>
                        </a:rPr>
                        <a:t>suhwan.lim@lge.com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28403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[</a:t>
                      </a: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]</a:t>
                      </a:r>
                      <a:endParaRPr lang="ja-JP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TBD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TBD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A7F1E19B-23E7-4875-8615-69803BA4B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1020529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Newly proposed LTE-CA configurations can be placed into one of the following basket WIs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in each quarter.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 that Rel16 LTE CA RRM and UE demodulation is common to any LTE-CA configurations. </a:t>
            </a:r>
          </a:p>
          <a:p>
            <a:pPr lvl="2"/>
            <a:r>
              <a:rPr lang="en-US" altLang="ja-JP" sz="1200" dirty="0">
                <a:solidFill>
                  <a:schemeClr val="tx2"/>
                </a:solidFill>
                <a:ea typeface="MS PGothic" panose="020B0600070205080204" pitchFamily="50" charset="-128"/>
              </a:rPr>
              <a:t>That will be established if necessary in Rel-16</a:t>
            </a:r>
          </a:p>
          <a:p>
            <a:pPr lvl="1"/>
            <a:endParaRPr lang="fi-FI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3650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700645" cy="564108"/>
          </a:xfrm>
        </p:spPr>
        <p:txBody>
          <a:bodyPr>
            <a:noAutofit/>
          </a:bodyPr>
          <a:lstStyle/>
          <a:p>
            <a:r>
              <a:rPr lang="fi-FI" altLang="en-US" sz="3200" dirty="0">
                <a:ea typeface="MS PGothic" panose="020B0600070205080204" pitchFamily="50" charset="-128"/>
              </a:rPr>
              <a:t>EN-DC, NR CA/DC, </a:t>
            </a:r>
            <a:r>
              <a:rPr lang="fi-FI" altLang="en-US" sz="3200" dirty="0">
                <a:solidFill>
                  <a:srgbClr val="FF0000"/>
                </a:solidFill>
                <a:ea typeface="MS PGothic" panose="020B0600070205080204" pitchFamily="50" charset="-128"/>
              </a:rPr>
              <a:t>SUL</a:t>
            </a:r>
            <a:r>
              <a:rPr lang="fi-FI" altLang="en-US" sz="3200" dirty="0">
                <a:ea typeface="MS PGothic" panose="020B0600070205080204" pitchFamily="50" charset="-128"/>
              </a:rPr>
              <a:t> basket WIs from Rel-16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148378"/>
              </p:ext>
            </p:extLst>
          </p:nvPr>
        </p:nvGraphicFramePr>
        <p:xfrm>
          <a:off x="179512" y="1556792"/>
          <a:ext cx="8761095" cy="5091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val="191887880"/>
                    </a:ext>
                  </a:extLst>
                </a:gridCol>
                <a:gridCol w="4193857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1090549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  <a:gridCol w="943991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  <a:gridCol w="2243138">
                  <a:extLst>
                    <a:ext uri="{9D8B030D-6E8A-4147-A177-3AD203B41FA5}">
                      <a16:colId xmlns:a16="http://schemas.microsoft.com/office/drawing/2014/main" val="2899072416"/>
                    </a:ext>
                  </a:extLst>
                </a:gridCol>
              </a:tblGrid>
              <a:tr h="20650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rapporteur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company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Email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 (x&gt;=y)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 [Ericsson]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[Oguma Yuta]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[NTT DOCOMO]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[Ye Liu]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[Huawei]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4"/>
                        </a:rPr>
                        <a:t>leo.liuye@huawei.com</a:t>
                      </a:r>
                      <a:endParaRPr lang="en-US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[Ericsson]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[Petri 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Vasenkari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[Nokia]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5"/>
                        </a:rPr>
                        <a:t>Petri.vasenkari@nokia.com</a:t>
                      </a:r>
                      <a:endParaRPr lang="ja-JP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Yankun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[Samsung]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6"/>
                        </a:rPr>
                        <a:t>yankun.li@SAMSUNG.COM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br>
                        <a:rPr lang="en-US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</a:b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#</a:t>
                      </a:r>
                      <a:r>
                        <a:rPr lang="en-US" sz="1200" baseline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For NR DC, the basket will be used for NR DC only after the DC configurations selected for late drop is finished.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Aijun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Cao]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[ZTE]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7"/>
                        </a:rPr>
                        <a:t>cao.aijun@zte.com.cn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of LTE inter band CA for x bands DL with 1 band UL (x=1, 2, 3, 4) + NR inter-band CA for 2 bands DL with 1 band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Suhwan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Lim]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[LGE]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8"/>
                        </a:rPr>
                        <a:t>suhwan.lim@lge.com</a:t>
                      </a:r>
                      <a:endParaRPr lang="en-US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9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Supplementary uplink (SUL) and LTE-NR co-existence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[Ye Liu]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[Huawei]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  <a:hlinkClick r:id="rId4"/>
                        </a:rPr>
                        <a:t>leo.liuye@huawei.com</a:t>
                      </a:r>
                      <a:endParaRPr kumimoji="1" lang="en-US" altLang="ja-JP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09C7A05-04D4-421D-B55F-93448DFFB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764704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Newly proposed configurations  will be placed into one of the following basket </a:t>
            </a:r>
            <a:r>
              <a:rPr lang="en-US" altLang="ja-JP" sz="2000" dirty="0" err="1">
                <a:solidFill>
                  <a:schemeClr val="tx2"/>
                </a:solidFill>
                <a:ea typeface="MS PGothic" panose="020B0600070205080204" pitchFamily="50" charset="-128"/>
              </a:rPr>
              <a:t>Wis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in each quarter. 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Additional baskets can be generated if necessary.</a:t>
            </a:r>
            <a:endParaRPr lang="fi-FI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7376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0" y="128588"/>
            <a:ext cx="7416799" cy="1143000"/>
          </a:xfrm>
        </p:spPr>
        <p:txBody>
          <a:bodyPr/>
          <a:lstStyle/>
          <a:p>
            <a:r>
              <a:rPr lang="fi-FI" altLang="en-US" sz="2800" dirty="0">
                <a:ea typeface="MS PGothic" panose="020B0600070205080204" pitchFamily="50" charset="-128"/>
              </a:rPr>
              <a:t>Handling of configurations not completed by June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>
            <a:normAutofit lnSpcReduction="10000"/>
          </a:bodyPr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Any configurations for LTE-CA, NR CA/DC, EN-DC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, SUL 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not completed by June will be moved to one of the basket WIs Rel-16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based on requests using official format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deadline of the requests is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10:59pm UTC on Fri 11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th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May 2018</a:t>
            </a:r>
            <a:endParaRPr lang="en-US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There are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some conditions to request certain configurations. See slide 6 and 8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If the contact persons have configurations which may or may not be completed by May, it is recommended to share the request including the configurations.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In case the configurations are competed by May, that will be specified in Rel15 even if the contact person share the request for Rel16 basket WI.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potential rapporteurs will reflect the requests into the respective WIDs before the meeting.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WIDs will be initially reviewed in the May meeting and endorsed.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rapporteurs will share revised WIDs based on the outcome of the meeting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by the end of Tue 29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th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May</a:t>
            </a:r>
            <a:endParaRPr lang="en-US" altLang="ja-JP" sz="1600" dirty="0">
              <a:solidFill>
                <a:srgbClr val="FF0000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Note: Some configurations may be deleted due to unexpected good progress. That means the requirements for the configurations to be deleted from Rel16 WID is specified in Rel15 spec.</a:t>
            </a:r>
            <a:endParaRPr lang="fi-FI" altLang="ja-JP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revised WIDs will be further reviewed on </a:t>
            </a:r>
            <a:r>
              <a:rPr lang="en-US" altLang="ja-JP" sz="1600" u="sng" dirty="0">
                <a:solidFill>
                  <a:srgbClr val="0000FF"/>
                </a:solidFill>
                <a:ea typeface="MS PGothic" panose="020B0600070205080204" pitchFamily="50" charset="-128"/>
              </a:rPr>
              <a:t>3GPP_TSG_RAN_WG4@LIST.ETSI.ORG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by the end of the Fri 1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st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June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 and endorsed.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287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0" y="128588"/>
            <a:ext cx="7416799" cy="1143000"/>
          </a:xfrm>
        </p:spPr>
        <p:txBody>
          <a:bodyPr>
            <a:normAutofit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A way for requests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E-mail reflector for requests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LTE-CA configurations request: use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  <a:hlinkClick r:id="rId3"/>
              </a:rPr>
              <a:t>3GPP_TSG_RAN_WG4_CA@LIST.ETSI.ORG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EN-DC, NR CA/DC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, SUL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configuration: use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  <a:hlinkClick r:id="rId4"/>
              </a:rPr>
              <a:t>3GPP_TSG_RAN_WG4_NR_BANDS@LIST.ETSI.ORG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E-mail title</a:t>
            </a:r>
            <a:r>
              <a:rPr lang="en-US" altLang="ja-JP" sz="2000" dirty="0">
                <a:ea typeface="MS PGothic" panose="020B0600070205080204" pitchFamily="50" charset="-128"/>
              </a:rPr>
              <a:t>: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[</a:t>
            </a:r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Request for R4#XX] New configurations by “Company name”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“[Request for R4#87] New configurations by NTT DOCOMO, INC.”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Request format: use the attachments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Request sheet for LTE-CA: 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Request sheet for EN-DC, NR CA/DC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, SUL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: 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Note: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Requests including information with [ ] will NOT be counted as request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endParaRPr lang="en-US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Others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The proponents shall check if the fallback modes for the proposed configurations have been already specified or not. If NOT, they shall request not specified fallback modes as well.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An example of a possible WID is attached where the request for 6DL/1UL of CA_3A-28A-41C-42C from </a:t>
            </a:r>
            <a:r>
              <a:rPr lang="en-US" altLang="ja-JP" sz="1600" dirty="0" err="1">
                <a:solidFill>
                  <a:schemeClr val="tx2"/>
                </a:solidFill>
                <a:ea typeface="MS PGothic" panose="020B0600070205080204" pitchFamily="50" charset="-128"/>
              </a:rPr>
              <a:t>SoftBank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Corp. in [R4-1802426] is already reflected.  Note some missing information should be shared by </a:t>
            </a:r>
            <a:r>
              <a:rPr lang="en-US" altLang="ja-JP" sz="1600" dirty="0" err="1">
                <a:solidFill>
                  <a:schemeClr val="tx2"/>
                </a:solidFill>
                <a:ea typeface="MS PGothic" panose="020B0600070205080204" pitchFamily="50" charset="-128"/>
              </a:rPr>
              <a:t>SoftBank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Corp..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5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オブジェクト 1">
            <a:extLst>
              <a:ext uri="{FF2B5EF4-FFF2-40B4-BE49-F238E27FC236}">
                <a16:creationId xmlns:a16="http://schemas.microsoft.com/office/drawing/2014/main" id="{7B412E67-610C-4A4D-8FBD-91C9ABC5A8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324254"/>
              </p:ext>
            </p:extLst>
          </p:nvPr>
        </p:nvGraphicFramePr>
        <p:xfrm>
          <a:off x="3252788" y="3209131"/>
          <a:ext cx="2179637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パッケージャー シェル オブジェクト" showAsIcon="1" r:id="rId6" imgW="2180160" imgH="439560" progId="Package">
                  <p:embed/>
                </p:oleObj>
              </mc:Choice>
              <mc:Fallback>
                <p:oleObj name="パッケージャー シェル オブジェクト" showAsIcon="1" r:id="rId6" imgW="2180160" imgH="439560" progId="Package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2788" y="3209131"/>
                        <a:ext cx="2179637" cy="439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454832"/>
              </p:ext>
            </p:extLst>
          </p:nvPr>
        </p:nvGraphicFramePr>
        <p:xfrm>
          <a:off x="4427984" y="6237312"/>
          <a:ext cx="3802558" cy="468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パッケージャー シェル オブジェクト" showAsIcon="1" r:id="rId8" imgW="5877360" imgH="723960" progId="Package">
                  <p:embed/>
                </p:oleObj>
              </mc:Choice>
              <mc:Fallback>
                <p:oleObj name="パッケージャー シェル オブジェクト" showAsIcon="1" r:id="rId8" imgW="5877360" imgH="723960" progId="Package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6237312"/>
                        <a:ext cx="3802558" cy="4683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3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389566"/>
              </p:ext>
            </p:extLst>
          </p:nvPr>
        </p:nvGraphicFramePr>
        <p:xfrm>
          <a:off x="3702050" y="4148138"/>
          <a:ext cx="1338263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パッケージャー シェル オブジェクト" showAsIcon="1" r:id="rId10" imgW="2554200" imgH="439560" progId="Package">
                  <p:embed/>
                </p:oleObj>
              </mc:Choice>
              <mc:Fallback>
                <p:oleObj name="パッケージャー シェル オブジェクト" showAsIcon="1" r:id="rId10" imgW="2554200" imgH="439560" progId="Package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2050" y="4148138"/>
                        <a:ext cx="1338263" cy="230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5711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6834188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Scope of new LTE-CA 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144356"/>
              </p:ext>
            </p:extLst>
          </p:nvPr>
        </p:nvGraphicFramePr>
        <p:xfrm>
          <a:off x="230907" y="1412776"/>
          <a:ext cx="8866909" cy="5126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285">
                  <a:extLst>
                    <a:ext uri="{9D8B030D-6E8A-4147-A177-3AD203B41FA5}">
                      <a16:colId xmlns:a16="http://schemas.microsoft.com/office/drawing/2014/main" val="1002579813"/>
                    </a:ext>
                  </a:extLst>
                </a:gridCol>
                <a:gridCol w="3848224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</a:tblGrid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Examples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8823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UL)=(1A-1C, 1C)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2314559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x bands with 1 band UL including any type of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UL)=(3A-42A, 3A or 42A)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UL)=(3A-42C, 3A or 42A or 42C)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UL)=(3A-42A-42C, 3A or 42A or 42C)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2868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51984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2 bands with 2 band 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1A-3C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1A-3C)</a:t>
                      </a: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66325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CA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x bands with 1 band 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1A-3A-19A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1A-19A or 3A-19A)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1A-3C-19A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1A-3C or 1A-19A or 3A-19A, 3C-19A)</a:t>
                      </a: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10934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In case CA configurations with the number of CCs more than x CCs is proposed in Rel-16, RRM and demodulation requirements will be addressed in this basket WI. X is FFS.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of the currently available basket WI for more than 5 CC is completed in Rel15, then, that means RRM and demodulation requirements for  up to 7 CCs will be completed. Hence X becomes 7 while it is not completed, then, X will become 5.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820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7027545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Conditions for request LTE-CA 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6C9852C-4D67-4173-B669-09D803B5E9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069460"/>
              </p:ext>
            </p:extLst>
          </p:nvPr>
        </p:nvGraphicFramePr>
        <p:xfrm>
          <a:off x="183547" y="2491740"/>
          <a:ext cx="8716613" cy="4109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val="1002579813"/>
                    </a:ext>
                  </a:extLst>
                </a:gridCol>
                <a:gridCol w="4098893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328160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</a:tblGrid>
              <a:tr h="3420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Conditions: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followings shall be completed or being to be completed in advance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92964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UL CA of x CC DL/y CC UL is proposed, the condition is completion of x CC DL/ (y-1) CC UL.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Intra band contiguous CA of 3cc DL/3ccUL CA is proposed, Intra band contiguous CA of 3ccDL/2ccUL CA shall be  completed or being to be completed in advance.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Included intra CAs if any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(DL, UL)=(1A-3C-5A, 1A or 3C or 5A) is proposed, Intra band contiguous CA of (UL, DL) = (3C, 3C) shall be  completed or being to be completed in advance..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8739583"/>
                  </a:ext>
                </a:extLst>
              </a:tr>
              <a:tr h="30356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All the fallback for 2 bands DL with 1 band UL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5982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Respective </a:t>
                      </a:r>
                      <a:r>
                        <a:rPr lang="en-GB" altLang="ja-JP" sz="1200" dirty="0">
                          <a:effectLst/>
                        </a:rPr>
                        <a:t>inter-band CA for 2 bands DL with 2 bands UL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configurations used in a </a:t>
                      </a:r>
                      <a:r>
                        <a:rPr lang="en-GB" altLang="ja-JP" sz="1200" dirty="0">
                          <a:effectLst/>
                        </a:rPr>
                        <a:t>inter-band CA for x bands DL with 2 band UL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shall be completed or being to be completed in advance.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(1A-2A-3A, 1A-2A or 1A-3A or 2A-3A) is proposed, (1A-2A, 1A-2A), (1A-3A, 1A-3A) and (2A-3A) </a:t>
                      </a:r>
                      <a:r>
                        <a:rPr lang="en-US" altLang="ja-JP" sz="11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shall be completed or being to be completed in advance.</a:t>
                      </a:r>
                      <a:endParaRPr lang="ja-JP" alt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6C511AA4-09E5-4B56-8DEC-E154DCCA1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1120891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Common to all baskets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: Requirements for operating bands constituent CA configurations should be completed or being to be completed in advance.</a:t>
            </a:r>
          </a:p>
          <a:p>
            <a:pPr lvl="1"/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In case a new spectrum is allocated to a certain operator, </a:t>
            </a:r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the below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 conditions do not apply. Realistic and reasonable planning however, need to be discussed when that band is being specified.</a:t>
            </a:r>
          </a:p>
        </p:txBody>
      </p:sp>
    </p:spTree>
    <p:extLst>
      <p:ext uri="{BB962C8B-B14F-4D97-AF65-F5344CB8AC3E}">
        <p14:creationId xmlns:p14="http://schemas.microsoft.com/office/powerpoint/2010/main" val="3624480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412613" cy="852140"/>
          </a:xfrm>
        </p:spPr>
        <p:txBody>
          <a:bodyPr>
            <a:normAutofit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Scope of EN-DC, NR CA/DC</a:t>
            </a:r>
            <a:r>
              <a:rPr lang="fi-FI" altLang="en-US" sz="3600" dirty="0">
                <a:solidFill>
                  <a:srgbClr val="FF0000"/>
                </a:solidFill>
                <a:ea typeface="MS PGothic" panose="020B0600070205080204" pitchFamily="50" charset="-128"/>
              </a:rPr>
              <a:t>, SUL </a:t>
            </a:r>
            <a:r>
              <a:rPr lang="fi-FI" altLang="en-US" sz="3600" dirty="0">
                <a:ea typeface="MS PGothic" panose="020B0600070205080204" pitchFamily="50" charset="-128"/>
              </a:rPr>
              <a:t>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655359"/>
              </p:ext>
            </p:extLst>
          </p:nvPr>
        </p:nvGraphicFramePr>
        <p:xfrm>
          <a:off x="179512" y="836712"/>
          <a:ext cx="8689657" cy="5812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val="191887880"/>
                    </a:ext>
                  </a:extLst>
                </a:gridCol>
                <a:gridCol w="4373042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027055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</a:tblGrid>
              <a:tr h="11548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Examples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56639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UL)=(n260A-n260D, n260A or n260D or n260A-n260A or n260A-n260D)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46193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EN-DC for x bands DL with 2 bands UL ((x-1)LTE bands + 1NR band) including any type of LTE/NR intra band CA except for intra non-contiguous 2UL x=up to 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UL)=(3A_n78A, 3A_n78A)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UL)=(3A_n78C, 3A_n78A or 3A_n78C)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UL)=(3C_n78A, 3A_n78A or 3C_n78A)</a:t>
                      </a:r>
                      <a:b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UL)=(3A_n260A-n260A, 3A_n260A or 3A_n260A-n260A)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NR CA/DC for 2 bands DL with 2 bands UL including any type of NR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UL)=(n1A-n3A, n1A or n3A or n1A-n3A)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UL)=(n1C-n3A, n1A or n1C or n1A-n3A or n1C-n3A)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34644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 of LTE inter band CA for x bands DL with 1 band UL (x=1, 2, 3, 4) + NR inter-band CA for 2 bands DL with 1 band UL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Scope depends on the scope of “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inter band CA for x bands DL with 1 band UL” and “LTE inter band CA for x bands DL with 1 band UL”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UL)=(1A_n78A-n257A, 1A_n78 or 1A_n257A)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UL)=(1A_n78A-n257F, 1A_n78 or 1A_n257A or 1A_n257D or 1A_n257F)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  <a:tr h="34644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9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</a:rPr>
                        <a:t>Supplementary uplink (SUL) and LTE-NR co-existence</a:t>
                      </a:r>
                      <a:endParaRPr kumimoji="1" lang="ja-JP" altLang="zh-CN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altLang="ja-JP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SUL band combinations</a:t>
                      </a:r>
                      <a:r>
                        <a:rPr lang="en-GB" altLang="ja-JP" sz="120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and </a:t>
                      </a:r>
                      <a:r>
                        <a:rPr lang="en-US" altLang="ja-JP" sz="120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LTE-NR DC with SUL band combinations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SUL_n78-n80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DC_3-SUL_n78-n80  (LTE and NR SUL in the same band)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DC_3-SUL_n78-n82 (LTE and NR SUL in different band)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838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-18256"/>
            <a:ext cx="8628637" cy="494928"/>
          </a:xfrm>
        </p:spPr>
        <p:txBody>
          <a:bodyPr>
            <a:normAutofit fontScale="90000"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Conditions for request EN-DC, NR CA/DC</a:t>
            </a:r>
            <a:r>
              <a:rPr lang="fi-FI" altLang="en-US" sz="3600" dirty="0">
                <a:solidFill>
                  <a:srgbClr val="FF0000"/>
                </a:solidFill>
                <a:ea typeface="MS PGothic" panose="020B0600070205080204" pitchFamily="50" charset="-128"/>
              </a:rPr>
              <a:t>, SUL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134294"/>
              </p:ext>
            </p:extLst>
          </p:nvPr>
        </p:nvGraphicFramePr>
        <p:xfrm>
          <a:off x="162019" y="1628800"/>
          <a:ext cx="8874477" cy="5143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012">
                  <a:extLst>
                    <a:ext uri="{9D8B030D-6E8A-4147-A177-3AD203B41FA5}">
                      <a16:colId xmlns:a16="http://schemas.microsoft.com/office/drawing/2014/main" val="191887880"/>
                    </a:ext>
                  </a:extLst>
                </a:gridCol>
                <a:gridCol w="4087961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536504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</a:tblGrid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Conditions</a:t>
                      </a:r>
                      <a:r>
                        <a:rPr lang="en-GB" altLang="ja-JP" sz="1200" dirty="0">
                          <a:effectLst/>
                        </a:rPr>
                        <a:t>: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followings shall be completed or being to be completed in advance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64875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UL CA of x CC DL/y CC UL is proposed, the condition is completion of x CC DL/ 1 CC UL. 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Ex: In order to propose (DL, UL)=(n3A-n3A, n3A-n3A), completion of (DL, UL)=(n3A-n3A, n3A) is the condition.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1621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completion of LTE band and NR band requirements</a:t>
                      </a:r>
                      <a:endParaRPr lang="en-GB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All the constituent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LTE inter-band CA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certain x bands DL with 2 bands 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UL)=(1A-3A_n78, 1A_n78 or 3A_n78) is proposed, completion of CA_1A-3A, DC_1A_n78 and DC_3A_n78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is</a:t>
                      </a:r>
                      <a:r>
                        <a:rPr lang="en-GB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35137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1621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Completion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of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NR bands is the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condition.</a:t>
                      </a:r>
                      <a:endParaRPr lang="en-GB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113531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of LTE inter band CA for x bands DL with 1 band UL (x=1, 2, 3, 4) + NR inter-band CA for 2 bands DL with 1 band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LTE inter-band CA for x bands DL with 1 band UL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NR inter band CA for 2 bands DL with 1 band UL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configuration shall be specified in advance.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UL)=(1A-3A_n5-n78, 1A_n5, 1A-n78, 3A-n5 or 3A_n78) is proposed, completion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CA_1A-3A, CA_n5-n78, DC_1A_n5, DC_1A-n78, DC_3A-n5 and DC_3A_n78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is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  <a:tr h="936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9</a:t>
                      </a:r>
                      <a:endParaRPr kumimoji="1" lang="ja-JP" altLang="ja-JP" sz="1200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</a:rPr>
                        <a:t>Supplementary uplink (SUL) and LTE-NR co-existence</a:t>
                      </a:r>
                      <a:endParaRPr kumimoji="1" lang="ja-JP" altLang="zh-CN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ja-JP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For SA combination, </a:t>
                      </a: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completion of constituent NR band requirements.</a:t>
                      </a:r>
                      <a:r>
                        <a:rPr lang="en-US" altLang="ja-JP" sz="120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For SUL band, completion of the corresponding NR band with same frequency range is the condition.</a:t>
                      </a:r>
                      <a:endParaRPr lang="en-US" alt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For NSA combination, the completion of constituent</a:t>
                      </a:r>
                      <a:r>
                        <a:rPr lang="en-US" altLang="ja-JP" sz="120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SUL combination requirements as well as constituent EN-DC combination.</a:t>
                      </a:r>
                      <a:endParaRPr lang="en-US" alt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EF4B9A-AFA8-4352-8072-90E8F2F58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80898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Common to all baskets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: Requirements for operating bands constituent EN-DC, NR CA/DC</a:t>
            </a:r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, SUL 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configurations should be completed or being to be completed in advance.</a:t>
            </a:r>
          </a:p>
          <a:p>
            <a:pPr lvl="1"/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In case a new spectrum is allocated to a certain operator, </a:t>
            </a:r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the below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 conditions do not apply. Realistic and reasonable planning however, need to be discussed when that band is being specified.</a:t>
            </a:r>
          </a:p>
        </p:txBody>
      </p:sp>
    </p:spTree>
    <p:extLst>
      <p:ext uri="{BB962C8B-B14F-4D97-AF65-F5344CB8AC3E}">
        <p14:creationId xmlns:p14="http://schemas.microsoft.com/office/powerpoint/2010/main" val="2959990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2490</Words>
  <Application>Microsoft Office PowerPoint</Application>
  <PresentationFormat>画面に合わせる (4:3)</PresentationFormat>
  <Paragraphs>254</Paragraphs>
  <Slides>9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9</vt:i4>
      </vt:variant>
    </vt:vector>
  </HeadingPairs>
  <TitlesOfParts>
    <vt:vector size="18" baseType="lpstr">
      <vt:lpstr>ＭＳ Ｐゴシック</vt:lpstr>
      <vt:lpstr>ＭＳ Ｐゴシック</vt:lpstr>
      <vt:lpstr>ＭＳ 明朝</vt:lpstr>
      <vt:lpstr>Arial</vt:lpstr>
      <vt:lpstr>Calibri</vt:lpstr>
      <vt:lpstr>Times New Roman</vt:lpstr>
      <vt:lpstr>Office ​​テーマ</vt:lpstr>
      <vt:lpstr>パッケージャー シェル オブジェクト</vt:lpstr>
      <vt:lpstr>パッケージ</vt:lpstr>
      <vt:lpstr>LTE-CA, EN-DC, NR CA/DC and SUL configuration handling for Rel-16</vt:lpstr>
      <vt:lpstr>LTE-CA basket WIs from Rel-16</vt:lpstr>
      <vt:lpstr>EN-DC, NR CA/DC, SUL basket WIs from Rel-16</vt:lpstr>
      <vt:lpstr>Handling of configurations not completed by June</vt:lpstr>
      <vt:lpstr>A way for requests</vt:lpstr>
      <vt:lpstr>Scope of new LTE-CA basket WIs</vt:lpstr>
      <vt:lpstr>Conditions for request LTE-CA </vt:lpstr>
      <vt:lpstr>Scope of EN-DC, NR CA/DC, SUL basket WIs</vt:lpstr>
      <vt:lpstr>Conditions for request EN-DC, NR CA/DC, SUL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LTE-CA, EN-DC, NR CA/DC configuration handling for Rel-16</dc:title>
  <dc:creator>0172918</dc:creator>
  <cp:lastModifiedBy>get.every.single.stunning.view@gmail.com</cp:lastModifiedBy>
  <cp:revision>26</cp:revision>
  <dcterms:created xsi:type="dcterms:W3CDTF">2018-04-06T07:19:49Z</dcterms:created>
  <dcterms:modified xsi:type="dcterms:W3CDTF">2018-04-20T06:42:11Z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(2)HdgAJ93NwD7+wDPIXFwjlhgbIWQ+i6KXr4MmLN66RbPLRlMwp7WpDKlPXNDEg1SoTbp6WuVq
PjXVdDNj6U5R+HGEwBrT52zyFTFjknZFdVYdtTVym17ahFPcfRA/UYRumwSd6K0tO1GNS3oo
xudI1nn0gcgxrt6dI/Kx507ON/SAgRyRRHKNWOyMccuBgg+kdasM4Pkg3AdikpCj/Knvn7A2
OawN0/9/EPirJbkEHK</vt:lpwstr>
  </property>
  <property fmtid="{D5CDD505-2E9C-101B-9397-08002B2CF9AE}" pid="3" name="_2015_ms_pID_7253431">
    <vt:lpwstr>Anycwn+U6NGZBPIVwD0DZ1PDcd0ohpRqjxoioMspnfS5IYzH5qZZ/Y
DEvkKbGiM5imPHjtSOD5JS3/yGKzpOmZUbtqYm/ASQBRsVg1PzX7n28fLdmcxt3vz7gfdSd9
2T64WLVJAG95bShauyNmrZQNRScZdxRTC+UFKHSbqk1vLbntCS3apOHeA1u/QtoNn5CFbo8u
Dl5XhmEHSA/c7Nqx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1523833766</vt:lpwstr>
  </property>
</Properties>
</file>