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2" r:id="rId4"/>
    <p:sldId id="257" r:id="rId5"/>
    <p:sldId id="258" r:id="rId6"/>
    <p:sldId id="264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1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4/18/2018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302" y="2785793"/>
            <a:ext cx="7772400" cy="2387600"/>
          </a:xfrm>
        </p:spPr>
        <p:txBody>
          <a:bodyPr/>
          <a:lstStyle/>
          <a:p>
            <a:r>
              <a:rPr lang="en-US" dirty="0"/>
              <a:t>WF on intra-band B41 EN-DC A-MPR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		R</a:t>
            </a:r>
            <a:r>
              <a:rPr lang="en-US" altLang="zh-CN" sz="2400" b="1" dirty="0" smtClean="0"/>
              <a:t>4-1805645</a:t>
            </a:r>
            <a:r>
              <a:rPr lang="en-GB" altLang="zh-CN" sz="2400" b="1" dirty="0" smtClean="0"/>
              <a:t>                                                                        </a:t>
            </a:r>
            <a:r>
              <a:rPr lang="en-GB" altLang="zh-CN" sz="2400" b="1" dirty="0"/>
              <a:t>Melbourne,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642C02-F327-4A0D-9C74-693879BAF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5BE765-440C-4708-A0B1-3A4D87531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/>
              <a:t>A-MPR should be defined for 2PA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/>
              <a:t>Single Switched UL should be supported</a:t>
            </a:r>
          </a:p>
          <a:p>
            <a:pPr lvl="1"/>
            <a:r>
              <a:rPr lang="en-US" dirty="0"/>
              <a:t>UE SUO bit requires RAN to schedule single UL</a:t>
            </a:r>
          </a:p>
          <a:p>
            <a:pPr lvl="1"/>
            <a:r>
              <a:rPr lang="en-US" dirty="0"/>
              <a:t>Single UL would use standalone LTE or NR A-MPR</a:t>
            </a:r>
          </a:p>
          <a:p>
            <a:pPr marL="0" indent="0">
              <a:buNone/>
            </a:pPr>
            <a:r>
              <a:rPr lang="en-US" dirty="0"/>
              <a:t>3) A-MPR should first be developed for Type 2 UEs</a:t>
            </a:r>
          </a:p>
          <a:p>
            <a:pPr lvl="1"/>
            <a:r>
              <a:rPr lang="en-US" dirty="0"/>
              <a:t>Dynamic Power sharing can be addressed in Rel-16</a:t>
            </a:r>
          </a:p>
          <a:p>
            <a:pPr marL="0" indent="0">
              <a:buNone/>
            </a:pPr>
            <a:r>
              <a:rPr lang="en-US" dirty="0"/>
              <a:t>4) A-MPR should be defined to allow for several classes of channel arrangement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45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5D0487-B615-4FFE-A8B9-02DE6226F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Architecture Variants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3FFFBEA8-4ADB-468A-8A93-72B85D8DE2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019241"/>
              </p:ext>
            </p:extLst>
          </p:nvPr>
        </p:nvGraphicFramePr>
        <p:xfrm>
          <a:off x="759973" y="2393442"/>
          <a:ext cx="7551504" cy="28927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348">
                  <a:extLst>
                    <a:ext uri="{9D8B030D-6E8A-4147-A177-3AD203B41FA5}">
                      <a16:colId xmlns:a16="http://schemas.microsoft.com/office/drawing/2014/main" xmlns="" val="1018882035"/>
                    </a:ext>
                  </a:extLst>
                </a:gridCol>
                <a:gridCol w="2821021">
                  <a:extLst>
                    <a:ext uri="{9D8B030D-6E8A-4147-A177-3AD203B41FA5}">
                      <a16:colId xmlns:a16="http://schemas.microsoft.com/office/drawing/2014/main" xmlns="" val="2213254390"/>
                    </a:ext>
                  </a:extLst>
                </a:gridCol>
                <a:gridCol w="2509135">
                  <a:extLst>
                    <a:ext uri="{9D8B030D-6E8A-4147-A177-3AD203B41FA5}">
                      <a16:colId xmlns:a16="http://schemas.microsoft.com/office/drawing/2014/main" xmlns="" val="2568402718"/>
                    </a:ext>
                  </a:extLst>
                </a:gridCol>
              </a:tblGrid>
              <a:tr h="208026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Rel-15 Operation – Static, Based on UE SUO capability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9003165"/>
                  </a:ext>
                </a:extLst>
              </a:tr>
              <a:tr h="423841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2PA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5138783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Single Uplink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UE expected to signal SUO support for the EN-DC band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combination.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600" dirty="0"/>
                        <a:t>RAN schedules Single Tx.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optionally signal SUO support, and would be scheduled for Single Tx.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3996181"/>
                  </a:ext>
                </a:extLst>
              </a:tr>
              <a:tr h="424708">
                <a:tc>
                  <a:txBody>
                    <a:bodyPr/>
                    <a:lstStyle/>
                    <a:p>
                      <a:r>
                        <a:rPr lang="en-US" sz="1600" b="1" dirty="0"/>
                        <a:t>Simultaneous Dual Tx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UE could potentially not signal SUO support, but would be required to operate with A-MPR defined for 2PA.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dirty="0"/>
                        <a:t> to be defined for this case.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7376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82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34C1FA-8029-42E6-BD33-EC83038F3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Switched UL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0174D1-D130-4942-9021-5C68FBF673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Single Switched UL should be supported</a:t>
            </a:r>
          </a:p>
          <a:p>
            <a:pPr lvl="1"/>
            <a:r>
              <a:rPr lang="en-US" dirty="0"/>
              <a:t>Two Options for TDM</a:t>
            </a:r>
          </a:p>
          <a:p>
            <a:pPr lvl="2"/>
            <a:r>
              <a:rPr lang="en-US" dirty="0"/>
              <a:t>Option 1: UL TDM pattern as per R4-1805323</a:t>
            </a:r>
          </a:p>
          <a:p>
            <a:pPr lvl="2"/>
            <a:r>
              <a:rPr lang="en-US" dirty="0"/>
              <a:t>Option 2: UL TDM based on LTE </a:t>
            </a:r>
            <a:r>
              <a:rPr lang="en-US" dirty="0" err="1"/>
              <a:t>eIMTA</a:t>
            </a:r>
            <a:r>
              <a:rPr lang="en-US" dirty="0"/>
              <a:t> framework, to reserve subset of the available UL subframes for LTE.</a:t>
            </a:r>
          </a:p>
          <a:p>
            <a:pPr lvl="1"/>
            <a:r>
              <a:rPr lang="en-US" dirty="0"/>
              <a:t>UE signal of support for SUO for a given EN-DC band combination obligates RAN to configure single switched uplink for that EN-DC band combination</a:t>
            </a:r>
          </a:p>
          <a:p>
            <a:pPr lvl="1"/>
            <a:r>
              <a:rPr lang="en-US" dirty="0"/>
              <a:t>No additional signaling required</a:t>
            </a:r>
          </a:p>
          <a:p>
            <a:r>
              <a:rPr lang="en-US" dirty="0"/>
              <a:t>For Rel-16, rules/mechanisms can be developed to allow dynamic or semi-static switching between Single Uplink and Dual Tx</a:t>
            </a:r>
          </a:p>
        </p:txBody>
      </p:sp>
    </p:spTree>
    <p:extLst>
      <p:ext uri="{BB962C8B-B14F-4D97-AF65-F5344CB8AC3E}">
        <p14:creationId xmlns:p14="http://schemas.microsoft.com/office/powerpoint/2010/main" val="3740167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6EDC2C-E56E-4DA3-AB2B-C017C290B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EN-DC A-MPR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56B41A-A887-479B-A6C6-136EE8EC7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27" y="1825625"/>
            <a:ext cx="817384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EN-DC A-MPR should be defined for a reference architecture of 2PA</a:t>
            </a:r>
          </a:p>
          <a:p>
            <a:pPr lvl="1"/>
            <a:r>
              <a:rPr lang="en-US" dirty="0"/>
              <a:t>Specification of A-MPR for 1PA is not needed in Rel-15</a:t>
            </a:r>
          </a:p>
          <a:p>
            <a:r>
              <a:rPr lang="en-US" dirty="0"/>
              <a:t>A-MPR should be defined for Type 2 UEs, where each RAT assumes worst case allocation (1RB, full power) on other RAT</a:t>
            </a:r>
          </a:p>
          <a:p>
            <a:r>
              <a:rPr lang="en-US" dirty="0"/>
              <a:t>EN-DC AMPR should be defined as MAX of A-MPR for two components:</a:t>
            </a:r>
          </a:p>
          <a:p>
            <a:pPr lvl="1"/>
            <a:r>
              <a:rPr lang="en-US" dirty="0"/>
              <a:t>Single Channel MPR and A-MPR defined in 36.101 and 38.101-1</a:t>
            </a:r>
          </a:p>
          <a:p>
            <a:pPr lvl="1"/>
            <a:r>
              <a:rPr lang="en-US" dirty="0"/>
              <a:t>A-MPR for EN-DC, which covers IMD products and ACLR</a:t>
            </a:r>
          </a:p>
          <a:p>
            <a:r>
              <a:rPr lang="en-US" dirty="0"/>
              <a:t>A-MPR for Type 1 UEs could also be defined if time permits.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03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F2A2CD-510C-4EDB-8FED-9EAA13D4D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EN-DC A-MPR definition (cont.)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B3C388DA-CE42-4694-90D5-96778547F32A}"/>
              </a:ext>
            </a:extLst>
          </p:cNvPr>
          <p:cNvGrpSpPr/>
          <p:nvPr/>
        </p:nvGrpSpPr>
        <p:grpSpPr>
          <a:xfrm>
            <a:off x="4510000" y="1919289"/>
            <a:ext cx="4394248" cy="2368189"/>
            <a:chOff x="4259097" y="1842737"/>
            <a:chExt cx="4394248" cy="236818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FBF4BF0C-A137-43D9-80C0-F1531FE4BFE8}"/>
                </a:ext>
              </a:extLst>
            </p:cNvPr>
            <p:cNvGrpSpPr/>
            <p:nvPr/>
          </p:nvGrpSpPr>
          <p:grpSpPr>
            <a:xfrm>
              <a:off x="4700239" y="2057400"/>
              <a:ext cx="3200400" cy="2153526"/>
              <a:chOff x="4700239" y="2057400"/>
              <a:chExt cx="3200400" cy="2153526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xmlns="" id="{FE69352C-F446-44EF-BB71-870F87D0ACF2}"/>
                  </a:ext>
                </a:extLst>
              </p:cNvPr>
              <p:cNvCxnSpPr/>
              <p:nvPr/>
            </p:nvCxnSpPr>
            <p:spPr>
              <a:xfrm>
                <a:off x="4700239" y="3841594"/>
                <a:ext cx="32004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282F3324-E8AD-4F1E-AB4C-602022916F8C}"/>
                  </a:ext>
                </a:extLst>
              </p:cNvPr>
              <p:cNvCxnSpPr/>
              <p:nvPr/>
            </p:nvCxnSpPr>
            <p:spPr>
              <a:xfrm flipV="1">
                <a:off x="4700239" y="2057400"/>
                <a:ext cx="0" cy="1784195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5051AF76-380F-4761-8D51-925278105941}"/>
                  </a:ext>
                </a:extLst>
              </p:cNvPr>
              <p:cNvSpPr txBox="1"/>
              <p:nvPr/>
            </p:nvSpPr>
            <p:spPr>
              <a:xfrm>
                <a:off x="5193681" y="3841594"/>
                <a:ext cx="22135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allocation size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E0020B9F-3842-4830-8A81-202761E08D0A}"/>
                </a:ext>
              </a:extLst>
            </p:cNvPr>
            <p:cNvSpPr txBox="1"/>
            <p:nvPr/>
          </p:nvSpPr>
          <p:spPr>
            <a:xfrm rot="16200000">
              <a:off x="3337004" y="2764830"/>
              <a:ext cx="2213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AMPR allowed</a:t>
              </a:r>
            </a:p>
          </p:txBody>
        </p:sp>
        <p:sp>
          <p:nvSpPr>
            <p:cNvPr id="10" name="Arc 9">
              <a:extLst>
                <a:ext uri="{FF2B5EF4-FFF2-40B4-BE49-F238E27FC236}">
                  <a16:creationId xmlns:a16="http://schemas.microsoft.com/office/drawing/2014/main" xmlns="" id="{9BBDC571-021D-46E9-A0D8-0C8FBF1A55EC}"/>
                </a:ext>
              </a:extLst>
            </p:cNvPr>
            <p:cNvSpPr/>
            <p:nvPr/>
          </p:nvSpPr>
          <p:spPr>
            <a:xfrm rot="10800000">
              <a:off x="4867507" y="2083928"/>
              <a:ext cx="3785838" cy="1544435"/>
            </a:xfrm>
            <a:prstGeom prst="arc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2DFA75-BD62-4722-A365-F8EB4FC155C9}"/>
              </a:ext>
            </a:extLst>
          </p:cNvPr>
          <p:cNvSpPr txBox="1"/>
          <p:nvPr/>
        </p:nvSpPr>
        <p:spPr>
          <a:xfrm>
            <a:off x="262054" y="1919289"/>
            <a:ext cx="40144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A-MPR should be defined as formula primarily based on allocation size.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Approach similar to LTE MPR definition for non-contiguous allocations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Details of formula can be decided in next meeting.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E7D96AB-C180-4E99-A359-82E19262367F}"/>
              </a:ext>
            </a:extLst>
          </p:cNvPr>
          <p:cNvSpPr txBox="1"/>
          <p:nvPr/>
        </p:nvSpPr>
        <p:spPr>
          <a:xfrm>
            <a:off x="262054" y="4457343"/>
            <a:ext cx="836898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Separate curves will be defined for different channel arrangements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Curve 1 - -13 dBm/1MHz limit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Contiguous channels – high channels where no IM3s in NS_04 spurious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Non-contiguous channels – where all IM3s fall into regions with filter attenuation &gt; 12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Curve 2 - -25 dBm/1MHz limit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Other channel allocations – some IM3s fall into spurious regions without filter attenuation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026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B94011-0F31-4A2B-9EC8-FF4988E48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Assumptions for A</a:t>
            </a:r>
            <a:r>
              <a:rPr lang="en-US" dirty="0">
                <a:solidFill>
                  <a:srgbClr val="FF0000"/>
                </a:solidFill>
              </a:rPr>
              <a:t>-</a:t>
            </a:r>
            <a:r>
              <a:rPr lang="en-US" dirty="0"/>
              <a:t>MPR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877F0D6-7FC2-4668-B626-A6E753EA3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229" y="1825625"/>
            <a:ext cx="816826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2PA Architecture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[X]</a:t>
            </a:r>
            <a:r>
              <a:rPr lang="en-US" dirty="0"/>
              <a:t> dB post-PA insertion loss on each Tx chain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[Y]</a:t>
            </a:r>
            <a:r>
              <a:rPr lang="en-US" dirty="0"/>
              <a:t> dB antenna isolation</a:t>
            </a:r>
          </a:p>
          <a:p>
            <a:r>
              <a:rPr lang="en-US" dirty="0"/>
              <a:t>A-MPR allowance is defined per Tx, and is MAX of AMPR for two components:</a:t>
            </a:r>
          </a:p>
          <a:p>
            <a:pPr lvl="1"/>
            <a:r>
              <a:rPr lang="en-US" dirty="0"/>
              <a:t>Single Channel MPR and AMPR defined in 36.101 and 38.101-1</a:t>
            </a:r>
          </a:p>
          <a:p>
            <a:pPr lvl="1"/>
            <a:r>
              <a:rPr lang="en-US" dirty="0"/>
              <a:t>AMPR for EN-DC, which covers IMD products and ACLR</a:t>
            </a:r>
          </a:p>
          <a:p>
            <a:r>
              <a:rPr lang="en-US" dirty="0"/>
              <a:t>A-MPR for EN-DC based on PC2,  also applies to PC3 </a:t>
            </a:r>
          </a:p>
          <a:p>
            <a:r>
              <a:rPr lang="en-US" dirty="0"/>
              <a:t>A-MPR for EN-DC to be developed for DFT-S-OFDM</a:t>
            </a:r>
          </a:p>
          <a:p>
            <a:pPr lvl="1"/>
            <a:r>
              <a:rPr lang="en-US" dirty="0"/>
              <a:t>Definition for CP-OFDM is second priority and can be defined if time allows</a:t>
            </a:r>
          </a:p>
        </p:txBody>
      </p:sp>
    </p:spTree>
    <p:extLst>
      <p:ext uri="{BB962C8B-B14F-4D97-AF65-F5344CB8AC3E}">
        <p14:creationId xmlns:p14="http://schemas.microsoft.com/office/powerpoint/2010/main" val="253922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2968</TotalTime>
  <Words>538</Words>
  <Application>Microsoft Office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等线</vt:lpstr>
      <vt:lpstr>Office Theme</vt:lpstr>
      <vt:lpstr>WF on intra-band B41 EN-DC A-MPR</vt:lpstr>
      <vt:lpstr>Proposals</vt:lpstr>
      <vt:lpstr>Overview of Architecture Variants</vt:lpstr>
      <vt:lpstr>Single Switched UL</vt:lpstr>
      <vt:lpstr>EN-DC A-MPR Definition</vt:lpstr>
      <vt:lpstr>EN-DC A-MPR definition (cont.)</vt:lpstr>
      <vt:lpstr>Assumptions for A-MPR definition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Bill Shvodian</cp:lastModifiedBy>
  <cp:revision>68</cp:revision>
  <dcterms:created xsi:type="dcterms:W3CDTF">2018-04-16T22:44:20Z</dcterms:created>
  <dcterms:modified xsi:type="dcterms:W3CDTF">2018-04-19T01:29:28Z</dcterms:modified>
</cp:coreProperties>
</file>