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81" r:id="rId6"/>
    <p:sldId id="384" r:id="rId7"/>
    <p:sldId id="395" r:id="rId8"/>
    <p:sldId id="393" r:id="rId9"/>
    <p:sldId id="396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87234" autoAdjust="0"/>
  </p:normalViewPr>
  <p:slideViewPr>
    <p:cSldViewPr>
      <p:cViewPr varScale="1">
        <p:scale>
          <a:sx n="67" d="100"/>
          <a:sy n="67" d="100"/>
        </p:scale>
        <p:origin x="119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4/19/2018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Forward </a:t>
            </a:r>
            <a:r>
              <a:rPr lang="en-GB" sz="4000" dirty="0"/>
              <a:t>on </a:t>
            </a:r>
            <a:r>
              <a:rPr lang="en-GB" sz="4000" dirty="0" smtClean="0"/>
              <a:t>NR UE performance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Ericsson, </a:t>
            </a:r>
            <a:r>
              <a:rPr lang="en-US" altLang="en-US" sz="2800" smtClean="0">
                <a:solidFill>
                  <a:srgbClr val="898989"/>
                </a:solidFill>
              </a:rPr>
              <a:t>Samsung, </a:t>
            </a:r>
            <a:r>
              <a:rPr lang="en-US" altLang="en-US" sz="2800" dirty="0">
                <a:solidFill>
                  <a:srgbClr val="898989"/>
                </a:solidFill>
              </a:rPr>
              <a:t>NTT </a:t>
            </a:r>
            <a:r>
              <a:rPr lang="en-US" altLang="en-US" sz="2800" smtClean="0">
                <a:solidFill>
                  <a:srgbClr val="898989"/>
                </a:solidFill>
              </a:rPr>
              <a:t>DOCOMO, Qualcomm, </a:t>
            </a:r>
            <a:r>
              <a:rPr lang="en-US" altLang="en-US" sz="2800" dirty="0" smtClean="0">
                <a:solidFill>
                  <a:srgbClr val="898989"/>
                </a:solidFill>
              </a:rPr>
              <a:t>LGE, Spirent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5163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 smtClean="0"/>
              <a:t>6bis</a:t>
            </a:r>
          </a:p>
          <a:p>
            <a:pPr>
              <a:buNone/>
            </a:pPr>
            <a:r>
              <a:rPr lang="en-GB" sz="1800" b="1" dirty="0" smtClean="0"/>
              <a:t>Melbourne</a:t>
            </a:r>
            <a:r>
              <a:rPr lang="en-GB" sz="1800" b="1" dirty="0"/>
              <a:t>, Australia, 16 April – 20 April </a:t>
            </a:r>
            <a:r>
              <a:rPr lang="en-GB" sz="1800" b="1" dirty="0" smtClean="0"/>
              <a:t>2018</a:t>
            </a:r>
            <a:endParaRPr lang="en-US" sz="1800" b="1" dirty="0"/>
          </a:p>
          <a:p>
            <a:pPr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7.11.1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R4-1805549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UE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Define the following NR UE performance requirements</a:t>
            </a:r>
          </a:p>
          <a:p>
            <a:pPr lvl="1" algn="just"/>
            <a:r>
              <a:rPr lang="en-US" sz="1800" dirty="0" smtClean="0"/>
              <a:t>Demodulation </a:t>
            </a:r>
            <a:r>
              <a:rPr lang="en-GB" sz="1800" dirty="0"/>
              <a:t>performance</a:t>
            </a:r>
            <a:r>
              <a:rPr lang="en-US" sz="1800" dirty="0" smtClean="0"/>
              <a:t> requirements</a:t>
            </a:r>
            <a:endParaRPr lang="en-GB" sz="1800" dirty="0" smtClean="0"/>
          </a:p>
          <a:p>
            <a:pPr lvl="2" algn="just"/>
            <a:r>
              <a:rPr lang="en-GB" sz="1600" dirty="0" smtClean="0"/>
              <a:t>PDSCH </a:t>
            </a:r>
            <a:r>
              <a:rPr lang="en-GB" sz="1600" dirty="0"/>
              <a:t>(normal demodulation and SDR)</a:t>
            </a:r>
          </a:p>
          <a:p>
            <a:pPr lvl="2" algn="just"/>
            <a:r>
              <a:rPr lang="en-GB" sz="1600" dirty="0" smtClean="0"/>
              <a:t>PDCCH</a:t>
            </a:r>
            <a:endParaRPr lang="en-GB" sz="1600" dirty="0"/>
          </a:p>
          <a:p>
            <a:pPr lvl="3" algn="just"/>
            <a:r>
              <a:rPr lang="en-GB" sz="1400" dirty="0" smtClean="0"/>
              <a:t>At </a:t>
            </a:r>
            <a:r>
              <a:rPr lang="en-GB" sz="1400" dirty="0"/>
              <a:t>least DL scheduling grant (DCI 1_0 and/or 1_1)</a:t>
            </a:r>
          </a:p>
          <a:p>
            <a:pPr lvl="2" algn="just"/>
            <a:r>
              <a:rPr lang="en-GB" sz="1600" dirty="0" smtClean="0"/>
              <a:t>FFS </a:t>
            </a:r>
            <a:r>
              <a:rPr lang="en-GB" sz="1600" dirty="0"/>
              <a:t>for PBCH</a:t>
            </a:r>
          </a:p>
          <a:p>
            <a:pPr lvl="1" algn="just"/>
            <a:r>
              <a:rPr lang="en-GB" sz="1800" dirty="0" smtClean="0"/>
              <a:t>CSI </a:t>
            </a:r>
            <a:r>
              <a:rPr lang="en-GB" sz="1800" dirty="0"/>
              <a:t>reporting requirements</a:t>
            </a:r>
          </a:p>
          <a:p>
            <a:pPr lvl="2" algn="just"/>
            <a:r>
              <a:rPr lang="en-GB" sz="1600" dirty="0" smtClean="0"/>
              <a:t>CQI </a:t>
            </a:r>
            <a:r>
              <a:rPr lang="en-GB" sz="1600" dirty="0"/>
              <a:t>reporting</a:t>
            </a:r>
          </a:p>
          <a:p>
            <a:pPr lvl="2" algn="just"/>
            <a:r>
              <a:rPr lang="en-GB" sz="1600" dirty="0" smtClean="0"/>
              <a:t>PMI </a:t>
            </a:r>
            <a:r>
              <a:rPr lang="en-GB" sz="1600" dirty="0"/>
              <a:t>reporting</a:t>
            </a:r>
          </a:p>
          <a:p>
            <a:pPr lvl="2" algn="just"/>
            <a:r>
              <a:rPr lang="en-GB" sz="1600" dirty="0" smtClean="0"/>
              <a:t>RI </a:t>
            </a:r>
            <a:r>
              <a:rPr lang="en-GB" sz="1600" dirty="0"/>
              <a:t>reporting</a:t>
            </a:r>
          </a:p>
          <a:p>
            <a:pPr lvl="2" algn="just"/>
            <a:r>
              <a:rPr lang="en-GB" sz="1600" dirty="0" smtClean="0"/>
              <a:t>FFS </a:t>
            </a:r>
            <a:r>
              <a:rPr lang="en-GB" sz="1600" dirty="0"/>
              <a:t>for:</a:t>
            </a:r>
          </a:p>
          <a:p>
            <a:pPr lvl="3" algn="just"/>
            <a:r>
              <a:rPr lang="en-GB" sz="1400" dirty="0" smtClean="0"/>
              <a:t>CRI </a:t>
            </a:r>
            <a:r>
              <a:rPr lang="en-GB" sz="1400" dirty="0"/>
              <a:t>reporting</a:t>
            </a:r>
          </a:p>
          <a:p>
            <a:pPr lvl="3" algn="just"/>
            <a:r>
              <a:rPr lang="en-GB" sz="1400" dirty="0" smtClean="0">
                <a:solidFill>
                  <a:srgbClr val="FF0000"/>
                </a:solidFill>
              </a:rPr>
              <a:t>CRI/</a:t>
            </a:r>
            <a:r>
              <a:rPr lang="en-GB" sz="1400" dirty="0" smtClean="0"/>
              <a:t>L1-RSRP </a:t>
            </a:r>
            <a:r>
              <a:rPr lang="en-GB" sz="1400" dirty="0"/>
              <a:t>reporting</a:t>
            </a:r>
          </a:p>
          <a:p>
            <a:pPr lvl="3" algn="just"/>
            <a:r>
              <a:rPr lang="en-GB" sz="1400" dirty="0" smtClean="0"/>
              <a:t>LI </a:t>
            </a:r>
            <a:r>
              <a:rPr lang="en-GB" sz="1400" dirty="0"/>
              <a:t>reporting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9407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UE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000" dirty="0" smtClean="0"/>
              <a:t>Duplexing mode</a:t>
            </a:r>
            <a:endParaRPr lang="en-US" sz="2000" dirty="0"/>
          </a:p>
          <a:p>
            <a:pPr lvl="1" algn="just"/>
            <a:r>
              <a:rPr lang="en-GB" sz="1800" dirty="0"/>
              <a:t>FR1: </a:t>
            </a:r>
            <a:endParaRPr lang="en-GB" sz="1800" dirty="0" smtClean="0"/>
          </a:p>
          <a:p>
            <a:pPr lvl="2" algn="just"/>
            <a:r>
              <a:rPr lang="en-US" sz="1600" dirty="0" smtClean="0">
                <a:solidFill>
                  <a:srgbClr val="FF0000"/>
                </a:solidFill>
              </a:rPr>
              <a:t>Define both FDD and TDD requirements</a:t>
            </a:r>
            <a:endParaRPr lang="en-GB" sz="1600" dirty="0" smtClean="0">
              <a:solidFill>
                <a:srgbClr val="FF0000"/>
              </a:solidFill>
            </a:endParaRPr>
          </a:p>
          <a:p>
            <a:pPr lvl="1" algn="just"/>
            <a:r>
              <a:rPr lang="en-GB" sz="1800" dirty="0" smtClean="0"/>
              <a:t>FR2</a:t>
            </a:r>
            <a:r>
              <a:rPr lang="en-GB" sz="1800" dirty="0"/>
              <a:t>: </a:t>
            </a:r>
            <a:endParaRPr lang="en-GB" sz="1800" dirty="0" smtClean="0"/>
          </a:p>
          <a:p>
            <a:pPr lvl="2" algn="just"/>
            <a:r>
              <a:rPr lang="en-US" sz="1600" dirty="0" smtClean="0"/>
              <a:t>Define TDD requirements </a:t>
            </a:r>
            <a:r>
              <a:rPr lang="en-US" sz="1600" dirty="0" smtClean="0">
                <a:solidFill>
                  <a:srgbClr val="FF0000"/>
                </a:solidFill>
              </a:rPr>
              <a:t>only</a:t>
            </a:r>
            <a:endParaRPr lang="en-GB" sz="1600" dirty="0" smtClean="0">
              <a:solidFill>
                <a:srgbClr val="FF0000"/>
              </a:solidFill>
            </a:endParaRPr>
          </a:p>
          <a:p>
            <a:pPr algn="just"/>
            <a:endParaRPr lang="en-US" sz="2000" dirty="0" smtClean="0"/>
          </a:p>
          <a:p>
            <a:pPr algn="just"/>
            <a:r>
              <a:rPr lang="en-US" sz="2000" dirty="0" smtClean="0"/>
              <a:t>UE SCS/CBW</a:t>
            </a:r>
            <a:endParaRPr lang="en-US" sz="2000" dirty="0"/>
          </a:p>
          <a:p>
            <a:pPr lvl="1" algn="just"/>
            <a:r>
              <a:rPr lang="en-GB" sz="1800" dirty="0" smtClean="0"/>
              <a:t>Set </a:t>
            </a:r>
            <a:r>
              <a:rPr lang="en-GB" sz="1800" dirty="0"/>
              <a:t>of SCS and UE CBW combinations is FFS. The applicable bands are FFS</a:t>
            </a:r>
            <a:r>
              <a:rPr lang="en-GB" sz="1800" dirty="0" smtClean="0"/>
              <a:t>.</a:t>
            </a: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dirty="0"/>
              <a:t>UL/DL configuration for TDD</a:t>
            </a:r>
          </a:p>
          <a:p>
            <a:pPr lvl="1"/>
            <a:r>
              <a:rPr lang="en-GB" sz="1800" dirty="0" smtClean="0">
                <a:solidFill>
                  <a:srgbClr val="FF0000"/>
                </a:solidFill>
              </a:rPr>
              <a:t>Define requirements </a:t>
            </a:r>
            <a:r>
              <a:rPr lang="en-GB" sz="1800" dirty="0" smtClean="0"/>
              <a:t>only </a:t>
            </a:r>
            <a:r>
              <a:rPr lang="en-GB" sz="1800" dirty="0" smtClean="0">
                <a:solidFill>
                  <a:srgbClr val="FF0000"/>
                </a:solidFill>
              </a:rPr>
              <a:t>for</a:t>
            </a:r>
            <a:r>
              <a:rPr lang="en-GB" sz="1800" dirty="0" smtClean="0"/>
              <a:t> semi-static </a:t>
            </a:r>
            <a:r>
              <a:rPr lang="en-GB" sz="1800" dirty="0"/>
              <a:t>configuration in Rel-15</a:t>
            </a:r>
            <a:endParaRPr lang="en-US" sz="1800" dirty="0"/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Exact </a:t>
            </a:r>
            <a:r>
              <a:rPr lang="en-US" sz="1800" dirty="0" smtClean="0">
                <a:solidFill>
                  <a:srgbClr val="FF0000"/>
                </a:solidFill>
              </a:rPr>
              <a:t>TDD configurations </a:t>
            </a:r>
            <a:r>
              <a:rPr lang="en-US" sz="1800" dirty="0">
                <a:solidFill>
                  <a:srgbClr val="FF0000"/>
                </a:solidFill>
              </a:rPr>
              <a:t>are </a:t>
            </a:r>
            <a:r>
              <a:rPr lang="en-US" sz="1800" dirty="0" smtClean="0">
                <a:solidFill>
                  <a:srgbClr val="FF0000"/>
                </a:solidFill>
              </a:rPr>
              <a:t>FFS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HARQ timing and number of processes is FFS</a:t>
            </a:r>
            <a:endParaRPr lang="en-US" sz="1800" dirty="0">
              <a:solidFill>
                <a:srgbClr val="FF0000"/>
              </a:solidFill>
            </a:endParaRPr>
          </a:p>
          <a:p>
            <a:pPr algn="just"/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608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NR UE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dirty="0" smtClean="0"/>
              <a:t>Number </a:t>
            </a:r>
            <a:r>
              <a:rPr lang="en-GB" dirty="0"/>
              <a:t>of UE RX ports and MIMO layers</a:t>
            </a:r>
            <a:endParaRPr lang="ru-RU" dirty="0"/>
          </a:p>
          <a:p>
            <a:pPr lvl="1"/>
            <a:r>
              <a:rPr lang="en-GB" sz="1800" dirty="0"/>
              <a:t>FR1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Define </a:t>
            </a:r>
            <a:r>
              <a:rPr lang="en-GB" sz="1600" dirty="0"/>
              <a:t>2RX and 4RX ports </a:t>
            </a:r>
            <a:r>
              <a:rPr lang="en-GB" sz="1600" dirty="0">
                <a:solidFill>
                  <a:srgbClr val="FF0000"/>
                </a:solidFill>
              </a:rPr>
              <a:t>requirements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GB" sz="1600" dirty="0" smtClean="0"/>
              <a:t>Up </a:t>
            </a:r>
            <a:r>
              <a:rPr lang="en-GB" sz="1600" dirty="0"/>
              <a:t>to </a:t>
            </a:r>
            <a:r>
              <a:rPr lang="en-GB" sz="1600" dirty="0" smtClean="0"/>
              <a:t>4 MIMO </a:t>
            </a:r>
            <a:r>
              <a:rPr lang="en-GB" sz="1600" dirty="0"/>
              <a:t>layers</a:t>
            </a:r>
          </a:p>
          <a:p>
            <a:pPr lvl="1"/>
            <a:r>
              <a:rPr lang="en-GB" sz="1800" dirty="0"/>
              <a:t>FR2</a:t>
            </a:r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Define</a:t>
            </a:r>
            <a:r>
              <a:rPr lang="en-GB" sz="1600" dirty="0"/>
              <a:t> 2RX </a:t>
            </a:r>
            <a:r>
              <a:rPr lang="en-GB" sz="1600" dirty="0" smtClean="0"/>
              <a:t>ports </a:t>
            </a:r>
            <a:r>
              <a:rPr lang="en-GB" sz="1600" dirty="0">
                <a:solidFill>
                  <a:srgbClr val="FF0000"/>
                </a:solidFill>
              </a:rPr>
              <a:t>requirements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GB" sz="1600" dirty="0" smtClean="0"/>
              <a:t>Up </a:t>
            </a:r>
            <a:r>
              <a:rPr lang="en-GB" sz="1600" dirty="0"/>
              <a:t>to 2 MIMO </a:t>
            </a:r>
            <a:r>
              <a:rPr lang="en-GB" sz="1600" dirty="0" smtClean="0"/>
              <a:t>layers</a:t>
            </a:r>
            <a:endParaRPr lang="en-GB" sz="1600" dirty="0"/>
          </a:p>
          <a:p>
            <a:pPr algn="just"/>
            <a:endParaRPr lang="en-US" sz="2000" dirty="0" smtClean="0"/>
          </a:p>
          <a:p>
            <a:pPr algn="just"/>
            <a:r>
              <a:rPr lang="en-US" sz="2000" dirty="0" smtClean="0"/>
              <a:t>MCS/TBS for PDSCH demodulation</a:t>
            </a:r>
            <a:endParaRPr lang="en-US" dirty="0" smtClean="0"/>
          </a:p>
          <a:p>
            <a:pPr lvl="1"/>
            <a:r>
              <a:rPr lang="en-GB" sz="1800" dirty="0" smtClean="0"/>
              <a:t>FR1</a:t>
            </a:r>
            <a:endParaRPr lang="en-GB" sz="1800" dirty="0"/>
          </a:p>
          <a:p>
            <a:pPr lvl="2"/>
            <a:r>
              <a:rPr lang="en-GB" sz="1600" dirty="0"/>
              <a:t>QPSK/16QAM/64QAM/256QAM</a:t>
            </a:r>
          </a:p>
          <a:p>
            <a:pPr lvl="1"/>
            <a:r>
              <a:rPr lang="en-GB" sz="1800" dirty="0"/>
              <a:t>FR2</a:t>
            </a:r>
          </a:p>
          <a:p>
            <a:pPr lvl="2"/>
            <a:r>
              <a:rPr lang="en-GB" sz="1600" dirty="0"/>
              <a:t>QPSK/16QAM/64QAM</a:t>
            </a:r>
          </a:p>
          <a:p>
            <a:pPr algn="just"/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745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Channel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 algn="just">
              <a:buFont typeface="Arial" panose="020B0604020202020204" pitchFamily="34" charset="0"/>
              <a:buChar char="•"/>
            </a:pPr>
            <a:r>
              <a:rPr lang="en-GB" sz="2000" dirty="0"/>
              <a:t>Propagation channel models for </a:t>
            </a:r>
            <a:r>
              <a:rPr lang="en-US" sz="2000" dirty="0" smtClean="0"/>
              <a:t>FR1 performance requirements</a:t>
            </a:r>
            <a:endParaRPr lang="en-GB" sz="2000" dirty="0" smtClean="0"/>
          </a:p>
          <a:p>
            <a:pPr marL="800100" lvl="4" indent="-342900" algn="just">
              <a:buFont typeface="Arial" panose="020B0604020202020204" pitchFamily="34" charset="0"/>
              <a:buChar char="•"/>
            </a:pPr>
            <a:r>
              <a:rPr lang="en-GB" sz="1800" dirty="0" smtClean="0"/>
              <a:t>Use simplified TR 38.901 </a:t>
            </a:r>
            <a:r>
              <a:rPr lang="en-GB" sz="1800" dirty="0"/>
              <a:t>TDL channel </a:t>
            </a:r>
            <a:r>
              <a:rPr lang="en-GB" sz="1800" dirty="0" smtClean="0"/>
              <a:t>models</a:t>
            </a:r>
          </a:p>
          <a:p>
            <a:pPr marL="1257300" lvl="5" indent="-342900" algn="just"/>
            <a:r>
              <a:rPr lang="en-GB" sz="1800" dirty="0" smtClean="0">
                <a:solidFill>
                  <a:srgbClr val="FF0000"/>
                </a:solidFill>
              </a:rPr>
              <a:t>FFS </a:t>
            </a:r>
            <a:r>
              <a:rPr lang="en-GB" sz="1800" dirty="0" smtClean="0">
                <a:solidFill>
                  <a:srgbClr val="FF0000"/>
                </a:solidFill>
              </a:rPr>
              <a:t>for power </a:t>
            </a:r>
            <a:r>
              <a:rPr lang="en-GB" sz="1800" dirty="0">
                <a:solidFill>
                  <a:srgbClr val="FF0000"/>
                </a:solidFill>
              </a:rPr>
              <a:t>delay </a:t>
            </a:r>
            <a:r>
              <a:rPr lang="en-GB" sz="1800" dirty="0" smtClean="0">
                <a:solidFill>
                  <a:srgbClr val="FF0000"/>
                </a:solidFill>
              </a:rPr>
              <a:t>profiles</a:t>
            </a:r>
            <a:endParaRPr lang="en-GB" sz="1800" dirty="0">
              <a:solidFill>
                <a:srgbClr val="FF0000"/>
              </a:solidFill>
            </a:endParaRPr>
          </a:p>
          <a:p>
            <a:pPr marL="1257300" lvl="5" indent="-342900" algn="just"/>
            <a:r>
              <a:rPr lang="en-GB" sz="1800" dirty="0" smtClean="0"/>
              <a:t>FFS for Delay spread values</a:t>
            </a:r>
            <a:endParaRPr lang="en-GB" sz="1800" dirty="0"/>
          </a:p>
          <a:p>
            <a:pPr marL="1257300" lvl="5" indent="-342900" algn="just"/>
            <a:r>
              <a:rPr lang="en-GB" sz="1800" dirty="0" smtClean="0"/>
              <a:t>FFS </a:t>
            </a:r>
            <a:r>
              <a:rPr lang="en-GB" sz="1800" dirty="0"/>
              <a:t>h</a:t>
            </a:r>
            <a:r>
              <a:rPr lang="en-GB" sz="1800" dirty="0" smtClean="0"/>
              <a:t>ow </a:t>
            </a:r>
            <a:r>
              <a:rPr lang="en-GB" sz="1800" dirty="0"/>
              <a:t>to simplify the </a:t>
            </a:r>
            <a:r>
              <a:rPr lang="en-GB" sz="1800" dirty="0" smtClean="0"/>
              <a:t>models</a:t>
            </a:r>
          </a:p>
          <a:p>
            <a:pPr marL="1257300" lvl="5" indent="-342900" algn="just"/>
            <a:r>
              <a:rPr lang="en-US" sz="1800" dirty="0" smtClean="0">
                <a:solidFill>
                  <a:srgbClr val="FF0000"/>
                </a:solidFill>
              </a:rPr>
              <a:t>FFS MIMO antenna </a:t>
            </a:r>
            <a:r>
              <a:rPr lang="en-US" sz="1800" dirty="0">
                <a:solidFill>
                  <a:srgbClr val="FF0000"/>
                </a:solidFill>
              </a:rPr>
              <a:t>correlation models </a:t>
            </a:r>
          </a:p>
          <a:p>
            <a:pPr marL="342900" lvl="3" indent="-342900" algn="just">
              <a:buFont typeface="Arial" panose="020B0604020202020204" pitchFamily="34" charset="0"/>
              <a:buChar char="•"/>
            </a:pPr>
            <a:r>
              <a:rPr lang="en-GB" sz="2000" dirty="0" smtClean="0"/>
              <a:t>Propagation </a:t>
            </a:r>
            <a:r>
              <a:rPr lang="en-GB" sz="2000" dirty="0"/>
              <a:t>channel models for </a:t>
            </a:r>
            <a:r>
              <a:rPr lang="en-US" sz="2000" dirty="0" smtClean="0"/>
              <a:t>FR2 </a:t>
            </a:r>
            <a:r>
              <a:rPr lang="en-US" sz="2000" dirty="0"/>
              <a:t>requirements</a:t>
            </a:r>
          </a:p>
          <a:p>
            <a:pPr marL="800100" lvl="4" indent="-342900" algn="just">
              <a:buFont typeface="Arial" panose="020B0604020202020204" pitchFamily="34" charset="0"/>
              <a:buChar char="•"/>
            </a:pPr>
            <a:r>
              <a:rPr lang="en-US" sz="1800" dirty="0" smtClean="0"/>
              <a:t>FFS</a:t>
            </a:r>
            <a:endParaRPr lang="en-GB" sz="1800" dirty="0"/>
          </a:p>
          <a:p>
            <a:pPr marL="342900" lvl="3" indent="-342900" algn="just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10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open issues (for information)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180000"/>
          <a:lstStyle/>
          <a:p>
            <a:r>
              <a:rPr lang="en-GB" sz="1800" dirty="0" smtClean="0">
                <a:solidFill>
                  <a:srgbClr val="FF0000"/>
                </a:solidFill>
              </a:rPr>
              <a:t>Common</a:t>
            </a:r>
            <a:endParaRPr lang="en-GB" sz="1800" dirty="0">
              <a:solidFill>
                <a:srgbClr val="FF0000"/>
              </a:solidFill>
            </a:endParaRP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RF impairments models (e.g. </a:t>
            </a:r>
            <a:r>
              <a:rPr lang="en-GB" sz="1600" dirty="0" err="1" smtClean="0">
                <a:solidFill>
                  <a:srgbClr val="FF0000"/>
                </a:solidFill>
              </a:rPr>
              <a:t>Tx</a:t>
            </a:r>
            <a:r>
              <a:rPr lang="en-GB" sz="1600" dirty="0" smtClean="0">
                <a:solidFill>
                  <a:srgbClr val="FF0000"/>
                </a:solidFill>
              </a:rPr>
              <a:t> EVM, RX EVM, phase noise)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Deployment scenarios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SA/NSA requirements</a:t>
            </a:r>
          </a:p>
          <a:p>
            <a:r>
              <a:rPr lang="en-GB" sz="1800" dirty="0" smtClean="0">
                <a:solidFill>
                  <a:srgbClr val="FF0000"/>
                </a:solidFill>
              </a:rPr>
              <a:t>PDSCH</a:t>
            </a:r>
            <a:endParaRPr lang="en-GB" sz="1800" dirty="0">
              <a:solidFill>
                <a:srgbClr val="FF0000"/>
              </a:solidFill>
            </a:endParaRP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Performance metrics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FRCs</a:t>
            </a:r>
          </a:p>
          <a:p>
            <a:pPr lvl="1"/>
            <a:r>
              <a:rPr lang="en-US" sz="1600" dirty="0" smtClean="0">
                <a:solidFill>
                  <a:srgbClr val="FF0000"/>
                </a:solidFill>
              </a:rPr>
              <a:t>HARQ parameters and RV sequence</a:t>
            </a:r>
            <a:endParaRPr lang="en-GB" sz="1600" dirty="0">
              <a:solidFill>
                <a:srgbClr val="FF0000"/>
              </a:solidFill>
            </a:endParaRP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Resource allocation</a:t>
            </a:r>
            <a:endParaRPr lang="en-GB" sz="1600" dirty="0">
              <a:solidFill>
                <a:srgbClr val="FF0000"/>
              </a:solidFill>
            </a:endParaRPr>
          </a:p>
          <a:p>
            <a:pPr lvl="1"/>
            <a:r>
              <a:rPr lang="en-GB" sz="1600" dirty="0">
                <a:solidFill>
                  <a:srgbClr val="FF0000"/>
                </a:solidFill>
              </a:rPr>
              <a:t>PRB </a:t>
            </a:r>
            <a:r>
              <a:rPr lang="en-GB" sz="1600" dirty="0" smtClean="0">
                <a:solidFill>
                  <a:srgbClr val="FF0000"/>
                </a:solidFill>
              </a:rPr>
              <a:t>bundling parameters</a:t>
            </a:r>
            <a:endParaRPr lang="en-GB" sz="1600" dirty="0">
              <a:solidFill>
                <a:srgbClr val="FF0000"/>
              </a:solidFill>
            </a:endParaRPr>
          </a:p>
          <a:p>
            <a:pPr lvl="1"/>
            <a:r>
              <a:rPr lang="en-GB" sz="1600" dirty="0">
                <a:solidFill>
                  <a:srgbClr val="FF0000"/>
                </a:solidFill>
              </a:rPr>
              <a:t>DRMS configuration</a:t>
            </a:r>
          </a:p>
          <a:p>
            <a:pPr lvl="1"/>
            <a:r>
              <a:rPr lang="en-GB" sz="1600" dirty="0">
                <a:solidFill>
                  <a:srgbClr val="FF0000"/>
                </a:solidFill>
              </a:rPr>
              <a:t>CSI-RS for TRS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PTRS	</a:t>
            </a:r>
            <a:endParaRPr lang="en-GB" sz="1600" dirty="0">
              <a:solidFill>
                <a:srgbClr val="FF0000"/>
              </a:solidFill>
            </a:endParaRP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QCL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Reference receiver assumptions</a:t>
            </a:r>
            <a:endParaRPr lang="en-GB" sz="1600" dirty="0">
              <a:solidFill>
                <a:srgbClr val="FF0000"/>
              </a:solidFill>
            </a:endParaRPr>
          </a:p>
          <a:p>
            <a:r>
              <a:rPr lang="en-GB" sz="1800" dirty="0" smtClean="0">
                <a:solidFill>
                  <a:srgbClr val="FF0000"/>
                </a:solidFill>
              </a:rPr>
              <a:t>PDCCH</a:t>
            </a:r>
            <a:endParaRPr lang="en-GB" sz="1800" dirty="0">
              <a:solidFill>
                <a:srgbClr val="FF0000"/>
              </a:solidFill>
            </a:endParaRP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Test metrics</a:t>
            </a:r>
          </a:p>
          <a:p>
            <a:pPr lvl="1"/>
            <a:r>
              <a:rPr lang="en-GB" sz="1400" dirty="0" smtClean="0">
                <a:solidFill>
                  <a:srgbClr val="FF0000"/>
                </a:solidFill>
              </a:rPr>
              <a:t>Aggregation </a:t>
            </a:r>
            <a:r>
              <a:rPr lang="en-GB" sz="1400" dirty="0">
                <a:solidFill>
                  <a:srgbClr val="FF0000"/>
                </a:solidFill>
              </a:rPr>
              <a:t>level</a:t>
            </a:r>
          </a:p>
          <a:p>
            <a:pPr lvl="1"/>
            <a:r>
              <a:rPr lang="en-GB" sz="1400" dirty="0">
                <a:solidFill>
                  <a:srgbClr val="FF0000"/>
                </a:solidFill>
              </a:rPr>
              <a:t>CORESET configuration</a:t>
            </a:r>
          </a:p>
          <a:p>
            <a:pPr lvl="1"/>
            <a:r>
              <a:rPr lang="en-GB" sz="1400" dirty="0">
                <a:solidFill>
                  <a:srgbClr val="FF0000"/>
                </a:solidFill>
              </a:rPr>
              <a:t>DCI format (number of bits</a:t>
            </a:r>
            <a:r>
              <a:rPr lang="en-GB" sz="1400" dirty="0" smtClean="0">
                <a:solidFill>
                  <a:srgbClr val="FF0000"/>
                </a:solidFill>
              </a:rPr>
              <a:t>)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Reference receiver assumptions</a:t>
            </a:r>
            <a:endParaRPr lang="en-GB" sz="1400" dirty="0">
              <a:solidFill>
                <a:srgbClr val="FF0000"/>
              </a:solidFill>
            </a:endParaRPr>
          </a:p>
          <a:p>
            <a:r>
              <a:rPr lang="en-US" sz="1800" dirty="0" smtClean="0">
                <a:solidFill>
                  <a:srgbClr val="FF0000"/>
                </a:solidFill>
              </a:rPr>
              <a:t>CQI reporting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Test metrics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Wideband/</a:t>
            </a:r>
            <a:r>
              <a:rPr lang="en-US" sz="1400" dirty="0" err="1" smtClean="0">
                <a:solidFill>
                  <a:srgbClr val="FF0000"/>
                </a:solidFill>
              </a:rPr>
              <a:t>Subband</a:t>
            </a:r>
            <a:r>
              <a:rPr lang="en-US" sz="1400" dirty="0" smtClean="0">
                <a:solidFill>
                  <a:srgbClr val="FF0000"/>
                </a:solidFill>
              </a:rPr>
              <a:t> CQI tests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CQI tables</a:t>
            </a:r>
          </a:p>
          <a:p>
            <a:r>
              <a:rPr lang="en-US" sz="1800" dirty="0" smtClean="0">
                <a:solidFill>
                  <a:srgbClr val="FF0000"/>
                </a:solidFill>
              </a:rPr>
              <a:t>PMI reporting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Test metrics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Wideband/</a:t>
            </a:r>
            <a:r>
              <a:rPr lang="en-US" sz="1400" dirty="0" err="1" smtClean="0">
                <a:solidFill>
                  <a:srgbClr val="FF0000"/>
                </a:solidFill>
              </a:rPr>
              <a:t>Subband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>
                <a:solidFill>
                  <a:srgbClr val="FF0000"/>
                </a:solidFill>
              </a:rPr>
              <a:t>CQI tests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Number of APs</a:t>
            </a:r>
          </a:p>
          <a:p>
            <a:pPr lvl="1"/>
            <a:r>
              <a:rPr lang="en-US" sz="1400" dirty="0" err="1" smtClean="0">
                <a:solidFill>
                  <a:srgbClr val="FF0000"/>
                </a:solidFill>
              </a:rPr>
              <a:t>Codeebook</a:t>
            </a:r>
            <a:r>
              <a:rPr lang="en-US" sz="1400" dirty="0" smtClean="0">
                <a:solidFill>
                  <a:srgbClr val="FF0000"/>
                </a:solidFill>
              </a:rPr>
              <a:t> types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sz="1800" dirty="0" smtClean="0">
                <a:solidFill>
                  <a:srgbClr val="FF0000"/>
                </a:solidFill>
              </a:rPr>
              <a:t>RI reporting</a:t>
            </a:r>
            <a:endParaRPr lang="en-GB" sz="18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5910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66EEDB98-F073-460B-B9B0-9643F9FE785E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14110</TotalTime>
  <Words>299</Words>
  <Application>Microsoft Office PowerPoint</Application>
  <PresentationFormat>On-screen Show (4:3)</PresentationFormat>
  <Paragraphs>95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Theme</vt:lpstr>
      <vt:lpstr>Way Forward on NR UE performance requirements</vt:lpstr>
      <vt:lpstr>NR UE performance requirements</vt:lpstr>
      <vt:lpstr>NR UE performance requirements</vt:lpstr>
      <vt:lpstr>NR UE performance requirements</vt:lpstr>
      <vt:lpstr>Channel Models</vt:lpstr>
      <vt:lpstr>Other open issues (for information)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</cp:lastModifiedBy>
  <cp:revision>921</cp:revision>
  <dcterms:created xsi:type="dcterms:W3CDTF">2013-05-13T16:02:00Z</dcterms:created>
  <dcterms:modified xsi:type="dcterms:W3CDTF">2018-04-19T10:31:53Z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2018-04-19 10:31:53Z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</Properties>
</file>