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9" r:id="rId4"/>
    <p:sldId id="260" r:id="rId5"/>
    <p:sldId id="261" r:id="rId6"/>
    <p:sldId id="262" r:id="rId7"/>
    <p:sldId id="258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8773" autoAdjust="0"/>
  </p:normalViewPr>
  <p:slideViewPr>
    <p:cSldViewPr>
      <p:cViewPr varScale="1">
        <p:scale>
          <a:sx n="77" d="100"/>
          <a:sy n="77" d="100"/>
        </p:scale>
        <p:origin x="-101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AF3507-E6C2-4A1B-85D6-37C85D44C52E}" type="datetimeFigureOut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E5D43F-0816-4ACF-9F0F-B4CD510C2D0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61457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1DC28-B110-4B7E-AF39-CB30E0696184}" type="datetime1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47811-1809-4D16-B6AE-2C06BDE2525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69068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1CD25-3514-461F-8214-E797032E97E7}" type="datetime1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47811-1809-4D16-B6AE-2C06BDE2525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82716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07FAD-387B-46AF-AA64-B05CFDF1C22D}" type="datetime1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47811-1809-4D16-B6AE-2C06BDE2525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6952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A5A81-3DE0-40E2-B8A6-4CDE918281C6}" type="datetime1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47811-1809-4D16-B6AE-2C06BDE2525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5252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47DA7-D3A7-4137-8566-7EB1E83B7201}" type="datetime1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47811-1809-4D16-B6AE-2C06BDE2525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0287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345F9-9BFE-4AA9-BFB6-808C55723AAB}" type="datetime1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47811-1809-4D16-B6AE-2C06BDE2525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8279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C814A-1FDA-4E4E-B14C-3EFE55A2282E}" type="datetime1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47811-1809-4D16-B6AE-2C06BDE2525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226073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74144-960A-40C1-97A8-7E1398C08215}" type="datetime1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47811-1809-4D16-B6AE-2C06BDE2525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9468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7B60D-B5B7-41E4-9122-0F7E1FAC6160}" type="datetime1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47811-1809-4D16-B6AE-2C06BDE2525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40074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40F61-02BE-4BC2-B24B-33697747CC52}" type="datetime1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47811-1809-4D16-B6AE-2C06BDE2525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53980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2CBE6-3A9F-4964-B45A-CD85C25F2DE2}" type="datetime1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47811-1809-4D16-B6AE-2C06BDE2525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0658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2C52B0-66C1-49A1-A30C-372B1A97F690}" type="datetime1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447811-1809-4D16-B6AE-2C06BDE2525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0689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600" dirty="0"/>
              <a:t>WF on collision issue among RLM-RS, SMTC and measurement gap </a:t>
            </a:r>
            <a:endParaRPr kumimoji="1" lang="ja-JP" altLang="en-US" sz="36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3813043"/>
            <a:ext cx="6400800" cy="1752600"/>
          </a:xfrm>
        </p:spPr>
        <p:txBody>
          <a:bodyPr/>
          <a:lstStyle/>
          <a:p>
            <a:r>
              <a:rPr kumimoji="1" lang="en-US" altLang="ja-JP"/>
              <a:t>NTT DOCOMO 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5" y="251519"/>
            <a:ext cx="48385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/>
              <a:t>3GPP TSG-RAN WG4 #86bis	</a:t>
            </a:r>
            <a:endParaRPr lang="ja-JP" altLang="ja-JP" dirty="0"/>
          </a:p>
          <a:p>
            <a:r>
              <a:rPr lang="en-GB" altLang="ja-JP" b="1" dirty="0"/>
              <a:t>Melbourne, Australia, April 16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 - April 20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, 2018</a:t>
            </a:r>
            <a:endParaRPr lang="ja-JP" altLang="ja-JP" b="1" i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217337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R4-1805541</a:t>
            </a:r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47811-1809-4D16-B6AE-2C06BDE2525B}" type="slidenum">
              <a:rPr kumimoji="1" lang="ja-JP" altLang="en-US" smtClean="0"/>
              <a:pPr/>
              <a:t>1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5469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5496" y="44624"/>
            <a:ext cx="2746648" cy="754095"/>
          </a:xfrm>
        </p:spPr>
        <p:txBody>
          <a:bodyPr>
            <a:normAutofit/>
          </a:bodyPr>
          <a:lstStyle/>
          <a:p>
            <a:pPr algn="l"/>
            <a:r>
              <a:rPr kumimoji="1" lang="en-US" altLang="ja-JP" sz="3200" dirty="0"/>
              <a:t>Background</a:t>
            </a:r>
            <a:endParaRPr kumimoji="1" lang="ja-JP" altLang="en-US" sz="24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11723" y="838453"/>
            <a:ext cx="81251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kumimoji="1" lang="en-US" altLang="ja-JP" dirty="0"/>
              <a:t>Following measurement types and scenarios were summarized in agreed WF [1].</a:t>
            </a:r>
          </a:p>
          <a:p>
            <a:pPr marL="285750" indent="-285750">
              <a:buFont typeface="Wingdings" panose="05000000000000000000" pitchFamily="2" charset="2"/>
              <a:buChar char="p"/>
            </a:pPr>
            <a:r>
              <a:rPr lang="en-US" altLang="ja-JP" dirty="0"/>
              <a:t>FFS which scenario shall be specified and UE behavior in corresponding scenario.</a:t>
            </a:r>
            <a:endParaRPr kumimoji="1"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375253" y="1550397"/>
            <a:ext cx="837666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1400" dirty="0"/>
              <a:t>All the UE activities for consideration (all the activities are SSB based)</a:t>
            </a:r>
          </a:p>
          <a:p>
            <a:pPr marL="800100" lvl="1" indent="-342900">
              <a:buFont typeface="+mj-lt"/>
              <a:buAutoNum type="arabicParenR"/>
            </a:pPr>
            <a:r>
              <a:rPr lang="en-US" altLang="ja-JP" sz="1400" dirty="0"/>
              <a:t>RLM</a:t>
            </a:r>
          </a:p>
          <a:p>
            <a:pPr marL="800100" lvl="1" indent="-342900">
              <a:buFont typeface="+mj-lt"/>
              <a:buAutoNum type="arabicParenR"/>
            </a:pPr>
            <a:r>
              <a:rPr lang="en-US" altLang="ja-JP" sz="1400" dirty="0"/>
              <a:t>Measurement type A: Intra-frequency measurement w/o MG and w/o interruption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ja-JP" sz="1400" dirty="0"/>
              <a:t>For FR1, no mixed numerologies is assumed for this measurement type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ja-JP" sz="1400" dirty="0"/>
              <a:t>For FR2, this measurement type is not applicable </a:t>
            </a:r>
          </a:p>
          <a:p>
            <a:pPr marL="800100" lvl="1" indent="-342900">
              <a:buFont typeface="+mj-lt"/>
              <a:buAutoNum type="arabicParenR"/>
            </a:pPr>
            <a:r>
              <a:rPr lang="en-US" altLang="ja-JP" sz="1400" dirty="0"/>
              <a:t>Measurement type B: intra-frequency measurement with interruption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ja-JP" sz="1400" dirty="0"/>
              <a:t>For FR1, mixed numerologies is assumed for this measurement type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ja-JP" sz="1400" dirty="0"/>
              <a:t>For FR2, Rx beam sweeping is assumed for this measurement type</a:t>
            </a:r>
          </a:p>
          <a:p>
            <a:pPr marL="800100" lvl="1" indent="-342900">
              <a:buFont typeface="+mj-lt"/>
              <a:buAutoNum type="arabicParenR"/>
            </a:pPr>
            <a:r>
              <a:rPr lang="en-US" altLang="ja-JP" sz="1400" dirty="0"/>
              <a:t>Measurement type C: intra-frequency measurement with MG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ja-JP" sz="1400" dirty="0"/>
              <a:t>E.g. Intra-frequency measurement outside active BWP</a:t>
            </a:r>
          </a:p>
          <a:p>
            <a:pPr marL="800100" lvl="1" indent="-342900">
              <a:buFont typeface="+mj-lt"/>
              <a:buAutoNum type="arabicParenR"/>
            </a:pPr>
            <a:r>
              <a:rPr lang="en-US" altLang="ja-JP" sz="1400" dirty="0"/>
              <a:t>Measurement type D: inter-frequency measurement  and inter-RAT measurement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altLang="ja-JP" sz="1400" dirty="0"/>
              <a:t>All the scenarios for consideration</a:t>
            </a:r>
          </a:p>
          <a:p>
            <a:pPr marL="742950" lvl="2" indent="-285750">
              <a:buFont typeface="Wingdings" panose="05000000000000000000" pitchFamily="2" charset="2"/>
              <a:buChar char="v"/>
            </a:pPr>
            <a:r>
              <a:rPr lang="en-US" altLang="ja-JP" sz="1400" dirty="0"/>
              <a:t>Fully overlapped scenarios:</a:t>
            </a:r>
          </a:p>
          <a:p>
            <a:pPr marL="1200150" lvl="3" indent="-285750">
              <a:buFont typeface="Arial" panose="020B0604020202020204" pitchFamily="34" charset="0"/>
              <a:buChar char="•"/>
            </a:pPr>
            <a:r>
              <a:rPr lang="en-US" altLang="ja-JP" sz="1400" dirty="0"/>
              <a:t>Scenario 1a: Fully overlapped between MG and SMTC in type A</a:t>
            </a:r>
          </a:p>
          <a:p>
            <a:pPr marL="1200150" lvl="3" indent="-285750">
              <a:buFont typeface="Arial" panose="020B0604020202020204" pitchFamily="34" charset="0"/>
              <a:buChar char="•"/>
            </a:pPr>
            <a:r>
              <a:rPr lang="en-US" altLang="ja-JP" sz="1400" dirty="0"/>
              <a:t>Scenario 1b:  Fully overlapped between MG and SMTC in type B</a:t>
            </a:r>
          </a:p>
          <a:p>
            <a:pPr marL="1200150" lvl="3" indent="-285750">
              <a:buFont typeface="Arial" panose="020B0604020202020204" pitchFamily="34" charset="0"/>
              <a:buChar char="•"/>
            </a:pPr>
            <a:r>
              <a:rPr lang="en-US" altLang="ja-JP" sz="1400" dirty="0"/>
              <a:t>Scenario 1c: Fully overlapped between MG and RLM</a:t>
            </a:r>
          </a:p>
          <a:p>
            <a:pPr marL="742950" lvl="2" indent="-285750">
              <a:buFont typeface="Wingdings" panose="05000000000000000000" pitchFamily="2" charset="2"/>
              <a:buChar char="v"/>
            </a:pPr>
            <a:r>
              <a:rPr lang="en-US" altLang="ja-JP" sz="1400" dirty="0"/>
              <a:t>Partial overlapped scenarios:</a:t>
            </a:r>
          </a:p>
          <a:p>
            <a:pPr marL="1200150" lvl="3" indent="-285750">
              <a:buFont typeface="Arial" panose="020B0604020202020204" pitchFamily="34" charset="0"/>
              <a:buChar char="•"/>
            </a:pPr>
            <a:r>
              <a:rPr lang="en-US" altLang="ja-JP" sz="1400" dirty="0"/>
              <a:t>Scenario 2a: Partial overlapped between MG and SMTC in type A</a:t>
            </a:r>
          </a:p>
          <a:p>
            <a:pPr marL="1200150" lvl="3" indent="-285750">
              <a:buFont typeface="Arial" panose="020B0604020202020204" pitchFamily="34" charset="0"/>
              <a:buChar char="•"/>
            </a:pPr>
            <a:r>
              <a:rPr lang="en-US" altLang="ja-JP" sz="1400" dirty="0"/>
              <a:t>Scenario 2b: Partial overlapped between MG and SMTC in type B</a:t>
            </a:r>
          </a:p>
          <a:p>
            <a:pPr marL="1200150" lvl="3" indent="-285750">
              <a:buFont typeface="Arial" panose="020B0604020202020204" pitchFamily="34" charset="0"/>
              <a:buChar char="•"/>
            </a:pPr>
            <a:r>
              <a:rPr lang="en-US" altLang="ja-JP" sz="1400" dirty="0"/>
              <a:t>Scenario 2c: Partial overlapped between MG and RLM</a:t>
            </a:r>
          </a:p>
          <a:p>
            <a:pPr marL="742950" lvl="2" indent="-285750">
              <a:buFont typeface="Wingdings" panose="05000000000000000000" pitchFamily="2" charset="2"/>
              <a:buChar char="v"/>
            </a:pPr>
            <a:r>
              <a:rPr lang="en-US" altLang="ja-JP" sz="1400" dirty="0"/>
              <a:t>Fully non-overlapped scenarios:</a:t>
            </a:r>
          </a:p>
          <a:p>
            <a:pPr marL="1200150" lvl="3" indent="-285750">
              <a:buFont typeface="Arial" panose="020B0604020202020204" pitchFamily="34" charset="0"/>
              <a:buChar char="•"/>
            </a:pPr>
            <a:r>
              <a:rPr lang="en-US" altLang="ja-JP" sz="1400" dirty="0"/>
              <a:t>Scenario 3a: Fully non-overlapped between MG and SMTC in type A</a:t>
            </a:r>
          </a:p>
          <a:p>
            <a:pPr marL="1200150" lvl="3" indent="-285750">
              <a:buFont typeface="Arial" panose="020B0604020202020204" pitchFamily="34" charset="0"/>
              <a:buChar char="•"/>
            </a:pPr>
            <a:r>
              <a:rPr lang="en-US" altLang="ja-JP" sz="1400" dirty="0"/>
              <a:t>Scenario 3b: Fully non-overlapped between MG and SMTC in type B</a:t>
            </a:r>
          </a:p>
          <a:p>
            <a:pPr marL="1200150" lvl="3" indent="-285750">
              <a:buFont typeface="Arial" panose="020B0604020202020204" pitchFamily="34" charset="0"/>
              <a:buChar char="•"/>
            </a:pPr>
            <a:r>
              <a:rPr lang="en-US" altLang="ja-JP" sz="1400" dirty="0"/>
              <a:t>Scenario 3c: Fully non-overlapped between MG and RLM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47811-1809-4D16-B6AE-2C06BDE2525B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956927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512" y="-99392"/>
            <a:ext cx="8712968" cy="754095"/>
          </a:xfrm>
        </p:spPr>
        <p:txBody>
          <a:bodyPr>
            <a:normAutofit/>
          </a:bodyPr>
          <a:lstStyle/>
          <a:p>
            <a:pPr algn="l"/>
            <a:r>
              <a:rPr lang="en-US" altLang="ja-JP" sz="3200" dirty="0"/>
              <a:t>Agreements: UE behavior in case of RLM</a:t>
            </a:r>
            <a:endParaRPr kumimoji="1" lang="ja-JP" altLang="en-US" sz="2400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6974904" y="6520259"/>
            <a:ext cx="2133600" cy="365125"/>
          </a:xfrm>
        </p:spPr>
        <p:txBody>
          <a:bodyPr/>
          <a:lstStyle/>
          <a:p>
            <a:fld id="{2B447811-1809-4D16-B6AE-2C06BDE2525B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0" y="682094"/>
            <a:ext cx="9144000" cy="5516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kumimoji="1" lang="en-US" altLang="ja-JP" dirty="0"/>
              <a:t>Scenario 1c (</a:t>
            </a:r>
            <a:r>
              <a:rPr lang="en-US" altLang="ja-JP" dirty="0"/>
              <a:t>Full overlap between MG and RLM) </a:t>
            </a:r>
            <a:r>
              <a:rPr kumimoji="1" lang="en-US" altLang="ja-JP" dirty="0"/>
              <a:t>is not specified according to agreement in RAN4 #86.</a:t>
            </a:r>
          </a:p>
          <a:p>
            <a:pPr marL="285750" indent="-285750">
              <a:buFont typeface="Wingdings" panose="05000000000000000000" pitchFamily="2" charset="2"/>
              <a:buChar char="p"/>
            </a:pPr>
            <a:r>
              <a:rPr kumimoji="1" lang="en-US" altLang="ja-JP" dirty="0"/>
              <a:t>For FR1,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ja-JP" dirty="0"/>
              <a:t>Scenario 2c/3c (Partial overlap/full non-overlap between MG and RLM)</a:t>
            </a:r>
          </a:p>
          <a:p>
            <a:pPr marL="1200150" lvl="2" indent="-285750">
              <a:buFont typeface="Calibri" panose="020F0502020204030204" pitchFamily="34" charset="0"/>
              <a:buChar char="-"/>
            </a:pPr>
            <a:r>
              <a:rPr lang="en-US" altLang="ja-JP" dirty="0"/>
              <a:t>All MGs are used for RRM measurements.</a:t>
            </a:r>
          </a:p>
          <a:p>
            <a:pPr marL="1200150" lvl="2" indent="-285750">
              <a:buFont typeface="Calibri" panose="020F0502020204030204" pitchFamily="34" charset="0"/>
              <a:buChar char="-"/>
            </a:pPr>
            <a:r>
              <a:rPr lang="en-US" altLang="ja-JP" dirty="0"/>
              <a:t>RLM requirements should be specified irrespective of SMTC occasion.</a:t>
            </a:r>
          </a:p>
          <a:p>
            <a:pPr marL="1200150" lvl="2" indent="-285750">
              <a:buFont typeface="Calibri" panose="020F0502020204030204" pitchFamily="34" charset="0"/>
              <a:buChar char="-"/>
            </a:pPr>
            <a:r>
              <a:rPr lang="en-US" altLang="ja-JP" dirty="0"/>
              <a:t>RLM requirements only consider all the RLM-RS which is not overlapped with MG.</a:t>
            </a:r>
            <a:endParaRPr lang="en-US" altLang="ja-JP" sz="1050" dirty="0"/>
          </a:p>
          <a:p>
            <a:pPr lvl="2"/>
            <a:endParaRPr lang="en-US" altLang="ja-JP" sz="1050" dirty="0"/>
          </a:p>
          <a:p>
            <a:pPr marL="285750" indent="-285750">
              <a:buFont typeface="Wingdings" panose="05000000000000000000" pitchFamily="2" charset="2"/>
              <a:buChar char="p"/>
            </a:pPr>
            <a:r>
              <a:rPr lang="en-US" altLang="ja-JP" dirty="0"/>
              <a:t>For FR2,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ja-JP" dirty="0"/>
              <a:t>Scenario 2c/3c (Partial overlap/full non-overlap between MG and RLM)</a:t>
            </a:r>
          </a:p>
          <a:p>
            <a:pPr marL="1200150" lvl="2" indent="-285750">
              <a:buFont typeface="Calibri" panose="020F0502020204030204" pitchFamily="34" charset="0"/>
              <a:buChar char="-"/>
            </a:pPr>
            <a:r>
              <a:rPr lang="en-US" altLang="ja-JP" dirty="0"/>
              <a:t>All MGs are used for RRM measurements.</a:t>
            </a:r>
          </a:p>
          <a:p>
            <a:pPr marL="1200150" lvl="2" indent="-285750">
              <a:buFont typeface="Calibri" panose="020F0502020204030204" pitchFamily="34" charset="0"/>
              <a:buChar char="-"/>
            </a:pPr>
            <a:r>
              <a:rPr lang="en-US" altLang="ja-JP" dirty="0"/>
              <a:t>Partial overlap between SMTC and RLM-RS outside of MG</a:t>
            </a:r>
          </a:p>
          <a:p>
            <a:pPr marL="1657350" lvl="3" indent="-285750">
              <a:buFont typeface="Wingdings" panose="05000000000000000000" pitchFamily="2" charset="2"/>
              <a:buChar char=""/>
            </a:pPr>
            <a:r>
              <a:rPr lang="en-US" altLang="ja-JP" dirty="0"/>
              <a:t>RLM requirements only consider all the RLM-RS which is not overlapped with SMTC window.</a:t>
            </a:r>
          </a:p>
          <a:p>
            <a:pPr marL="1200150" lvl="2" indent="-285750">
              <a:buFont typeface="Calibri" panose="020F0502020204030204" pitchFamily="34" charset="0"/>
              <a:buChar char="-"/>
            </a:pPr>
            <a:r>
              <a:rPr lang="en-US" altLang="ja-JP" dirty="0"/>
              <a:t>Full overlap between SMTC and RLM-RS outside of MG </a:t>
            </a:r>
          </a:p>
          <a:p>
            <a:pPr marL="1657350" lvl="3" indent="-285750">
              <a:buFont typeface="Wingdings" panose="05000000000000000000" pitchFamily="2" charset="2"/>
              <a:buChar char=""/>
            </a:pPr>
            <a:r>
              <a:rPr lang="en-US" altLang="ja-JP" dirty="0"/>
              <a:t>RLM requirements consider SSB timing sharing between RLM and intra-</a:t>
            </a:r>
            <a:r>
              <a:rPr lang="en-US" altLang="ja-JP" dirty="0" err="1"/>
              <a:t>freq</a:t>
            </a:r>
            <a:r>
              <a:rPr lang="en-US" altLang="ja-JP" dirty="0"/>
              <a:t> measurement.</a:t>
            </a:r>
          </a:p>
          <a:p>
            <a:pPr marL="2114550" lvl="4" indent="-285750">
              <a:buFont typeface="Calibri" panose="020F0502020204030204" pitchFamily="34" charset="0"/>
              <a:buChar char="-"/>
            </a:pPr>
            <a:r>
              <a:rPr lang="en-US" altLang="ja-JP" dirty="0"/>
              <a:t>Certain ratio between RLM and intra-</a:t>
            </a:r>
            <a:r>
              <a:rPr lang="en-US" altLang="ja-JP" dirty="0" err="1"/>
              <a:t>freq</a:t>
            </a:r>
            <a:r>
              <a:rPr lang="en-US" altLang="ja-JP" dirty="0"/>
              <a:t> measurement within available SSB timings should be specified in TS 38.133.</a:t>
            </a:r>
          </a:p>
          <a:p>
            <a:pPr marL="2571750" lvl="5" indent="-285750">
              <a:buFont typeface="Calibri" panose="020F0502020204030204" pitchFamily="34" charset="0"/>
              <a:buChar char="-"/>
            </a:pPr>
            <a:r>
              <a:rPr lang="en-US" altLang="ja-JP" dirty="0"/>
              <a:t>Value of sharing ratio is TBD.</a:t>
            </a:r>
          </a:p>
        </p:txBody>
      </p:sp>
    </p:spTree>
    <p:extLst>
      <p:ext uri="{BB962C8B-B14F-4D97-AF65-F5344CB8AC3E}">
        <p14:creationId xmlns:p14="http://schemas.microsoft.com/office/powerpoint/2010/main" val="42067760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-27384"/>
            <a:ext cx="9540552" cy="754095"/>
          </a:xfrm>
        </p:spPr>
        <p:txBody>
          <a:bodyPr>
            <a:noAutofit/>
          </a:bodyPr>
          <a:lstStyle/>
          <a:p>
            <a:pPr algn="l"/>
            <a:r>
              <a:rPr lang="en-US" altLang="ja-JP" sz="2800" dirty="0"/>
              <a:t>Agreements: UE behavior in case of type A/B measurements </a:t>
            </a:r>
            <a:endParaRPr kumimoji="1" lang="ja-JP" altLang="en-US" sz="2800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7046912" y="6448251"/>
            <a:ext cx="2133600" cy="365125"/>
          </a:xfrm>
        </p:spPr>
        <p:txBody>
          <a:bodyPr/>
          <a:lstStyle/>
          <a:p>
            <a:fld id="{2B447811-1809-4D16-B6AE-2C06BDE2525B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0" y="632003"/>
            <a:ext cx="914400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kumimoji="1" lang="en-US" altLang="ja-JP" sz="1700" dirty="0"/>
              <a:t>For FR1,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ja-JP" sz="1700" dirty="0"/>
              <a:t>Scenario 1a/1b (Full overlap between MG and SMTC in type A/B)</a:t>
            </a:r>
          </a:p>
          <a:p>
            <a:pPr marL="1200150" lvl="2" indent="-285750">
              <a:buFont typeface="Calibri" panose="020F0502020204030204" pitchFamily="34" charset="0"/>
              <a:buChar char="-"/>
            </a:pPr>
            <a:r>
              <a:rPr lang="en-US" altLang="ja-JP" sz="1700" dirty="0" smtClean="0"/>
              <a:t>UE </a:t>
            </a:r>
            <a:r>
              <a:rPr lang="en-US" altLang="ja-JP" sz="1700" dirty="0"/>
              <a:t>requirement should be specified for 1a/1b.</a:t>
            </a:r>
          </a:p>
          <a:p>
            <a:pPr marL="1657350" lvl="3" indent="-285750">
              <a:buFont typeface="Wingdings" panose="05000000000000000000" pitchFamily="2" charset="2"/>
              <a:buChar char=""/>
            </a:pPr>
            <a:r>
              <a:rPr lang="en-US" altLang="ja-JP" sz="1700" dirty="0"/>
              <a:t>The exact gap sharing between type A/B/C, type D is TBD.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ja-JP" sz="1700" dirty="0"/>
              <a:t>Scenario </a:t>
            </a:r>
            <a:r>
              <a:rPr lang="en-US" altLang="ja-JP" sz="1700" dirty="0" smtClean="0"/>
              <a:t>2a/2b</a:t>
            </a:r>
            <a:r>
              <a:rPr lang="en-US" altLang="ja-JP" sz="1700" dirty="0" smtClean="0">
                <a:solidFill>
                  <a:srgbClr val="7030A0"/>
                </a:solidFill>
              </a:rPr>
              <a:t> </a:t>
            </a:r>
            <a:r>
              <a:rPr lang="en-US" altLang="ja-JP" sz="1700" dirty="0"/>
              <a:t>(Partial overlap between MG and SMTC in type A/B)</a:t>
            </a:r>
          </a:p>
          <a:p>
            <a:pPr marL="1200150" lvl="2" indent="-285750">
              <a:buFont typeface="Calibri" panose="020F0502020204030204" pitchFamily="34" charset="0"/>
              <a:buChar char="-"/>
            </a:pPr>
            <a:r>
              <a:rPr lang="en-US" altLang="ja-JP" sz="1700" dirty="0"/>
              <a:t>Type A/type B measurement should only be conducted outside the MG.</a:t>
            </a:r>
          </a:p>
          <a:p>
            <a:pPr marL="1200150" lvl="2" indent="-285750">
              <a:buFont typeface="Calibri" panose="020F0502020204030204" pitchFamily="34" charset="0"/>
              <a:buChar char="-"/>
            </a:pPr>
            <a:r>
              <a:rPr lang="en-US" altLang="ja-JP" sz="1700" dirty="0" smtClean="0"/>
              <a:t>All MGs are used for Type C/Type D measurements.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ja-JP" sz="1700" dirty="0" smtClean="0"/>
              <a:t>Scenario </a:t>
            </a:r>
            <a:r>
              <a:rPr lang="en-US" altLang="ja-JP" sz="1700" dirty="0"/>
              <a:t>3a/3b (Full non-overlap between MG and SMTC in type A/B)</a:t>
            </a:r>
          </a:p>
          <a:p>
            <a:pPr marL="1200150" lvl="2" indent="-285750">
              <a:buFont typeface="Calibri" panose="020F0502020204030204" pitchFamily="34" charset="0"/>
              <a:buChar char="-"/>
            </a:pPr>
            <a:r>
              <a:rPr lang="en-US" altLang="ja-JP" sz="1700" dirty="0"/>
              <a:t>Requirements on type A/B measurement are specified without considering MG.</a:t>
            </a:r>
          </a:p>
          <a:p>
            <a:pPr marL="285750" indent="-285750">
              <a:buFont typeface="Wingdings" panose="05000000000000000000" pitchFamily="2" charset="2"/>
              <a:buChar char="p"/>
            </a:pPr>
            <a:r>
              <a:rPr lang="en-US" altLang="ja-JP" sz="1700" dirty="0"/>
              <a:t>For FR2,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ja-JP" sz="1700" dirty="0"/>
              <a:t>Scenario 1b (Full overlap between MG and SMTC in type B)</a:t>
            </a:r>
          </a:p>
          <a:p>
            <a:pPr marL="1200150" lvl="2" indent="-285750">
              <a:buFont typeface="Calibri" panose="020F0502020204030204" pitchFamily="34" charset="0"/>
              <a:buChar char="-"/>
            </a:pPr>
            <a:r>
              <a:rPr lang="en-US" altLang="ja-JP" sz="1700" dirty="0" smtClean="0"/>
              <a:t>UE </a:t>
            </a:r>
            <a:r>
              <a:rPr lang="en-US" altLang="ja-JP" sz="1700" dirty="0"/>
              <a:t>requirement should be specified for 1b.</a:t>
            </a:r>
          </a:p>
          <a:p>
            <a:pPr marL="1657350" lvl="3" indent="-285750">
              <a:buFont typeface="Wingdings" panose="05000000000000000000" pitchFamily="2" charset="2"/>
              <a:buChar char=""/>
            </a:pPr>
            <a:r>
              <a:rPr lang="en-US" altLang="ja-JP" sz="1700" dirty="0"/>
              <a:t>The exact  gap sharing between type </a:t>
            </a:r>
            <a:r>
              <a:rPr lang="en-US" altLang="ja-JP" sz="1700" dirty="0" smtClean="0"/>
              <a:t>B/C</a:t>
            </a:r>
            <a:r>
              <a:rPr lang="en-US" altLang="ja-JP" sz="1700" dirty="0"/>
              <a:t>, type D is TBD.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ja-JP" sz="1700" dirty="0"/>
              <a:t>Scenario 2b (Partial overlap between MG and SMTC in type B)</a:t>
            </a:r>
          </a:p>
          <a:p>
            <a:pPr marL="1200150" lvl="2" indent="-285750">
              <a:buFont typeface="Calibri" panose="020F0502020204030204" pitchFamily="34" charset="0"/>
              <a:buChar char="-"/>
            </a:pPr>
            <a:r>
              <a:rPr lang="en-US" altLang="ja-JP" sz="1700" dirty="0" smtClean="0"/>
              <a:t>UE </a:t>
            </a:r>
            <a:r>
              <a:rPr lang="en-US" altLang="ja-JP" sz="1700" dirty="0"/>
              <a:t>behavior on SMTC overlapped with MG would be following options.</a:t>
            </a:r>
          </a:p>
          <a:p>
            <a:pPr marL="1657350" lvl="3" indent="-285750">
              <a:buFont typeface="Wingdings" panose="05000000000000000000" pitchFamily="2" charset="2"/>
              <a:buChar char=""/>
            </a:pPr>
            <a:r>
              <a:rPr lang="en-US" altLang="ja-JP" sz="1700" dirty="0"/>
              <a:t>Option </a:t>
            </a:r>
            <a:r>
              <a:rPr lang="en-US" altLang="ja-JP" sz="1700" dirty="0" smtClean="0"/>
              <a:t>1-1 </a:t>
            </a:r>
            <a:r>
              <a:rPr lang="en-US" altLang="ja-JP" sz="1700" dirty="0"/>
              <a:t>: Intra </a:t>
            </a:r>
            <a:r>
              <a:rPr lang="en-US" altLang="ja-JP" sz="1700" dirty="0" err="1"/>
              <a:t>freq</a:t>
            </a:r>
            <a:r>
              <a:rPr lang="en-US" altLang="ja-JP" sz="1700" dirty="0"/>
              <a:t> measurement could be conducted only outside of MG.</a:t>
            </a:r>
          </a:p>
          <a:p>
            <a:pPr marL="1657350" lvl="3" indent="-285750">
              <a:buFont typeface="Wingdings" panose="05000000000000000000" pitchFamily="2" charset="2"/>
              <a:buChar char=""/>
            </a:pPr>
            <a:r>
              <a:rPr lang="en-US" altLang="ja-JP" sz="1700" dirty="0"/>
              <a:t>Option </a:t>
            </a:r>
            <a:r>
              <a:rPr lang="en-US" altLang="ja-JP" sz="1700" dirty="0" smtClean="0"/>
              <a:t>1-2 </a:t>
            </a:r>
            <a:r>
              <a:rPr lang="en-US" altLang="ja-JP" sz="1700" dirty="0"/>
              <a:t>: Intra </a:t>
            </a:r>
            <a:r>
              <a:rPr lang="en-US" altLang="ja-JP" sz="1700" dirty="0" err="1"/>
              <a:t>freq</a:t>
            </a:r>
            <a:r>
              <a:rPr lang="en-US" altLang="ja-JP" sz="1700" dirty="0"/>
              <a:t> measurement could be conducted both inside and outside of MG.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ja-JP" sz="1700" dirty="0"/>
              <a:t>Scenario 3b (Full non-overlap between MG and SMTC in type B)</a:t>
            </a:r>
          </a:p>
          <a:p>
            <a:pPr marL="1200150" lvl="2" indent="-285750">
              <a:buFont typeface="Calibri" panose="020F0502020204030204" pitchFamily="34" charset="0"/>
              <a:buChar char="-"/>
            </a:pPr>
            <a:r>
              <a:rPr lang="en-US" altLang="ja-JP" sz="1700" dirty="0"/>
              <a:t>Requirements on type B measurement are specified without considering MG. </a:t>
            </a:r>
          </a:p>
        </p:txBody>
      </p:sp>
    </p:spTree>
    <p:extLst>
      <p:ext uri="{BB962C8B-B14F-4D97-AF65-F5344CB8AC3E}">
        <p14:creationId xmlns:p14="http://schemas.microsoft.com/office/powerpoint/2010/main" val="6196093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754095"/>
          </a:xfrm>
        </p:spPr>
        <p:txBody>
          <a:bodyPr>
            <a:noAutofit/>
          </a:bodyPr>
          <a:lstStyle/>
          <a:p>
            <a:pPr algn="l"/>
            <a:r>
              <a:rPr lang="en-US" altLang="ja-JP" sz="3000" dirty="0"/>
              <a:t>Agreements: UE behavior in measurement gap</a:t>
            </a:r>
            <a:endParaRPr kumimoji="1" lang="ja-JP" altLang="en-US" sz="3000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6902896" y="6448251"/>
            <a:ext cx="2133600" cy="365125"/>
          </a:xfrm>
        </p:spPr>
        <p:txBody>
          <a:bodyPr/>
          <a:lstStyle/>
          <a:p>
            <a:fld id="{2B447811-1809-4D16-B6AE-2C06BDE2525B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11722" y="620688"/>
            <a:ext cx="8924774" cy="468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kumimoji="1" lang="en-US" altLang="ja-JP" dirty="0"/>
              <a:t>For FR1,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ja-JP" dirty="0"/>
              <a:t>Gap sharing among type A/B/C and type D is needed in case of scenario 1a/1b.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ja-JP" dirty="0" smtClean="0"/>
              <a:t>How </a:t>
            </a:r>
            <a:r>
              <a:rPr lang="en-US" altLang="ja-JP" dirty="0"/>
              <a:t>to share gap timings among each measurements should be determined in RAN4 #87 from options in the next page.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ja-JP" dirty="0"/>
          </a:p>
          <a:p>
            <a:pPr marL="285750" indent="-285750">
              <a:buFont typeface="Wingdings" panose="05000000000000000000" pitchFamily="2" charset="2"/>
              <a:buChar char="p"/>
            </a:pPr>
            <a:r>
              <a:rPr lang="en-US" altLang="ja-JP" dirty="0"/>
              <a:t>For FR2,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ja-JP" dirty="0"/>
              <a:t>Gap sharing among </a:t>
            </a:r>
            <a:r>
              <a:rPr lang="en-US" altLang="ja-JP" dirty="0" smtClean="0"/>
              <a:t>type B/C and </a:t>
            </a:r>
            <a:r>
              <a:rPr lang="en-US" altLang="ja-JP" dirty="0"/>
              <a:t>type D is needed in case of scenario 1b.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ja-JP" dirty="0"/>
              <a:t>Whether gap sharing is needed in case of scenario 2b would be depending on approved option (option </a:t>
            </a:r>
            <a:r>
              <a:rPr lang="en-US" altLang="ja-JP" dirty="0" smtClean="0"/>
              <a:t>1-1 </a:t>
            </a:r>
            <a:r>
              <a:rPr lang="en-US" altLang="ja-JP" dirty="0"/>
              <a:t>or option </a:t>
            </a:r>
            <a:r>
              <a:rPr lang="en-US" altLang="ja-JP" dirty="0" smtClean="0"/>
              <a:t>1-2</a:t>
            </a:r>
            <a:r>
              <a:rPr lang="en-US" altLang="ja-JP" dirty="0"/>
              <a:t>) in scenario 2b for FR2.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ja-JP" dirty="0" smtClean="0"/>
              <a:t>How </a:t>
            </a:r>
            <a:r>
              <a:rPr lang="en-US" altLang="ja-JP" dirty="0"/>
              <a:t>to share gap timings among each measurements should be determined in RAN4 #87 from same options for FR1.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ja-JP" sz="1050" dirty="0"/>
          </a:p>
          <a:p>
            <a:pPr marL="285750" indent="-285750">
              <a:buFont typeface="Wingdings" panose="05000000000000000000" pitchFamily="2" charset="2"/>
              <a:buChar char="p"/>
            </a:pPr>
            <a:r>
              <a:rPr lang="en-US" altLang="ja-JP" dirty="0"/>
              <a:t>Clarification on Type C measurement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ja-JP" dirty="0"/>
              <a:t>For intra-frequency measurement, as long as BWP is switched to not cover the intra-frequency target cell SSB frequency during the measurement period, this measurement shall be considered as intra-frequency measurement with gap(type C).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455458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754095"/>
          </a:xfrm>
        </p:spPr>
        <p:txBody>
          <a:bodyPr>
            <a:noAutofit/>
          </a:bodyPr>
          <a:lstStyle/>
          <a:p>
            <a:pPr algn="l"/>
            <a:r>
              <a:rPr lang="en-US" altLang="ja-JP" sz="3000" dirty="0"/>
              <a:t>Agreements: UE behavior in measurement gap</a:t>
            </a:r>
            <a:endParaRPr kumimoji="1" lang="ja-JP" altLang="en-US" sz="3000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6902896" y="6448251"/>
            <a:ext cx="2133600" cy="365125"/>
          </a:xfrm>
        </p:spPr>
        <p:txBody>
          <a:bodyPr/>
          <a:lstStyle/>
          <a:p>
            <a:fld id="{2B447811-1809-4D16-B6AE-2C06BDE2525B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0" y="620688"/>
            <a:ext cx="91440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en-US" altLang="ja-JP" dirty="0"/>
              <a:t>Gap sharing</a:t>
            </a:r>
            <a:endParaRPr kumimoji="1" lang="en-US" altLang="ja-JP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ja-JP" dirty="0"/>
              <a:t>Gap sharing among type A/B/C and type D is defined from following options.</a:t>
            </a:r>
          </a:p>
          <a:p>
            <a:pPr marL="1200150" lvl="2" indent="-285750">
              <a:buFont typeface="Calibri" panose="020F0502020204030204" pitchFamily="34" charset="0"/>
              <a:buChar char="-"/>
            </a:pPr>
            <a:r>
              <a:rPr lang="en-US" altLang="ja-JP" dirty="0"/>
              <a:t>Option </a:t>
            </a:r>
            <a:r>
              <a:rPr lang="en-US" altLang="ja-JP" dirty="0" smtClean="0"/>
              <a:t>2-1</a:t>
            </a:r>
            <a:r>
              <a:rPr lang="en-US" altLang="ja-JP" dirty="0"/>
              <a:t>: Gap sharing factor between intra-</a:t>
            </a:r>
            <a:r>
              <a:rPr lang="en-US" altLang="ja-JP" dirty="0" err="1"/>
              <a:t>freq</a:t>
            </a:r>
            <a:r>
              <a:rPr lang="en-US" altLang="ja-JP" dirty="0"/>
              <a:t> and inter-</a:t>
            </a:r>
            <a:r>
              <a:rPr lang="en-US" altLang="ja-JP" dirty="0" err="1"/>
              <a:t>freq</a:t>
            </a:r>
            <a:r>
              <a:rPr lang="en-US" altLang="ja-JP" dirty="0"/>
              <a:t>/inter-RAT measurement via signaling could be applied.</a:t>
            </a:r>
          </a:p>
          <a:p>
            <a:pPr marL="1200150" lvl="2" indent="-285750">
              <a:buFont typeface="Calibri" panose="020F0502020204030204" pitchFamily="34" charset="0"/>
              <a:buChar char="-"/>
            </a:pPr>
            <a:r>
              <a:rPr lang="en-US" altLang="ja-JP" dirty="0" smtClean="0"/>
              <a:t>Option 2-2</a:t>
            </a:r>
            <a:r>
              <a:rPr lang="en-US" altLang="ja-JP" dirty="0"/>
              <a:t>: Scaling factor could be calculated only with SMTC configurations and number of carriers without signaled gap sharing factor (e.g. R4-1804608).</a:t>
            </a:r>
          </a:p>
          <a:p>
            <a:pPr marL="1200150" lvl="2" indent="-285750">
              <a:buFont typeface="Calibri" panose="020F0502020204030204" pitchFamily="34" charset="0"/>
              <a:buChar char="-"/>
            </a:pPr>
            <a:r>
              <a:rPr lang="en-US" altLang="ja-JP" dirty="0"/>
              <a:t>Other options would not be preclude.</a:t>
            </a:r>
          </a:p>
        </p:txBody>
      </p:sp>
    </p:spTree>
    <p:extLst>
      <p:ext uri="{BB962C8B-B14F-4D97-AF65-F5344CB8AC3E}">
        <p14:creationId xmlns:p14="http://schemas.microsoft.com/office/powerpoint/2010/main" val="29196041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512" y="164638"/>
            <a:ext cx="2746648" cy="754095"/>
          </a:xfrm>
        </p:spPr>
        <p:txBody>
          <a:bodyPr>
            <a:normAutofit/>
          </a:bodyPr>
          <a:lstStyle/>
          <a:p>
            <a:pPr algn="l"/>
            <a:r>
              <a:rPr lang="en-US" altLang="ja-JP" sz="3200" dirty="0"/>
              <a:t>Reference</a:t>
            </a:r>
            <a:endParaRPr kumimoji="1" lang="ja-JP" altLang="en-US" sz="24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79513" y="975875"/>
            <a:ext cx="87936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kumimoji="1" lang="en-US" altLang="ja-JP" dirty="0"/>
              <a:t>[1] </a:t>
            </a:r>
            <a:r>
              <a:rPr lang="en-GB" altLang="ja-JP" dirty="0"/>
              <a:t>3GPP, R4-1801829, Intel, et al., “</a:t>
            </a:r>
            <a:r>
              <a:rPr lang="en-GB" altLang="ja-JP" dirty="0" err="1"/>
              <a:t>Wayforward</a:t>
            </a:r>
            <a:r>
              <a:rPr lang="en-GB" altLang="ja-JP" dirty="0"/>
              <a:t> on UE measurement gap for NR,” Feb. 2018</a:t>
            </a:r>
            <a:endParaRPr lang="ja-JP" altLang="ja-JP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47811-1809-4D16-B6AE-2C06BDE2525B}" type="slidenum">
              <a:rPr kumimoji="1" lang="ja-JP" altLang="en-US" smtClean="0"/>
              <a:pPr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85288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928</TotalTime>
  <Words>919</Words>
  <Application>Microsoft Office PowerPoint</Application>
  <PresentationFormat>画面に合わせる (4:3)</PresentationFormat>
  <Paragraphs>97</Paragraphs>
  <Slides>7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8" baseType="lpstr">
      <vt:lpstr>Office ​​テーマ</vt:lpstr>
      <vt:lpstr>WF on collision issue among RLM-RS, SMTC and measurement gap </vt:lpstr>
      <vt:lpstr>Background</vt:lpstr>
      <vt:lpstr>Agreements: UE behavior in case of RLM</vt:lpstr>
      <vt:lpstr>Agreements: UE behavior in case of type A/B measurements </vt:lpstr>
      <vt:lpstr>Agreements: UE behavior in measurement gap</vt:lpstr>
      <vt:lpstr>Agreements: UE behavior in measurement gap</vt:lpstr>
      <vt:lpstr>Reference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collision issue among RLM-RS, SMTC, and measurement gap</dc:title>
  <dc:creator>5088271</dc:creator>
  <cp:keywords>CTPClassification=CTP_NT</cp:keywords>
  <cp:lastModifiedBy>5088271</cp:lastModifiedBy>
  <cp:revision>106</cp:revision>
  <dcterms:created xsi:type="dcterms:W3CDTF">2018-04-17T22:03:02Z</dcterms:created>
  <dcterms:modified xsi:type="dcterms:W3CDTF">2018-04-20T01:14:11Z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1524004836</vt:lpwstr>
  </property>
  <property fmtid="{D5CDD505-2E9C-101B-9397-08002B2CF9AE}" pid="6" name="_2015_ms_pID_725343">
    <vt:lpwstr>(2)rAVvPG//7IAtHcqH7HBfz5adOUoaLnd1uJOVfP3d8fJQ2O+yVE7Sss3w+0ykTbGHa/4upHsA
9zaTEoldiWAH+eynSSS+ema6xAzN8FaWL95Q9O2tY7+7bKyEhrdhd3FYMeIiJIoTCKXf+aNW
6blC7rinfb5yONWFJlf3vqmUlpFTacEyeMsDjhfBV5F/MkVgwOWgnk5wwcEEoHHt1o32bOmN
b3bl3YXEMsCHUeZafD</vt:lpwstr>
  </property>
  <property fmtid="{D5CDD505-2E9C-101B-9397-08002B2CF9AE}" pid="7" name="_2015_ms_pID_7253431">
    <vt:lpwstr>f7+VQNvUloMhw1lmfd39KaaQraTQhPqEl/GHSzJN2C97ZiJPe4Mube
DbLXMct+EelcxR6ovzDhXzhpslvk6zWWzfVrjVT29ekK6ZcwdtR1UgzpJMpDcHQOFwKgy1Qd
swhgIPwVaOc0QFwMiqB7r3rr1iJr6j9fcsqeMa7kIu5JUs4Up8PG7WI6gRT2DOf0HsDqzLxh
ScRUWyBr+h0ko1ph</vt:lpwstr>
  </property>
  <property fmtid="{D5CDD505-2E9C-101B-9397-08002B2CF9AE}" pid="8" name="TitusGUID">
    <vt:lpwstr>de39dc82-6575-48ce-85d7-38263ea2837e</vt:lpwstr>
  </property>
  <property fmtid="{D5CDD505-2E9C-101B-9397-08002B2CF9AE}" pid="9" name="CTP_TimeStamp">
    <vt:lpwstr>2018-04-19 22:57:07Z</vt:lpwstr>
  </property>
  <property fmtid="{D5CDD505-2E9C-101B-9397-08002B2CF9AE}" pid="10" name="CTP_BU">
    <vt:lpwstr>NA</vt:lpwstr>
  </property>
  <property fmtid="{D5CDD505-2E9C-101B-9397-08002B2CF9AE}" pid="11" name="CTP_IDSID">
    <vt:lpwstr>NA</vt:lpwstr>
  </property>
  <property fmtid="{D5CDD505-2E9C-101B-9397-08002B2CF9AE}" pid="12" name="CTP_WWID">
    <vt:lpwstr>NA</vt:lpwstr>
  </property>
  <property fmtid="{D5CDD505-2E9C-101B-9397-08002B2CF9AE}" pid="13" name="CTPClassification">
    <vt:lpwstr>CTP_NT</vt:lpwstr>
  </property>
</Properties>
</file>