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9"/>
  </p:notesMasterIdLst>
  <p:sldIdLst>
    <p:sldId id="256" r:id="rId5"/>
    <p:sldId id="260" r:id="rId6"/>
    <p:sldId id="258" r:id="rId7"/>
    <p:sldId id="259" r:id="rId8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8658" autoAdjust="0"/>
    <p:restoredTop sz="82742" autoAdjust="0"/>
  </p:normalViewPr>
  <p:slideViewPr>
    <p:cSldViewPr>
      <p:cViewPr varScale="1">
        <p:scale>
          <a:sx n="81" d="100"/>
          <a:sy n="81" d="100"/>
        </p:scale>
        <p:origin x="91" y="13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23" Type="http://schemas.microsoft.com/office/2015/10/relationships/revisionInfo" Target="revisionInfo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182961E-85B7-4CA5-B036-C72F184F1952}" type="datetimeFigureOut">
              <a:rPr kumimoji="1" lang="ja-JP" altLang="en-US" smtClean="0"/>
              <a:t>2018/4/20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29701A4-192C-4257-8815-E3F0C8F3C8D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367501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2018/4/20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2018/4/20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2018/4/20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2018/4/20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2018/4/20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2018/4/20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2018/4/20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2018/4/20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2018/4/20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2018/4/20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2018/4/20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t>2018/4/20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ja-JP" sz="4000" dirty="0" err="1"/>
              <a:t>Wayforward</a:t>
            </a:r>
            <a:r>
              <a:rPr lang="en-US" altLang="ja-JP" sz="4000" dirty="0"/>
              <a:t> on 1 symbol GP</a:t>
            </a:r>
            <a:endParaRPr lang="ja-JP" altLang="en-US" sz="4000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ja-JP" smtClean="0">
                <a:solidFill>
                  <a:schemeClr val="tx1"/>
                </a:solidFill>
              </a:rPr>
              <a:t>Mediatek, Intel</a:t>
            </a:r>
            <a:endParaRPr lang="en-US" altLang="ja-JP" dirty="0">
              <a:solidFill>
                <a:schemeClr val="tx1"/>
              </a:solidFill>
            </a:endParaRPr>
          </a:p>
        </p:txBody>
      </p:sp>
      <p:sp>
        <p:nvSpPr>
          <p:cNvPr id="4" name="テキスト ボックス 3"/>
          <p:cNvSpPr txBox="1"/>
          <p:nvPr/>
        </p:nvSpPr>
        <p:spPr>
          <a:xfrm>
            <a:off x="335360" y="116633"/>
            <a:ext cx="444121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b="1" dirty="0"/>
              <a:t>3GPP TSG-RAN WG4 RAN#86 </a:t>
            </a:r>
            <a:r>
              <a:rPr lang="en-US" altLang="ja-JP" b="1" dirty="0" err="1"/>
              <a:t>Bis</a:t>
            </a:r>
            <a:r>
              <a:rPr lang="en-US" altLang="ja-JP" b="1" dirty="0"/>
              <a:t>	</a:t>
            </a:r>
            <a:endParaRPr lang="ja-JP" altLang="ja-JP" dirty="0"/>
          </a:p>
          <a:p>
            <a:r>
              <a:rPr lang="en-GB" altLang="ja-JP" b="1" dirty="0"/>
              <a:t>Melbourne, Australia, April 16</a:t>
            </a:r>
            <a:r>
              <a:rPr lang="en-GB" altLang="ja-JP" b="1" baseline="30000" dirty="0"/>
              <a:t>th</a:t>
            </a:r>
            <a:r>
              <a:rPr lang="en-GB" altLang="ja-JP" b="1" dirty="0"/>
              <a:t>- 20</a:t>
            </a:r>
            <a:r>
              <a:rPr lang="en-GB" altLang="ja-JP" b="1" baseline="30000" dirty="0"/>
              <a:t>th</a:t>
            </a:r>
            <a:r>
              <a:rPr lang="en-GB" altLang="ja-JP" b="1" dirty="0"/>
              <a:t>, 2018</a:t>
            </a:r>
            <a:endParaRPr lang="ja-JP" altLang="ja-JP" b="1" i="1" dirty="0"/>
          </a:p>
        </p:txBody>
      </p:sp>
      <p:sp>
        <p:nvSpPr>
          <p:cNvPr id="5" name="正方形/長方形 4"/>
          <p:cNvSpPr/>
          <p:nvPr/>
        </p:nvSpPr>
        <p:spPr>
          <a:xfrm>
            <a:off x="8544272" y="116632"/>
            <a:ext cx="306737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ja-JP" b="1" dirty="0"/>
              <a:t>R4-1805534</a:t>
            </a:r>
          </a:p>
          <a:p>
            <a:r>
              <a:rPr lang="en-US" altLang="ja-JP" b="1" dirty="0"/>
              <a:t>Document for:</a:t>
            </a:r>
            <a:r>
              <a:rPr lang="en-US" altLang="ja-JP" dirty="0"/>
              <a:t>	Approval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8854102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Background: online agreements in RAN4#86 meeting</a:t>
            </a: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609600" y="1600201"/>
            <a:ext cx="10972800" cy="2620887"/>
          </a:xfrm>
        </p:spPr>
        <p:txBody>
          <a:bodyPr>
            <a:noAutofit/>
          </a:bodyPr>
          <a:lstStyle/>
          <a:p>
            <a:pPr hangingPunct="0"/>
            <a:r>
              <a:rPr lang="en-US" sz="2000" dirty="0"/>
              <a:t>It is common understanding it is not feasible to support </a:t>
            </a:r>
            <a:r>
              <a:rPr lang="en-GB" sz="2000" dirty="0"/>
              <a:t>1-symbol GP for 120khz for FR2 and 60khz for FR1 </a:t>
            </a:r>
            <a:r>
              <a:rPr lang="en-US" sz="2000" dirty="0"/>
              <a:t>according to current TA offset design. RAN4 can further </a:t>
            </a:r>
            <a:r>
              <a:rPr lang="en-US" sz="2000" dirty="0" err="1"/>
              <a:t>disucss</a:t>
            </a:r>
            <a:r>
              <a:rPr lang="en-US" sz="2000" dirty="0"/>
              <a:t> the solutions to enable this feature. If no consensus reached, this feature will not be supported in Rel-15</a:t>
            </a:r>
          </a:p>
          <a:p>
            <a:pPr hangingPunct="0"/>
            <a:r>
              <a:rPr lang="en-US" sz="2000" dirty="0"/>
              <a:t>Capability </a:t>
            </a:r>
            <a:r>
              <a:rPr lang="en-US" sz="2000" dirty="0" err="1"/>
              <a:t>signalling</a:t>
            </a:r>
            <a:r>
              <a:rPr lang="en-US" sz="2000" dirty="0"/>
              <a:t> type for </a:t>
            </a:r>
            <a:r>
              <a:rPr lang="en-GB" sz="2000" dirty="0"/>
              <a:t>1-symbol GP for 120KHz SCS in unpaired spectrum will be type 4 for FR2. RAN4 will further discuss whether it is feasible to support this feature or not in Rel-15. </a:t>
            </a:r>
            <a:endParaRPr lang="en-US" sz="2000" dirty="0"/>
          </a:p>
          <a:p>
            <a:pPr hangingPunct="0"/>
            <a:r>
              <a:rPr lang="en-US" sz="2000" dirty="0"/>
              <a:t>Capability </a:t>
            </a:r>
            <a:r>
              <a:rPr lang="en-US" sz="2000" dirty="0" err="1"/>
              <a:t>signalling</a:t>
            </a:r>
            <a:r>
              <a:rPr lang="en-US" sz="2000" dirty="0"/>
              <a:t> type for </a:t>
            </a:r>
            <a:r>
              <a:rPr lang="en-GB" sz="2000" dirty="0"/>
              <a:t>1-symbol GP for 60KHz SCS in unpaired spectrum will be type 4 for FR1. RAN4 will further discuss whether it is feasible to support this feature or not in Rel-15. </a:t>
            </a:r>
            <a:endParaRPr lang="en-US" sz="2000" dirty="0"/>
          </a:p>
          <a:p>
            <a:endParaRPr lang="en-US" sz="2000" dirty="0" smtClean="0"/>
          </a:p>
          <a:p>
            <a:r>
              <a:rPr lang="en-US" sz="2000" dirty="0" smtClean="0"/>
              <a:t>Feature group</a:t>
            </a:r>
            <a:endParaRPr lang="en-US" sz="2000" dirty="0"/>
          </a:p>
        </p:txBody>
      </p:sp>
      <p:graphicFrame>
        <p:nvGraphicFramePr>
          <p:cNvPr id="4" name="表 3">
            <a:extLst>
              <a:ext uri="{FF2B5EF4-FFF2-40B4-BE49-F238E27FC236}">
                <a16:creationId xmlns:a16="http://schemas.microsoft.com/office/drawing/2014/main" xmlns="" id="{5DB4F920-6A1D-44C7-9A55-9DE2F597D32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9719595"/>
              </p:ext>
            </p:extLst>
          </p:nvPr>
        </p:nvGraphicFramePr>
        <p:xfrm>
          <a:off x="191344" y="4725144"/>
          <a:ext cx="11775572" cy="1828800"/>
        </p:xfrm>
        <a:graphic>
          <a:graphicData uri="http://schemas.openxmlformats.org/drawingml/2006/table">
            <a:tbl>
              <a:tblPr firstRow="1" firstCol="1" bandRow="1"/>
              <a:tblGrid>
                <a:gridCol w="1008048">
                  <a:extLst>
                    <a:ext uri="{9D8B030D-6E8A-4147-A177-3AD203B41FA5}">
                      <a16:colId xmlns:a16="http://schemas.microsoft.com/office/drawing/2014/main" xmlns="" val="173587119"/>
                    </a:ext>
                  </a:extLst>
                </a:gridCol>
                <a:gridCol w="1440000">
                  <a:extLst>
                    <a:ext uri="{9D8B030D-6E8A-4147-A177-3AD203B41FA5}">
                      <a16:colId xmlns:a16="http://schemas.microsoft.com/office/drawing/2014/main" xmlns="" val="490041274"/>
                    </a:ext>
                  </a:extLst>
                </a:gridCol>
                <a:gridCol w="614242">
                  <a:extLst>
                    <a:ext uri="{9D8B030D-6E8A-4147-A177-3AD203B41FA5}">
                      <a16:colId xmlns:a16="http://schemas.microsoft.com/office/drawing/2014/main" xmlns="" val="3344825149"/>
                    </a:ext>
                  </a:extLst>
                </a:gridCol>
                <a:gridCol w="616717">
                  <a:extLst>
                    <a:ext uri="{9D8B030D-6E8A-4147-A177-3AD203B41FA5}">
                      <a16:colId xmlns:a16="http://schemas.microsoft.com/office/drawing/2014/main" xmlns="" val="1272186223"/>
                    </a:ext>
                  </a:extLst>
                </a:gridCol>
                <a:gridCol w="1164084">
                  <a:extLst>
                    <a:ext uri="{9D8B030D-6E8A-4147-A177-3AD203B41FA5}">
                      <a16:colId xmlns:a16="http://schemas.microsoft.com/office/drawing/2014/main" xmlns="" val="2232354967"/>
                    </a:ext>
                  </a:extLst>
                </a:gridCol>
                <a:gridCol w="983279">
                  <a:extLst>
                    <a:ext uri="{9D8B030D-6E8A-4147-A177-3AD203B41FA5}">
                      <a16:colId xmlns:a16="http://schemas.microsoft.com/office/drawing/2014/main" xmlns="" val="3855477398"/>
                    </a:ext>
                  </a:extLst>
                </a:gridCol>
                <a:gridCol w="812379">
                  <a:extLst>
                    <a:ext uri="{9D8B030D-6E8A-4147-A177-3AD203B41FA5}">
                      <a16:colId xmlns:a16="http://schemas.microsoft.com/office/drawing/2014/main" xmlns="" val="3583346844"/>
                    </a:ext>
                  </a:extLst>
                </a:gridCol>
                <a:gridCol w="812379">
                  <a:extLst>
                    <a:ext uri="{9D8B030D-6E8A-4147-A177-3AD203B41FA5}">
                      <a16:colId xmlns:a16="http://schemas.microsoft.com/office/drawing/2014/main" xmlns="" val="30667711"/>
                    </a:ext>
                  </a:extLst>
                </a:gridCol>
                <a:gridCol w="812379">
                  <a:extLst>
                    <a:ext uri="{9D8B030D-6E8A-4147-A177-3AD203B41FA5}">
                      <a16:colId xmlns:a16="http://schemas.microsoft.com/office/drawing/2014/main" xmlns="" val="86850697"/>
                    </a:ext>
                  </a:extLst>
                </a:gridCol>
                <a:gridCol w="1914546">
                  <a:extLst>
                    <a:ext uri="{9D8B030D-6E8A-4147-A177-3AD203B41FA5}">
                      <a16:colId xmlns:a16="http://schemas.microsoft.com/office/drawing/2014/main" xmlns="" val="1693603565"/>
                    </a:ext>
                  </a:extLst>
                </a:gridCol>
                <a:gridCol w="517647">
                  <a:extLst>
                    <a:ext uri="{9D8B030D-6E8A-4147-A177-3AD203B41FA5}">
                      <a16:colId xmlns:a16="http://schemas.microsoft.com/office/drawing/2014/main" xmlns="" val="1535952076"/>
                    </a:ext>
                  </a:extLst>
                </a:gridCol>
                <a:gridCol w="725694">
                  <a:extLst>
                    <a:ext uri="{9D8B030D-6E8A-4147-A177-3AD203B41FA5}">
                      <a16:colId xmlns:a16="http://schemas.microsoft.com/office/drawing/2014/main" xmlns="" val="4042497377"/>
                    </a:ext>
                  </a:extLst>
                </a:gridCol>
                <a:gridCol w="354178">
                  <a:extLst>
                    <a:ext uri="{9D8B030D-6E8A-4147-A177-3AD203B41FA5}">
                      <a16:colId xmlns:a16="http://schemas.microsoft.com/office/drawing/2014/main" xmlns="" val="483954477"/>
                    </a:ext>
                  </a:extLst>
                </a:gridCol>
              </a:tblGrid>
              <a:tr h="39600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55270" algn="l"/>
                        </a:tabLst>
                        <a:defRPr/>
                      </a:pPr>
                      <a:r>
                        <a:rPr lang="en-US" altLang="ja-JP" sz="10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Feature group</a:t>
                      </a:r>
                      <a:endParaRPr lang="ja-JP" altLang="ja-JP" sz="1000" kern="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  <a:p>
                      <a:pPr algn="l">
                        <a:spcAft>
                          <a:spcPts val="0"/>
                        </a:spcAft>
                        <a:tabLst>
                          <a:tab pos="255270" algn="l"/>
                        </a:tabLst>
                      </a:pPr>
                      <a:endParaRPr lang="ja-JP" sz="1000" kern="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2887" marR="12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255270" algn="l"/>
                        </a:tabLst>
                      </a:pPr>
                      <a:r>
                        <a:rPr lang="en-US" sz="10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Components</a:t>
                      </a:r>
                      <a:endParaRPr lang="ja-JP" sz="1000" kern="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2887" marR="12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255270" algn="l"/>
                        </a:tabLst>
                      </a:pPr>
                      <a:r>
                        <a:rPr lang="en-US" sz="10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Prerequisite feature groups </a:t>
                      </a:r>
                      <a:endParaRPr lang="ja-JP" sz="1000" kern="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2887" marR="12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255270" algn="l"/>
                        </a:tabLst>
                      </a:pPr>
                      <a:r>
                        <a:rPr lang="en-US" sz="10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Need for </a:t>
                      </a:r>
                      <a:r>
                        <a:rPr lang="en-US" sz="1000" kern="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gNB</a:t>
                      </a:r>
                      <a:r>
                        <a:rPr lang="en-US" sz="10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 to know…</a:t>
                      </a:r>
                      <a:endParaRPr lang="ja-JP" sz="1000" kern="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2887" marR="12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255270" algn="l"/>
                        </a:tabLst>
                      </a:pPr>
                      <a:r>
                        <a:rPr lang="en-US" sz="10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Consequences if the feature</a:t>
                      </a:r>
                      <a:br>
                        <a:rPr lang="en-US" sz="10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</a:br>
                      <a:r>
                        <a:rPr lang="en-US" sz="10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 is not supported by the UE</a:t>
                      </a:r>
                      <a:endParaRPr lang="ja-JP" sz="1000" kern="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2887" marR="12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255270" algn="l"/>
                        </a:tabLst>
                      </a:pPr>
                      <a:r>
                        <a:rPr lang="en-US" sz="10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Type (See R4-17121 19)</a:t>
                      </a:r>
                      <a:endParaRPr lang="ja-JP" sz="1000" kern="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2887" marR="12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255270" algn="l"/>
                        </a:tabLst>
                      </a:pPr>
                      <a:r>
                        <a:rPr lang="en-US" sz="10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Need of FDD/TDD differentiation</a:t>
                      </a:r>
                      <a:endParaRPr lang="ja-JP" sz="1000" kern="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2887" marR="12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255270" algn="l"/>
                        </a:tabLst>
                      </a:pPr>
                      <a:r>
                        <a:rPr lang="en-US" sz="10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Need of FR1/FR2 differentiation</a:t>
                      </a:r>
                      <a:endParaRPr lang="ja-JP" sz="1000" kern="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2887" marR="12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255270" algn="l"/>
                        </a:tabLst>
                      </a:pPr>
                      <a:r>
                        <a:rPr lang="en-US" sz="10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RAN5 implication</a:t>
                      </a:r>
                      <a:endParaRPr lang="ja-JP" sz="1000" kern="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2887" marR="12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255270" algn="l"/>
                        </a:tabLst>
                      </a:pPr>
                      <a:r>
                        <a:rPr lang="en-US" sz="10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Remarks</a:t>
                      </a:r>
                      <a:endParaRPr lang="ja-JP" sz="1000" kern="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2887" marR="12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255270" algn="l"/>
                        </a:tabLst>
                      </a:pPr>
                      <a:r>
                        <a:rPr lang="en-US" sz="10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Responsible WG</a:t>
                      </a:r>
                      <a:endParaRPr lang="ja-JP" sz="1000" kern="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2887" marR="12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255270" algn="l"/>
                        </a:tabLst>
                      </a:pPr>
                      <a:r>
                        <a:rPr lang="en-US" sz="10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Recommendation for TSG-RAN</a:t>
                      </a:r>
                      <a:endParaRPr lang="ja-JP" sz="1000" kern="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2887" marR="12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255270" algn="l"/>
                        </a:tabLst>
                      </a:pPr>
                      <a:r>
                        <a:rPr lang="en-US" sz="10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TSG-RAN decision</a:t>
                      </a:r>
                      <a:endParaRPr lang="ja-JP" sz="1000" kern="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2887" marR="12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176803035"/>
                  </a:ext>
                </a:extLst>
              </a:tr>
              <a:tr h="237255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1-symbol GP in unpaired spectrum</a:t>
                      </a:r>
                      <a:endParaRPr lang="ja-JP" sz="1000" kern="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1) Slot formats with 1-symbol GP(s) for 120KHz SCS in unpaired spectrum in FR2</a:t>
                      </a:r>
                      <a:endParaRPr lang="ja-JP" sz="1000" kern="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2) Slot formats with 1-symbol GP(s) for 60KHz SCS in unpaired spectrum in FR1</a:t>
                      </a:r>
                      <a:endParaRPr lang="ja-JP" sz="1000" kern="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 </a:t>
                      </a:r>
                      <a:endParaRPr lang="ja-JP" sz="1000" kern="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Yes</a:t>
                      </a:r>
                      <a:endParaRPr lang="ja-JP" sz="1000" kern="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UE does not support 1 symbol GP in unpaired spectrum</a:t>
                      </a:r>
                      <a:endParaRPr lang="ja-JP" sz="1000" kern="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Type 4</a:t>
                      </a:r>
                      <a:endParaRPr lang="ja-JP" sz="1000" kern="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strike="sngStrike" ker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if needed</a:t>
                      </a:r>
                      <a:endParaRPr lang="ja-JP" sz="1000" kern="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Applicable only to TDD</a:t>
                      </a:r>
                      <a:endParaRPr lang="ja-JP" sz="1000" kern="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Yes</a:t>
                      </a:r>
                      <a:endParaRPr lang="ja-JP" sz="1000" kern="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 </a:t>
                      </a:r>
                      <a:endParaRPr lang="ja-JP" sz="1000" kern="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RAN4 will further discuss whether it is feasible to support this feature or not in Rel-15.</a:t>
                      </a:r>
                      <a:endParaRPr lang="ja-JP" sz="1000" kern="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RAN4</a:t>
                      </a:r>
                      <a:endParaRPr lang="ja-JP" sz="1000" kern="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solidFill>
                            <a:srgbClr val="00B0F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TBD</a:t>
                      </a:r>
                      <a:endParaRPr lang="ja-JP" sz="1000" kern="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 </a:t>
                      </a:r>
                      <a:endParaRPr lang="ja-JP" sz="1000" kern="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75311404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9088330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Background: online agreements in RAN4#86b meeting</a:t>
            </a:r>
            <a:endParaRPr 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hangingPunct="0"/>
            <a:r>
              <a:rPr lang="en-GB" dirty="0" err="1"/>
              <a:t>TA_offset</a:t>
            </a:r>
            <a:r>
              <a:rPr lang="en-GB" dirty="0"/>
              <a:t> is not tightened in </a:t>
            </a:r>
            <a:r>
              <a:rPr lang="en-GB" dirty="0" smtClean="0"/>
              <a:t>Rel-15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0062418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Wayforward</a:t>
            </a:r>
            <a:endParaRPr 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593411" y="1417638"/>
            <a:ext cx="10972800" cy="5323730"/>
          </a:xfrm>
        </p:spPr>
        <p:txBody>
          <a:bodyPr>
            <a:normAutofit fontScale="92500" lnSpcReduction="20000"/>
          </a:bodyPr>
          <a:lstStyle/>
          <a:p>
            <a:r>
              <a:rPr lang="en-GB" dirty="0" smtClean="0"/>
              <a:t>It </a:t>
            </a:r>
            <a:r>
              <a:rPr lang="en-GB" dirty="0"/>
              <a:t>is </a:t>
            </a:r>
            <a:r>
              <a:rPr lang="en-GB" dirty="0" smtClean="0"/>
              <a:t>not feasible </a:t>
            </a:r>
            <a:r>
              <a:rPr lang="en-GB" dirty="0"/>
              <a:t>to support </a:t>
            </a:r>
            <a:r>
              <a:rPr lang="en-GB" dirty="0" smtClean="0"/>
              <a:t>the features of 1 symbol GP for 60KHz in FR1 and 120KHz in FR2 in Rel-15</a:t>
            </a:r>
          </a:p>
          <a:p>
            <a:r>
              <a:rPr lang="en-GB" dirty="0" smtClean="0"/>
              <a:t>LS to RAN2 to remove the features from the feature list in Rel-15</a:t>
            </a:r>
          </a:p>
          <a:p>
            <a:pPr lvl="1"/>
            <a:r>
              <a:rPr lang="en-GB" dirty="0" smtClean="0"/>
              <a:t>FFS on how to handle later releases</a:t>
            </a:r>
          </a:p>
          <a:p>
            <a:r>
              <a:rPr lang="en-GB" dirty="0" smtClean="0"/>
              <a:t>LS to RAN1 on </a:t>
            </a:r>
          </a:p>
          <a:p>
            <a:pPr lvl="1"/>
            <a:r>
              <a:rPr lang="en-GB" dirty="0" smtClean="0"/>
              <a:t>The infeasibility of 1 </a:t>
            </a:r>
            <a:r>
              <a:rPr lang="en-GB" dirty="0"/>
              <a:t>symbol GP for 60KHz in FR1 and 120KHz in FR2 in Rel-15</a:t>
            </a:r>
          </a:p>
          <a:p>
            <a:pPr lvl="1"/>
            <a:r>
              <a:rPr lang="en-GB" dirty="0" smtClean="0"/>
              <a:t>The feasible GP length, </a:t>
            </a:r>
            <a:r>
              <a:rPr lang="en-GB" dirty="0" smtClean="0"/>
              <a:t>at least given </a:t>
            </a:r>
            <a:r>
              <a:rPr lang="en-GB" dirty="0" smtClean="0"/>
              <a:t>by</a:t>
            </a:r>
          </a:p>
          <a:p>
            <a:endParaRPr lang="en-GB" dirty="0"/>
          </a:p>
          <a:p>
            <a:pPr lvl="2"/>
            <a:endParaRPr lang="en-GB" dirty="0" smtClean="0"/>
          </a:p>
          <a:p>
            <a:pPr lvl="2"/>
            <a:r>
              <a:rPr lang="en-GB" dirty="0" err="1" smtClean="0"/>
              <a:t>TA</a:t>
            </a:r>
            <a:r>
              <a:rPr lang="en-GB" baseline="-25000" dirty="0" err="1" smtClean="0"/>
              <a:t>max</a:t>
            </a:r>
            <a:r>
              <a:rPr lang="en-GB" baseline="-25000" dirty="0" smtClean="0"/>
              <a:t> </a:t>
            </a:r>
            <a:r>
              <a:rPr lang="en-GB" dirty="0" smtClean="0"/>
              <a:t>is max timing advance value based on </a:t>
            </a:r>
            <a:r>
              <a:rPr lang="en-GB" dirty="0"/>
              <a:t>expected </a:t>
            </a:r>
            <a:r>
              <a:rPr lang="en-GB" dirty="0" smtClean="0"/>
              <a:t>cell size</a:t>
            </a:r>
          </a:p>
          <a:p>
            <a:pPr lvl="2"/>
            <a:r>
              <a:rPr lang="en-GB" dirty="0" smtClean="0"/>
              <a:t>T</a:t>
            </a:r>
            <a:r>
              <a:rPr lang="en-GB" baseline="-25000" dirty="0" smtClean="0"/>
              <a:t>UE RX-TX </a:t>
            </a:r>
            <a:r>
              <a:rPr lang="en-GB" dirty="0" smtClean="0"/>
              <a:t>is addressed in </a:t>
            </a:r>
            <a:r>
              <a:rPr lang="en-GB" dirty="0"/>
              <a:t>another separate LS to RAN1 (</a:t>
            </a:r>
            <a:r>
              <a:rPr lang="en-GB" dirty="0" smtClean="0"/>
              <a:t>R4-1805766)</a:t>
            </a:r>
          </a:p>
          <a:p>
            <a:pPr lvl="2"/>
            <a:r>
              <a:rPr lang="en-GB" dirty="0"/>
              <a:t>TA offset can be referred to TS38.133 Table </a:t>
            </a:r>
            <a:r>
              <a:rPr lang="en-GB" dirty="0" smtClean="0"/>
              <a:t>7.1.2-2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矩形 4"/>
              <p:cNvSpPr/>
              <p:nvPr/>
            </p:nvSpPr>
            <p:spPr>
              <a:xfrm>
                <a:off x="2639616" y="4725144"/>
                <a:ext cx="6480720" cy="52322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US" sz="2800" smtClean="0">
                          <a:latin typeface="Cambria Math" panose="02040503050406030204" pitchFamily="18" charset="0"/>
                        </a:rPr>
                        <m:t>GP</m:t>
                      </m:r>
                      <m:r>
                        <a:rPr lang="en-US" sz="28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≥</m:t>
                      </m:r>
                      <m:sSub>
                        <m:sSubPr>
                          <m:ctrlPr>
                            <a:rPr lang="en-US" sz="28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m:rPr>
                              <m:sty m:val="p"/>
                            </m:rPr>
                            <a:rPr lang="en-US" sz="2800">
                              <a:latin typeface="Cambria Math" panose="02040503050406030204" pitchFamily="18" charset="0"/>
                            </a:rPr>
                            <m:t>TA</m:t>
                          </m:r>
                        </m:e>
                        <m:sub>
                          <m:r>
                            <a:rPr lang="en-US" sz="2800" i="1">
                              <a:latin typeface="Cambria Math" panose="02040503050406030204" pitchFamily="18" charset="0"/>
                            </a:rPr>
                            <m:t>𝑚𝑎𝑥</m:t>
                          </m:r>
                        </m:sub>
                      </m:sSub>
                      <m:r>
                        <a:rPr lang="en-US" sz="2800" b="0" i="0" smtClean="0">
                          <a:latin typeface="Cambria Math" panose="02040503050406030204" pitchFamily="18" charset="0"/>
                        </a:rPr>
                        <m:t>+</m:t>
                      </m:r>
                      <m:r>
                        <m:rPr>
                          <m:sty m:val="p"/>
                        </m:rPr>
                        <a:rPr lang="en-US" sz="2800">
                          <a:latin typeface="Cambria Math" panose="02040503050406030204" pitchFamily="18" charset="0"/>
                        </a:rPr>
                        <m:t>TA</m:t>
                      </m:r>
                      <m:r>
                        <a:rPr lang="en-US" sz="2800">
                          <a:latin typeface="Cambria Math" panose="02040503050406030204" pitchFamily="18" charset="0"/>
                        </a:rPr>
                        <m:t> </m:t>
                      </m:r>
                      <m:r>
                        <m:rPr>
                          <m:sty m:val="p"/>
                        </m:rPr>
                        <a:rPr lang="en-US" sz="2800">
                          <a:latin typeface="Cambria Math" panose="02040503050406030204" pitchFamily="18" charset="0"/>
                        </a:rPr>
                        <m:t>offset</m:t>
                      </m:r>
                      <m:r>
                        <a:rPr lang="en-US" sz="2800" b="0" i="0" smtClean="0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sz="28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m:rPr>
                              <m:sty m:val="p"/>
                            </m:rPr>
                            <a:rPr lang="en-US" sz="2800">
                              <a:latin typeface="Cambria Math" panose="02040503050406030204" pitchFamily="18" charset="0"/>
                            </a:rPr>
                            <m:t>T</m:t>
                          </m:r>
                        </m:e>
                        <m:sub>
                          <m:r>
                            <m:rPr>
                              <m:sty m:val="p"/>
                            </m:rPr>
                            <a:rPr lang="en-US" sz="2800">
                              <a:latin typeface="Cambria Math" panose="02040503050406030204" pitchFamily="18" charset="0"/>
                            </a:rPr>
                            <m:t>UE</m:t>
                          </m:r>
                          <m:r>
                            <a:rPr lang="en-US" sz="2800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m:rPr>
                              <m:sty m:val="p"/>
                            </m:rPr>
                            <a:rPr lang="en-US" sz="2800">
                              <a:latin typeface="Cambria Math" panose="02040503050406030204" pitchFamily="18" charset="0"/>
                            </a:rPr>
                            <m:t>RX</m:t>
                          </m:r>
                          <m:r>
                            <a:rPr lang="en-US" sz="2800"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m:rPr>
                              <m:sty m:val="p"/>
                            </m:rPr>
                            <a:rPr lang="en-US" sz="2800">
                              <a:latin typeface="Cambria Math" panose="02040503050406030204" pitchFamily="18" charset="0"/>
                            </a:rPr>
                            <m:t>TX</m:t>
                          </m:r>
                        </m:sub>
                      </m:sSub>
                    </m:oMath>
                  </m:oMathPara>
                </a14:m>
                <a:endParaRPr lang="en-US" sz="2800" dirty="0"/>
              </a:p>
            </p:txBody>
          </p:sp>
        </mc:Choice>
        <mc:Fallback xmlns="">
          <p:sp>
            <p:nvSpPr>
              <p:cNvPr id="5" name="矩形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39616" y="4725144"/>
                <a:ext cx="6480720" cy="523220"/>
              </a:xfrm>
              <a:prstGeom prst="rect">
                <a:avLst/>
              </a:prstGeom>
              <a:blipFill rotWithShape="0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10891857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86942121D0D154CBD2D3F76445276D6" ma:contentTypeVersion="1" ma:contentTypeDescription="Create a new document." ma:contentTypeScope="" ma:versionID="b8d807968eb3d3a9868a8d83d069797b">
  <xsd:schema xmlns:xsd="http://www.w3.org/2001/XMLSchema" xmlns:xs="http://www.w3.org/2001/XMLSchema" xmlns:p="http://schemas.microsoft.com/office/2006/metadata/properties" xmlns:ns2="81c2d00d-6e98-4ecf-9fde-812538fb8530" xmlns:ns3="9238aee7-caa6-41e3-83d0-457e088803cc" xmlns:ns4="http://schemas.microsoft.com/sharepoint/v4" targetNamespace="http://schemas.microsoft.com/office/2006/metadata/properties" ma:root="true" ma:fieldsID="408fc3d172937589e39476a466dd6d59" ns2:_="" ns3:_="" ns4:_="">
    <xsd:import namespace="81c2d00d-6e98-4ecf-9fde-812538fb8530"/>
    <xsd:import namespace="9238aee7-caa6-41e3-83d0-457e088803cc"/>
    <xsd:import namespace="http://schemas.microsoft.com/sharepoint/v4"/>
    <xsd:element name="properties">
      <xsd:complexType>
        <xsd:sequence>
          <xsd:element name="documentManagement">
            <xsd:complexType>
              <xsd:all>
                <xsd:element ref="ns2:c0056b5a17ee4177952a0243d3705a30" minOccurs="0"/>
                <xsd:element ref="ns3:TaxCatchAll" minOccurs="0"/>
                <xsd:element ref="ns2:n5b632f732064b10a63a3a187e825ac6" minOccurs="0"/>
                <xsd:element ref="ns4:IconOverlay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1c2d00d-6e98-4ecf-9fde-812538fb8530" elementFormDefault="qualified">
    <xsd:import namespace="http://schemas.microsoft.com/office/2006/documentManagement/types"/>
    <xsd:import namespace="http://schemas.microsoft.com/office/infopath/2007/PartnerControls"/>
    <xsd:element name="c0056b5a17ee4177952a0243d3705a30" ma:index="9" nillable="true" ma:taxonomy="true" ma:internalName="c0056b5a17ee4177952a0243d3705a30" ma:taxonomyFieldName="Document_x0020_Type" ma:displayName="Document Type" ma:default="" ma:fieldId="{c0056b5a-17ee-4177-952a-0243d3705a30}" ma:sspId="6d5f5814-4f01-4a3f-8a26-8a5755563af8" ma:termSetId="1e16500f-a9d9-40a6-a408-a011f1a94a77" ma:anchorId="ea4c1ac2-2df1-4db1-94ca-c989081e93ce" ma:open="false" ma:isKeyword="false">
      <xsd:complexType>
        <xsd:sequence>
          <xsd:element ref="pc:Terms" minOccurs="0" maxOccurs="1"/>
        </xsd:sequence>
      </xsd:complexType>
    </xsd:element>
    <xsd:element name="n5b632f732064b10a63a3a187e825ac6" ma:index="12" nillable="true" ma:taxonomy="true" ma:internalName="n5b632f732064b10a63a3a187e825ac6" ma:taxonomyFieldName="Technical_x0020_Type" ma:displayName="Technical Type" ma:default="" ma:fieldId="{75b632f7-3206-4b10-a63a-3a187e825ac6}" ma:sspId="6d5f5814-4f01-4a3f-8a26-8a5755563af8" ma:termSetId="1e16500f-a9d9-40a6-a408-a011f1a94a77" ma:anchorId="ac3c26f2-93c5-4db3-a2b8-348e3fc26581" ma:open="fals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238aee7-caa6-41e3-83d0-457e088803cc" elementFormDefault="qualified">
    <xsd:import namespace="http://schemas.microsoft.com/office/2006/documentManagement/types"/>
    <xsd:import namespace="http://schemas.microsoft.com/office/infopath/2007/PartnerControls"/>
    <xsd:element name="TaxCatchAll" ma:index="10" nillable="true" ma:displayName="Taxonomy Catch All Column" ma:hidden="true" ma:list="{6722027d-9888-40e8-ab94-ac73661d71a4}" ma:internalName="TaxCatchAll" ma:showField="CatchAllData" ma:web="9238aee7-caa6-41e3-83d0-457e088803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4" elementFormDefault="qualified">
    <xsd:import namespace="http://schemas.microsoft.com/office/2006/documentManagement/types"/>
    <xsd:import namespace="http://schemas.microsoft.com/office/infopath/2007/PartnerControls"/>
    <xsd:element name="IconOverlay" ma:index="13" nillable="true" ma:displayName="IconOverlay" ma:hidden="true" ma:internalName="IconOverlay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IconOverlay xmlns="http://schemas.microsoft.com/sharepoint/v4" xsi:nil="true"/>
    <TaxCatchAll xmlns="9238aee7-caa6-41e3-83d0-457e088803cc"/>
    <n5b632f732064b10a63a3a187e825ac6 xmlns="81c2d00d-6e98-4ecf-9fde-812538fb8530">
      <Terms xmlns="http://schemas.microsoft.com/office/infopath/2007/PartnerControls"/>
    </n5b632f732064b10a63a3a187e825ac6>
    <c0056b5a17ee4177952a0243d3705a30 xmlns="81c2d00d-6e98-4ecf-9fde-812538fb8530">
      <Terms xmlns="http://schemas.microsoft.com/office/infopath/2007/PartnerControls"/>
    </c0056b5a17ee4177952a0243d3705a30>
  </documentManagement>
</p:properties>
</file>

<file path=customXml/itemProps1.xml><?xml version="1.0" encoding="utf-8"?>
<ds:datastoreItem xmlns:ds="http://schemas.openxmlformats.org/officeDocument/2006/customXml" ds:itemID="{05AF7ED7-EFED-4C1C-8D14-01CBB967DAF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81c2d00d-6e98-4ecf-9fde-812538fb8530"/>
    <ds:schemaRef ds:uri="9238aee7-caa6-41e3-83d0-457e088803cc"/>
    <ds:schemaRef ds:uri="http://schemas.microsoft.com/sharepoint/v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FD506F1D-3485-42F1-B20D-225D17A39023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6BE7B8BC-82FC-4E05-8614-02C122873825}">
  <ds:schemaRefs>
    <ds:schemaRef ds:uri="81c2d00d-6e98-4ecf-9fde-812538fb8530"/>
    <ds:schemaRef ds:uri="http://purl.org/dc/terms/"/>
    <ds:schemaRef ds:uri="http://schemas.microsoft.com/sharepoint/v4"/>
    <ds:schemaRef ds:uri="9238aee7-caa6-41e3-83d0-457e088803cc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purl.org/dc/elements/1.1/"/>
    <ds:schemaRef ds:uri="http://schemas.openxmlformats.org/package/2006/metadata/core-properties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18562</TotalTime>
  <Words>385</Words>
  <Application>Microsoft Office PowerPoint</Application>
  <PresentationFormat>寬螢幕</PresentationFormat>
  <Paragraphs>55</Paragraphs>
  <Slides>4</Slides>
  <Notes>0</Notes>
  <HiddenSlides>0</HiddenSlides>
  <MMClips>0</MMClips>
  <ScaleCrop>false</ScaleCrop>
  <HeadingPairs>
    <vt:vector size="6" baseType="variant">
      <vt:variant>
        <vt:lpstr>使用字型</vt:lpstr>
      </vt:variant>
      <vt:variant>
        <vt:i4>6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4</vt:i4>
      </vt:variant>
    </vt:vector>
  </HeadingPairs>
  <TitlesOfParts>
    <vt:vector size="11" baseType="lpstr">
      <vt:lpstr>ＭＳ 明朝</vt:lpstr>
      <vt:lpstr>ＭＳ Ｐゴシック</vt:lpstr>
      <vt:lpstr>Arial</vt:lpstr>
      <vt:lpstr>Calibri</vt:lpstr>
      <vt:lpstr>Cambria Math</vt:lpstr>
      <vt:lpstr>Times New Roman</vt:lpstr>
      <vt:lpstr>Office テーマ</vt:lpstr>
      <vt:lpstr>Wayforward on 1 symbol GP</vt:lpstr>
      <vt:lpstr>Background: online agreements in RAN4#86 meeting</vt:lpstr>
      <vt:lpstr>Background: online agreements in RAN4#86b meeting</vt:lpstr>
      <vt:lpstr>Wayforward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NR spectra related work</dc:title>
  <dc:creator>vgheorgh@qti.qualcomm.com</dc:creator>
  <cp:keywords>CTPClassification=CTP_PUBLIC:VisualMarkings=, CTPClassification=CTP_NT</cp:keywords>
  <cp:lastModifiedBy>Ato-MediaTek</cp:lastModifiedBy>
  <cp:revision>468</cp:revision>
  <dcterms:created xsi:type="dcterms:W3CDTF">2017-01-18T16:32:26Z</dcterms:created>
  <dcterms:modified xsi:type="dcterms:W3CDTF">2018-04-20T00:56:35Z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TitusGUID">
    <vt:lpwstr>09cd94dd-fecd-4d8a-8739-e3a75d525d1a</vt:lpwstr>
  </property>
  <property fmtid="{D5CDD505-2E9C-101B-9397-08002B2CF9AE}" pid="4" name="CTP_TimeStamp">
    <vt:lpwstr>2018-04-19 04:43:28Z</vt:lpwstr>
  </property>
  <property fmtid="{D5CDD505-2E9C-101B-9397-08002B2CF9AE}" pid="5" name="CTP_BU">
    <vt:lpwstr>NA</vt:lpwstr>
  </property>
  <property fmtid="{D5CDD505-2E9C-101B-9397-08002B2CF9AE}" pid="6" name="CTP_IDSID">
    <vt:lpwstr>NA</vt:lpwstr>
  </property>
  <property fmtid="{D5CDD505-2E9C-101B-9397-08002B2CF9AE}" pid="7" name="CTP_WWID">
    <vt:lpwstr>NA</vt:lpwstr>
  </property>
  <property fmtid="{D5CDD505-2E9C-101B-9397-08002B2CF9AE}" pid="8" name="NSCPROP_SA">
    <vt:lpwstr>C:\Users\Administrator\AppData\Local\Microsoft\Windows\Temporary Internet Files\Content.Outlook\B6K6BQ5R\draft R4-1801829 Wayforward on UE measurement gap for NR v9 - clean.pptx</vt:lpwstr>
  </property>
  <property fmtid="{D5CDD505-2E9C-101B-9397-08002B2CF9AE}" pid="9" name="ContentTypeId">
    <vt:lpwstr>0x010100186942121D0D154CBD2D3F76445276D6</vt:lpwstr>
  </property>
  <property fmtid="{D5CDD505-2E9C-101B-9397-08002B2CF9AE}" pid="10" name="CTPClassification">
    <vt:lpwstr>CTP_NT</vt:lpwstr>
  </property>
</Properties>
</file>