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6" r:id="rId3"/>
    <p:sldId id="269" r:id="rId4"/>
    <p:sldId id="271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subPRB</a:t>
            </a:r>
            <a:r>
              <a:rPr lang="en-US" sz="4800" dirty="0"/>
              <a:t> R15 feature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Skyworks, Qualcomm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#86bis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Melbourne, Australian, 16 April - 20 April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R4-1805140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 lnSpcReduction="10000"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MPR, A-MPR and IBE will be specified for UE RF spec (36.101)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MPR for CAT-M1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No MPR needed for 3 &amp; 6 Subcarrier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2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SubCarrier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is to be specified next meeting based on measurement or simulation result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MPR for CAT-M2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3&amp;6 subcarrier need MPR, 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2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SubCarrier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is to be specified next meeting based on measurement or simulation result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srgbClr val="FF0000"/>
                </a:solidFill>
                <a:ea typeface="MS Mincho"/>
                <a:cs typeface="Times" panose="02020603050405020304" pitchFamily="18" charset="0"/>
              </a:rPr>
              <a:t>MPR table format for CAT M1 and M2: 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srgbClr val="FF0000"/>
                </a:solidFill>
                <a:ea typeface="MS Mincho"/>
                <a:cs typeface="Times" panose="02020603050405020304" pitchFamily="18" charset="0"/>
              </a:rPr>
              <a:t>the table format to be used in spec is listed in this WF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409237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E30FA-661F-4EF5-B3AC-888846CDB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MPR table for CAT-M2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91EAF69-B490-438B-9FBE-1DB4A564A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06981"/>
              </p:ext>
            </p:extLst>
          </p:nvPr>
        </p:nvGraphicFramePr>
        <p:xfrm>
          <a:off x="1060143" y="3269691"/>
          <a:ext cx="7817529" cy="2615269"/>
        </p:xfrm>
        <a:graphic>
          <a:graphicData uri="http://schemas.openxmlformats.org/drawingml/2006/table">
            <a:tbl>
              <a:tblPr/>
              <a:tblGrid>
                <a:gridCol w="2228865">
                  <a:extLst>
                    <a:ext uri="{9D8B030D-6E8A-4147-A177-3AD203B41FA5}">
                      <a16:colId xmlns:a16="http://schemas.microsoft.com/office/drawing/2014/main" val="1145082998"/>
                    </a:ext>
                  </a:extLst>
                </a:gridCol>
                <a:gridCol w="2794332">
                  <a:extLst>
                    <a:ext uri="{9D8B030D-6E8A-4147-A177-3AD203B41FA5}">
                      <a16:colId xmlns:a16="http://schemas.microsoft.com/office/drawing/2014/main" val="951377426"/>
                    </a:ext>
                  </a:extLst>
                </a:gridCol>
                <a:gridCol w="2794332">
                  <a:extLst>
                    <a:ext uri="{9D8B030D-6E8A-4147-A177-3AD203B41FA5}">
                      <a16:colId xmlns:a16="http://schemas.microsoft.com/office/drawing/2014/main" val="1450385469"/>
                    </a:ext>
                  </a:extLst>
                </a:gridCol>
              </a:tblGrid>
              <a:tr h="1787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Channle</a:t>
                      </a: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bandwidth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  </a:t>
                      </a:r>
                      <a:r>
                        <a:rPr lang="en-US" sz="1050" b="1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37427243"/>
                  </a:ext>
                </a:extLst>
              </a:tr>
              <a:tr h="3574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BPSK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956447"/>
                  </a:ext>
                </a:extLst>
              </a:tr>
              <a:tr h="552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NB index for 2 subcarrier transmission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127917"/>
                  </a:ext>
                </a:extLst>
              </a:tr>
              <a:tr h="3063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MPR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755769"/>
                  </a:ext>
                </a:extLst>
              </a:tr>
              <a:tr h="40846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NB index for 3 subcarrier  transmission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69998651"/>
                  </a:ext>
                </a:extLst>
              </a:tr>
              <a:tr h="2042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MPR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225972"/>
                  </a:ext>
                </a:extLst>
              </a:tr>
              <a:tr h="35923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NB index for 6 subcarrier  transmission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57468990"/>
                  </a:ext>
                </a:extLst>
              </a:tr>
              <a:tr h="1787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MPR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2 dB</a:t>
                      </a:r>
                      <a:endParaRPr lang="en-US" sz="105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73148946"/>
                  </a:ext>
                </a:extLst>
              </a:tr>
            </a:tbl>
          </a:graphicData>
        </a:graphic>
      </p:graphicFrame>
      <p:sp>
        <p:nvSpPr>
          <p:cNvPr id="9" name="Rectangle 3">
            <a:extLst>
              <a:ext uri="{FF2B5EF4-FFF2-40B4-BE49-F238E27FC236}">
                <a16:creationId xmlns:a16="http://schemas.microsoft.com/office/drawing/2014/main" id="{3A47DF96-3527-4074-ACC2-8B10CA202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487" y="2869581"/>
            <a:ext cx="7361311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6.2.3E-x 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Maximum Power Reduction (MPR) for UE category M2 Power Class 3 for </a:t>
            </a:r>
            <a:r>
              <a:rPr kumimoji="0" lang="en-GB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subPRB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allocation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1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6B153-3CEC-487B-8A2B-A2C53EACB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BC667-7073-4701-8805-A8E5DB7E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IBE (working assumption)</a:t>
            </a:r>
          </a:p>
          <a:p>
            <a:pPr lvl="1"/>
            <a:r>
              <a:rPr lang="en-US" b="1" dirty="0"/>
              <a:t>granularity of 3 subcarrier (</a:t>
            </a:r>
            <a:r>
              <a:rPr lang="en-US" b="1" dirty="0" err="1"/>
              <a:t>SubG</a:t>
            </a:r>
            <a:r>
              <a:rPr lang="en-US" b="1" dirty="0"/>
              <a:t>=3) </a:t>
            </a:r>
          </a:p>
          <a:p>
            <a:pPr lvl="1"/>
            <a:r>
              <a:rPr lang="en-US" b="1" dirty="0"/>
              <a:t>Specify a sub-PRB offset [z] from which the stair case starts</a:t>
            </a:r>
          </a:p>
          <a:p>
            <a:pPr lvl="1"/>
            <a:r>
              <a:rPr lang="en-US" b="1" dirty="0"/>
              <a:t>IBE requirement first step as same as legacy, which is 20log10(EVM)-[x]</a:t>
            </a:r>
          </a:p>
          <a:p>
            <a:pPr lvl="1"/>
            <a:r>
              <a:rPr lang="en-US" b="1" dirty="0"/>
              <a:t>Slew rate step ∆ within the PRB, starting with ∆ =y.</a:t>
            </a:r>
          </a:p>
          <a:p>
            <a:pPr lvl="2"/>
            <a:r>
              <a:rPr lang="en-US" b="1" dirty="0"/>
              <a:t>For the RAN87 meeting consider x=[3], y =[5] and z =[0]</a:t>
            </a:r>
            <a:endParaRPr lang="en-US" dirty="0"/>
          </a:p>
          <a:p>
            <a:pPr lvl="1"/>
            <a:endParaRPr lang="en-US" b="1" dirty="0"/>
          </a:p>
          <a:p>
            <a:r>
              <a:rPr lang="en-US" dirty="0"/>
              <a:t>Company are encouraged to provide the simulation result and/or measurement result for the RAN#87 meeting for IBE requirement setting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488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21E8-80F7-441C-ACC5-3E8143718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E14A9-2809-48E6-B86F-99A84A64F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A-MPR simulation and measurement </a:t>
            </a:r>
          </a:p>
          <a:p>
            <a:pPr lvl="1"/>
            <a:r>
              <a:rPr lang="en-US" dirty="0"/>
              <a:t>&lt;= 1GHz band, -28 </a:t>
            </a:r>
            <a:r>
              <a:rPr lang="en-US" dirty="0" err="1"/>
              <a:t>dBc</a:t>
            </a:r>
            <a:r>
              <a:rPr lang="en-US" dirty="0"/>
              <a:t> carrier leakage and IQ image</a:t>
            </a:r>
          </a:p>
          <a:p>
            <a:pPr lvl="1"/>
            <a:r>
              <a:rPr lang="en-US" dirty="0"/>
              <a:t>&gt; 1GHz band, -25 </a:t>
            </a:r>
            <a:r>
              <a:rPr lang="en-US" dirty="0" err="1"/>
              <a:t>dBc</a:t>
            </a:r>
            <a:r>
              <a:rPr lang="en-US" dirty="0"/>
              <a:t> carrier Leakage and IQ image</a:t>
            </a:r>
          </a:p>
          <a:p>
            <a:r>
              <a:rPr lang="en-US" dirty="0"/>
              <a:t>A-MPR for CAT-M1 to be simulated/measured:</a:t>
            </a:r>
          </a:p>
          <a:p>
            <a:pPr lvl="1"/>
            <a:r>
              <a:rPr lang="en-US" dirty="0"/>
              <a:t> </a:t>
            </a:r>
            <a:r>
              <a:rPr lang="en-GB" b="1" dirty="0"/>
              <a:t>NS4, NS6, NS12, NS35 and NS38 </a:t>
            </a:r>
          </a:p>
          <a:p>
            <a:r>
              <a:rPr lang="en-US" dirty="0"/>
              <a:t>A-MPR for CAT-M2 to be simulated/measured:</a:t>
            </a:r>
          </a:p>
          <a:p>
            <a:pPr lvl="1"/>
            <a:r>
              <a:rPr lang="en-GB" b="1" dirty="0"/>
              <a:t>NS3, NS4, NS5, NS6, NS7,NS12, NS15, NS16 and NS38</a:t>
            </a:r>
            <a:endParaRPr lang="en-US" dirty="0"/>
          </a:p>
          <a:p>
            <a:r>
              <a:rPr lang="en-US" dirty="0"/>
              <a:t>A-MPR for other NS value also welcome to be simulated/measured.</a:t>
            </a:r>
          </a:p>
          <a:p>
            <a:r>
              <a:rPr lang="en-US" dirty="0"/>
              <a:t>Company are encouraged to submit CR for A-MPR and MPR to finalize </a:t>
            </a:r>
            <a:r>
              <a:rPr lang="en-US" dirty="0" err="1"/>
              <a:t>subPRB</a:t>
            </a:r>
            <a:r>
              <a:rPr lang="en-US" dirty="0"/>
              <a:t> feature in RAN4 work</a:t>
            </a:r>
          </a:p>
        </p:txBody>
      </p:sp>
    </p:spTree>
    <p:extLst>
      <p:ext uri="{BB962C8B-B14F-4D97-AF65-F5344CB8AC3E}">
        <p14:creationId xmlns:p14="http://schemas.microsoft.com/office/powerpoint/2010/main" val="1716257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</TotalTime>
  <Words>365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 Unicode MS</vt:lpstr>
      <vt:lpstr>等线</vt:lpstr>
      <vt:lpstr>MS Mincho</vt:lpstr>
      <vt:lpstr>Arial</vt:lpstr>
      <vt:lpstr>Calibri</vt:lpstr>
      <vt:lpstr>Calibri Light</vt:lpstr>
      <vt:lpstr>Times</vt:lpstr>
      <vt:lpstr>Times New Roman</vt:lpstr>
      <vt:lpstr>Wingdings</vt:lpstr>
      <vt:lpstr>Office Theme</vt:lpstr>
      <vt:lpstr>WF on UE RF for subPRB R15 feature</vt:lpstr>
      <vt:lpstr>Proposals</vt:lpstr>
      <vt:lpstr>Proposal for MPR table for CAT-M2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114</cp:revision>
  <dcterms:created xsi:type="dcterms:W3CDTF">2017-02-13T09:47:42Z</dcterms:created>
  <dcterms:modified xsi:type="dcterms:W3CDTF">2018-04-18T06:53:09Z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