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8" r:id="rId3"/>
    <p:sldId id="295" r:id="rId4"/>
    <p:sldId id="296" r:id="rId5"/>
    <p:sldId id="29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68" d="100"/>
          <a:sy n="68" d="100"/>
        </p:scale>
        <p:origin x="1229" y="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2018/4/6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8510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9082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0901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1705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NR PRACH demodulation </a:t>
            </a:r>
            <a:r>
              <a:rPr lang="en-US" altLang="ja-JP" sz="4000" dirty="0" err="1"/>
              <a:t>requriements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3143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RAN#86bis	</a:t>
            </a:r>
            <a:endParaRPr lang="ja-JP" altLang="ja-JP" dirty="0"/>
          </a:p>
          <a:p>
            <a:r>
              <a:rPr lang="en-GB" b="1" dirty="0"/>
              <a:t>Melbourne, Australia, April 16</a:t>
            </a:r>
            <a:r>
              <a:rPr lang="en-GB" b="1" baseline="30000" dirty="0"/>
              <a:t>th</a:t>
            </a:r>
            <a:r>
              <a:rPr lang="en-GB" b="1" dirty="0"/>
              <a:t> – 20</a:t>
            </a:r>
            <a:r>
              <a:rPr lang="en-GB" b="1" baseline="30000" dirty="0"/>
              <a:t>th</a:t>
            </a:r>
            <a:r>
              <a:rPr lang="en-GB" b="1" dirty="0"/>
              <a:t> </a:t>
            </a:r>
            <a:r>
              <a:rPr lang="en-US" b="1" dirty="0"/>
              <a:t>2018</a:t>
            </a:r>
          </a:p>
          <a:p>
            <a:endParaRPr lang="en-US" b="1" dirty="0"/>
          </a:p>
          <a:p>
            <a:r>
              <a:rPr lang="en-US" altLang="ja-JP" b="1" dirty="0"/>
              <a:t>Agenda: 7.11.2.2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R4-180</a:t>
            </a:r>
            <a:r>
              <a:rPr lang="en-US" altLang="zh-CN" b="1"/>
              <a:t>5111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scope and performance metric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6C92BE8-3BDF-41D1-B8DD-054DF8652357}"/>
              </a:ext>
            </a:extLst>
          </p:cNvPr>
          <p:cNvSpPr/>
          <p:nvPr/>
        </p:nvSpPr>
        <p:spPr>
          <a:xfrm>
            <a:off x="395536" y="1268760"/>
            <a:ext cx="7848872" cy="1051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1000"/>
              </a:spcAft>
              <a:buSzPts val="1000"/>
              <a:buFont typeface="Wingdings" panose="05000000000000000000" pitchFamily="2" charset="2"/>
              <a:buChar char="l"/>
            </a:pPr>
            <a:r>
              <a:rPr lang="en-US" altLang="zh-CN" dirty="0"/>
              <a:t>NR PRACH performance metric is the SNR for False alarm probability &lt; 0.1% and Missed detection probability &lt;1%</a:t>
            </a:r>
            <a:endParaRPr lang="zh-CN" altLang="zh-CN" dirty="0"/>
          </a:p>
          <a:p>
            <a:pPr marL="342900" lvl="0" indent="-342900">
              <a:spcAft>
                <a:spcPts val="1000"/>
              </a:spcAft>
              <a:buSzPts val="1000"/>
              <a:buFont typeface="Wingdings" panose="05000000000000000000" pitchFamily="2" charset="2"/>
              <a:buChar char="l"/>
            </a:pPr>
            <a:r>
              <a:rPr lang="en-US" altLang="zh-CN" dirty="0"/>
              <a:t>The requirements on timing estimation error should be further studied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71626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PUCCH general parameters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E47211-7128-4FDC-8B0E-7A0911186B44}"/>
              </a:ext>
            </a:extLst>
          </p:cNvPr>
          <p:cNvSpPr/>
          <p:nvPr/>
        </p:nvSpPr>
        <p:spPr>
          <a:xfrm>
            <a:off x="395536" y="1124744"/>
            <a:ext cx="6858000" cy="1990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1000"/>
              </a:spcAft>
              <a:buSzPts val="1000"/>
              <a:buFont typeface="Wingdings" panose="05000000000000000000" pitchFamily="2" charset="2"/>
              <a:buChar char="l"/>
            </a:pPr>
            <a:r>
              <a:rPr lang="en-US" altLang="zh-CN" dirty="0"/>
              <a:t>NR PRACH performance requirements are defined</a:t>
            </a:r>
          </a:p>
          <a:p>
            <a:pPr marL="800100" lvl="1" indent="-342900">
              <a:spcAft>
                <a:spcPts val="1000"/>
              </a:spcAft>
              <a:buSzPts val="1000"/>
              <a:buFont typeface="Wingdings" panose="05000000000000000000" pitchFamily="2" charset="2"/>
              <a:buChar char="l"/>
            </a:pPr>
            <a:r>
              <a:rPr lang="en-US" altLang="zh-CN" dirty="0"/>
              <a:t>For 1Tx</a:t>
            </a:r>
          </a:p>
          <a:p>
            <a:pPr marL="800100" lvl="1" indent="-342900">
              <a:spcAft>
                <a:spcPts val="1000"/>
              </a:spcAft>
              <a:buSzPts val="1000"/>
              <a:buFont typeface="Wingdings" panose="05000000000000000000" pitchFamily="2" charset="2"/>
              <a:buChar char="l"/>
            </a:pPr>
            <a:r>
              <a:rPr lang="en-US" altLang="zh-CN" dirty="0"/>
              <a:t>For some but not all the supported cell BWs in 38.104</a:t>
            </a:r>
          </a:p>
          <a:p>
            <a:pPr marL="800100" lvl="1" indent="-342900">
              <a:spcAft>
                <a:spcPts val="1000"/>
              </a:spcAft>
              <a:buSzPts val="1000"/>
              <a:buFont typeface="Wingdings" panose="05000000000000000000" pitchFamily="2" charset="2"/>
              <a:buChar char="l"/>
            </a:pPr>
            <a:r>
              <a:rPr lang="en-US" altLang="zh-CN" dirty="0"/>
              <a:t>SCS of 1.5kHz, 5kHz, 15kHz and 30kHz</a:t>
            </a:r>
          </a:p>
          <a:p>
            <a:pPr marL="800100" lvl="1" indent="-342900">
              <a:spcAft>
                <a:spcPts val="1000"/>
              </a:spcAft>
              <a:buSzPts val="1000"/>
              <a:buFont typeface="Wingdings" panose="05000000000000000000" pitchFamily="2" charset="2"/>
              <a:buChar char="l"/>
            </a:pPr>
            <a:r>
              <a:rPr lang="en-US" altLang="zh-CN" dirty="0"/>
              <a:t>Frequency offset of 400Hz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859580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PRACH format specific parameters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38B8A9A-7841-4486-8E1E-E80B9A1D20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96380"/>
              </p:ext>
            </p:extLst>
          </p:nvPr>
        </p:nvGraphicFramePr>
        <p:xfrm>
          <a:off x="755576" y="1052736"/>
          <a:ext cx="7704857" cy="3312368"/>
        </p:xfrm>
        <a:graphic>
          <a:graphicData uri="http://schemas.openxmlformats.org/drawingml/2006/table">
            <a:tbl>
              <a:tblPr firstRow="1" firstCol="1" bandRow="1"/>
              <a:tblGrid>
                <a:gridCol w="1540715">
                  <a:extLst>
                    <a:ext uri="{9D8B030D-6E8A-4147-A177-3AD203B41FA5}">
                      <a16:colId xmlns:a16="http://schemas.microsoft.com/office/drawing/2014/main" val="3509958536"/>
                    </a:ext>
                  </a:extLst>
                </a:gridCol>
                <a:gridCol w="1540715">
                  <a:extLst>
                    <a:ext uri="{9D8B030D-6E8A-4147-A177-3AD203B41FA5}">
                      <a16:colId xmlns:a16="http://schemas.microsoft.com/office/drawing/2014/main" val="789236225"/>
                    </a:ext>
                  </a:extLst>
                </a:gridCol>
                <a:gridCol w="1540715">
                  <a:extLst>
                    <a:ext uri="{9D8B030D-6E8A-4147-A177-3AD203B41FA5}">
                      <a16:colId xmlns:a16="http://schemas.microsoft.com/office/drawing/2014/main" val="1875572371"/>
                    </a:ext>
                  </a:extLst>
                </a:gridCol>
                <a:gridCol w="1541356">
                  <a:extLst>
                    <a:ext uri="{9D8B030D-6E8A-4147-A177-3AD203B41FA5}">
                      <a16:colId xmlns:a16="http://schemas.microsoft.com/office/drawing/2014/main" val="399723434"/>
                    </a:ext>
                  </a:extLst>
                </a:gridCol>
                <a:gridCol w="1541356">
                  <a:extLst>
                    <a:ext uri="{9D8B030D-6E8A-4147-A177-3AD203B41FA5}">
                      <a16:colId xmlns:a16="http://schemas.microsoft.com/office/drawing/2014/main" val="3492333461"/>
                    </a:ext>
                  </a:extLst>
                </a:gridCol>
              </a:tblGrid>
              <a:tr h="2777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Burst format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(kHz)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Ncs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Logical sequence index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009171"/>
                  </a:ext>
                </a:extLst>
              </a:tr>
              <a:tr h="2948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1.25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8105081"/>
                  </a:ext>
                </a:extLst>
              </a:tr>
              <a:tr h="2948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1.25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9640339"/>
                  </a:ext>
                </a:extLst>
              </a:tr>
              <a:tr h="2948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1.25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963677"/>
                  </a:ext>
                </a:extLst>
              </a:tr>
              <a:tr h="3497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783079"/>
                  </a:ext>
                </a:extLst>
              </a:tr>
              <a:tr h="2948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1014229"/>
                  </a:ext>
                </a:extLst>
              </a:tr>
              <a:tr h="353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15/30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1385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15/30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218983"/>
                  </a:ext>
                </a:extLst>
              </a:tr>
              <a:tr h="331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B4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553147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0265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4522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Simulation assumptions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9905B7-1E98-4B81-9D19-A6656CEA6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075393"/>
              </p:ext>
            </p:extLst>
          </p:nvPr>
        </p:nvGraphicFramePr>
        <p:xfrm>
          <a:off x="251953" y="1052736"/>
          <a:ext cx="8516765" cy="3240360"/>
        </p:xfrm>
        <a:graphic>
          <a:graphicData uri="http://schemas.openxmlformats.org/drawingml/2006/table">
            <a:tbl>
              <a:tblPr firstRow="1" firstCol="1" bandRow="1"/>
              <a:tblGrid>
                <a:gridCol w="2083610">
                  <a:extLst>
                    <a:ext uri="{9D8B030D-6E8A-4147-A177-3AD203B41FA5}">
                      <a16:colId xmlns:a16="http://schemas.microsoft.com/office/drawing/2014/main" val="2411171668"/>
                    </a:ext>
                  </a:extLst>
                </a:gridCol>
                <a:gridCol w="3404707">
                  <a:extLst>
                    <a:ext uri="{9D8B030D-6E8A-4147-A177-3AD203B41FA5}">
                      <a16:colId xmlns:a16="http://schemas.microsoft.com/office/drawing/2014/main" val="1361784462"/>
                    </a:ext>
                  </a:extLst>
                </a:gridCol>
                <a:gridCol w="3028448">
                  <a:extLst>
                    <a:ext uri="{9D8B030D-6E8A-4147-A177-3AD203B41FA5}">
                      <a16:colId xmlns:a16="http://schemas.microsoft.com/office/drawing/2014/main" val="1544363901"/>
                    </a:ext>
                  </a:extLst>
                </a:gridCol>
              </a:tblGrid>
              <a:tr h="2452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Remarks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3670661"/>
                  </a:ext>
                </a:extLst>
              </a:tr>
              <a:tr h="5478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Tx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 transparent Tx diversity considered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02790"/>
                  </a:ext>
                </a:extLst>
              </a:tr>
              <a:tr h="367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2, 4, 8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diversity branches in baseband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902943"/>
                  </a:ext>
                </a:extLst>
              </a:tr>
              <a:tr h="1768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SCS (kHz)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1.25, 5, 15, 30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974473"/>
                  </a:ext>
                </a:extLst>
              </a:tr>
              <a:tr h="7007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channel bandwidth (MHz)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1.25kHz SCS: 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5kHz SCS: 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15kHz SCS: 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30kHz SCS: 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part of the supported BWs is tested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8599442"/>
                  </a:ext>
                </a:extLst>
              </a:tr>
              <a:tr h="1751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50846"/>
                  </a:ext>
                </a:extLst>
              </a:tr>
              <a:tr h="3424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Burst format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 1, 2, 3, A1, A2, A3, B4, C0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part of the format is tested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016188"/>
                  </a:ext>
                </a:extLst>
              </a:tr>
              <a:tr h="3424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channel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AWGN, TDL-C (RMS 300ns, UE speed 30km/h)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196566"/>
                  </a:ext>
                </a:extLst>
              </a:tr>
              <a:tr h="3424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Frequency offset(Hz)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Assume 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0.1 ppm at UE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1416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2144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7363</TotalTime>
  <Words>282</Words>
  <Application>Microsoft Office PowerPoint</Application>
  <PresentationFormat>On-screen Show (4:3)</PresentationFormat>
  <Paragraphs>103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MS Mincho</vt:lpstr>
      <vt:lpstr>MS PGothic</vt:lpstr>
      <vt:lpstr>SimSun</vt:lpstr>
      <vt:lpstr>SimSun</vt:lpstr>
      <vt:lpstr>Arial</vt:lpstr>
      <vt:lpstr>Calibri</vt:lpstr>
      <vt:lpstr>Times New Roman</vt:lpstr>
      <vt:lpstr>Wingdings</vt:lpstr>
      <vt:lpstr>Office テーマ</vt:lpstr>
      <vt:lpstr>WF on NR PRACH demodulation requriements</vt:lpstr>
      <vt:lpstr>Test scope and performance metric</vt:lpstr>
      <vt:lpstr>PUCCH general parameters</vt:lpstr>
      <vt:lpstr>PRACH format specific parameters</vt:lpstr>
      <vt:lpstr>Simulation assumptions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Zhang, Jian (NSB - CN/Hangzhou)</cp:lastModifiedBy>
  <cp:revision>359</cp:revision>
  <dcterms:created xsi:type="dcterms:W3CDTF">2017-01-18T16:32:26Z</dcterms:created>
  <dcterms:modified xsi:type="dcterms:W3CDTF">2018-04-06T14:20:05Z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617d0a54-7d99-48fa-897a-71bffb0aca51</vt:lpwstr>
  </property>
  <property fmtid="{D5CDD505-2E9C-101B-9397-08002B2CF9AE}" pid="4" name="CTP_TimeStamp">
    <vt:lpwstr>2018-03-02 09:06:43Z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_2015_ms_pID_725343">
    <vt:lpwstr>(2)4rdrkujhYsVLlfLZPAxI3ONiZ1PAy+2O9elKArEtINSo9HaVw77UbMBDL66QjClW1MVr0S9Y
KyUKDvtXSHJ/O0xlSgjUWz2M9fODj9yGDyYTOzqDLTOb7+uKaIZKrmUcE3ZlOZS1dPLRn+f/
NX50EOs/PwtBo7Vvq4oKeI1ju+StkYGQXM3F6xEWhGh2QVHkbkrcnG62L8CFfYrPzr8g2CW0
GKhKl/tdICOLhzH1zi</vt:lpwstr>
  </property>
  <property fmtid="{D5CDD505-2E9C-101B-9397-08002B2CF9AE}" pid="9" name="_2015_ms_pID_7253431">
    <vt:lpwstr>bGjLgE5Jjc5NGlPGpwW22nUg99o+vSOl+hwc+2EfuqWi2NGPsluQOi
dNDEYb1bcn2uJHgjePyNcCEVilfjd2IU7j3knZZbg/XC/K1MZAqi3dRwt2tCi035dkMWZuwo
kBIJljpwSrN0cLBqTruu4t9MnzwC8SE9jw6tjPqk0XzEI94Dj5Pi1S+v5G9EYJiciMHu3Jd8
Mwhez2WZzYXt1Aqt</vt:lpwstr>
  </property>
  <property fmtid="{D5CDD505-2E9C-101B-9397-08002B2CF9AE}" pid="10" name="CTPClassification">
    <vt:lpwstr>CTP_NT</vt:lpwstr>
  </property>
</Properties>
</file>