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7" r:id="rId5"/>
    <p:sldId id="280" r:id="rId6"/>
    <p:sldId id="285" r:id="rId7"/>
    <p:sldId id="287" r:id="rId8"/>
    <p:sldId id="288" r:id="rId9"/>
    <p:sldId id="286" r:id="rId10"/>
    <p:sldId id="289" r:id="rId11"/>
    <p:sldId id="29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FFFFCC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20" autoAdjust="0"/>
    <p:restoredTop sz="94660"/>
  </p:normalViewPr>
  <p:slideViewPr>
    <p:cSldViewPr snapToGrid="0">
      <p:cViewPr>
        <p:scale>
          <a:sx n="100" d="100"/>
          <a:sy n="100" d="100"/>
        </p:scale>
        <p:origin x="1764" y="2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46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3912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9259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8318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7930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459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65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477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7531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590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745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201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A416-6204-4586-8DED-CE4E5EB6BA4F}" type="datetimeFigureOut">
              <a:rPr kumimoji="1" lang="ja-JP" altLang="en-US" smtClean="0"/>
              <a:t>2018/4/5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D701D-D60C-4748-9638-37FA501334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3951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20272" y="1551326"/>
            <a:ext cx="10883900" cy="238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sz="4400" dirty="0">
                <a:latin typeface="Calibri" panose="020F0502020204030204" pitchFamily="34" charset="0"/>
                <a:cs typeface="Calibri" panose="020F0502020204030204" pitchFamily="34" charset="0"/>
              </a:rPr>
              <a:t>The principle of defining measurement requirements </a:t>
            </a:r>
            <a:r>
              <a:rPr lang="en-US" altLang="ja-JP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without </a:t>
            </a:r>
            <a:r>
              <a:rPr lang="en-US" altLang="ja-JP" sz="4400" dirty="0">
                <a:latin typeface="Calibri" panose="020F0502020204030204" pitchFamily="34" charset="0"/>
                <a:cs typeface="Calibri" panose="020F0502020204030204" pitchFamily="34" charset="0"/>
              </a:rPr>
              <a:t>gap sharing</a:t>
            </a:r>
            <a:endParaRPr lang="ja-JP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79104" y="4284209"/>
            <a:ext cx="9144000" cy="165576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</a:pPr>
            <a:r>
              <a:rPr lang="en-US" altLang="ja-JP" sz="3200" dirty="0">
                <a:solidFill>
                  <a:schemeClr val="tx1">
                    <a:tint val="75000"/>
                  </a:schemeClr>
                </a:solidFill>
              </a:rPr>
              <a:t>NTT DOCOMO, INC.</a:t>
            </a:r>
            <a:endParaRPr lang="ja-JP" altLang="en-US" sz="3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916088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R4-1804608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7504" y="116632"/>
            <a:ext cx="46057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86bis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16 - 20 April 2018</a:t>
            </a:r>
            <a:endParaRPr lang="ja-JP" altLang="ja-JP" b="1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7.9.3.4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4663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テキスト ボックス 5"/>
              <p:cNvSpPr txBox="1"/>
              <p:nvPr/>
            </p:nvSpPr>
            <p:spPr>
              <a:xfrm>
                <a:off x="7598213" y="5752841"/>
                <a:ext cx="2947666" cy="66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SMTC_B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=3</m:t>
                      </m:r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6" name="テキスト ボックス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8213" y="5752841"/>
                <a:ext cx="2947666" cy="668581"/>
              </a:xfrm>
              <a:prstGeom prst="rect">
                <a:avLst/>
              </a:prstGeom>
              <a:blipFill>
                <a:blip r:embed="rId2"/>
                <a:stretch>
                  <a:fillRect t="-5505" b="-55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317800" y="3527902"/>
                <a:ext cx="8346003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2.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Regarding scaling factor for SMTC_B carrier,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follows: 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00" y="3527902"/>
                <a:ext cx="8346003" cy="378630"/>
              </a:xfrm>
              <a:prstGeom prst="rect">
                <a:avLst/>
              </a:prstGeom>
              <a:blipFill>
                <a:blip r:embed="rId3"/>
                <a:stretch>
                  <a:fillRect l="-584" t="-8065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840528" y="131674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4(2)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テキスト ボックス 32"/>
              <p:cNvSpPr txBox="1"/>
              <p:nvPr/>
            </p:nvSpPr>
            <p:spPr>
              <a:xfrm>
                <a:off x="9179003" y="2226739"/>
                <a:ext cx="2930995" cy="66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SMTC_C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𝐶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𝐶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=3</m:t>
                      </m:r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3" name="テキスト ボックス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9003" y="2226739"/>
                <a:ext cx="2930995" cy="668581"/>
              </a:xfrm>
              <a:prstGeom prst="rect">
                <a:avLst/>
              </a:prstGeom>
              <a:blipFill>
                <a:blip r:embed="rId4"/>
                <a:stretch>
                  <a:fillRect t="-4545" b="-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テキスト ボックス 38"/>
              <p:cNvSpPr txBox="1"/>
              <p:nvPr/>
            </p:nvSpPr>
            <p:spPr>
              <a:xfrm>
                <a:off x="317800" y="1394923"/>
                <a:ext cx="8238602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1.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Regarding scaling factor for SMTC_C carrier,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9" name="テキスト ボックス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00" y="1394923"/>
                <a:ext cx="8238602" cy="378630"/>
              </a:xfrm>
              <a:prstGeom prst="rect">
                <a:avLst/>
              </a:prstGeom>
              <a:blipFill>
                <a:blip r:embed="rId5"/>
                <a:stretch>
                  <a:fillRect l="-592" t="-8065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7" name="正方形/長方形 336"/>
              <p:cNvSpPr/>
              <p:nvPr/>
            </p:nvSpPr>
            <p:spPr>
              <a:xfrm>
                <a:off x="5580779" y="3866526"/>
                <a:ext cx="5951245" cy="1097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2+1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4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</m:e>
                                  </m:d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1+1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=3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337" name="正方形/長方形 3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779" y="3866526"/>
                <a:ext cx="5951245" cy="10978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7" name="正方形/長方形 356"/>
              <p:cNvSpPr/>
              <p:nvPr/>
            </p:nvSpPr>
            <p:spPr>
              <a:xfrm>
                <a:off x="4317149" y="1987594"/>
                <a:ext cx="4611583" cy="1097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𝐶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2+1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2+1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=3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357" name="正方形/長方形 3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149" y="1987594"/>
                <a:ext cx="4611583" cy="10978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0" name="右大かっこ 359"/>
          <p:cNvSpPr/>
          <p:nvPr/>
        </p:nvSpPr>
        <p:spPr>
          <a:xfrm rot="5400000">
            <a:off x="9116626" y="4354936"/>
            <a:ext cx="112634" cy="1233084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1" name="テキスト ボックス 360"/>
          <p:cNvSpPr txBox="1"/>
          <p:nvPr/>
        </p:nvSpPr>
        <p:spPr>
          <a:xfrm>
            <a:off x="8255063" y="5048788"/>
            <a:ext cx="18357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used by SMTC_C carrier</a:t>
            </a:r>
            <a:endParaRPr kumimoji="1" lang="ja-JP" altLang="en-US" sz="1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5" name="テキスト ボックス 364"/>
          <p:cNvSpPr txBox="1"/>
          <p:nvPr/>
        </p:nvSpPr>
        <p:spPr>
          <a:xfrm>
            <a:off x="317800" y="1103841"/>
            <a:ext cx="373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If example of parameters are used,</a:t>
            </a:r>
            <a:endParaRPr kumimoji="1" lang="ja-JP" alt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66" name="表 3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5661189"/>
                  </p:ext>
                </p:extLst>
              </p:nvPr>
            </p:nvGraphicFramePr>
            <p:xfrm>
              <a:off x="188450" y="1961561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ja-JP" altLang="en-US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𝛽</m:t>
                              </m:r>
                              <m:r>
                                <a:rPr lang="en-US" altLang="ja-JP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=0</m:t>
                              </m:r>
                              <m:r>
                                <a:rPr lang="en-US" altLang="ja-JP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(No longer SMTC carriers than SMTC_C)</a:t>
                          </a:r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8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66" name="表 3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5661189"/>
                  </p:ext>
                </p:extLst>
              </p:nvPr>
            </p:nvGraphicFramePr>
            <p:xfrm>
              <a:off x="188450" y="1961561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47" t="-1923" r="-294"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47" t="-101923" r="-294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47" t="-198113" r="-294" b="-1132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47" t="-287273" r="-294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67" name="右矢印 366"/>
          <p:cNvSpPr/>
          <p:nvPr/>
        </p:nvSpPr>
        <p:spPr>
          <a:xfrm>
            <a:off x="8928732" y="2186400"/>
            <a:ext cx="250271" cy="769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68" name="表 36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234025"/>
                  </p:ext>
                </p:extLst>
              </p:nvPr>
            </p:nvGraphicFramePr>
            <p:xfrm>
              <a:off x="155772" y="4049399"/>
              <a:ext cx="5300037" cy="23302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300037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altLang="ja-JP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(the </a:t>
                          </a:r>
                          <a:r>
                            <a:rPr lang="en-US" altLang="ja-JP" sz="16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number of carriers which SMTC (&lt;</a:t>
                          </a: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SMTC_A) </a:t>
                          </a:r>
                          <a:r>
                            <a:rPr lang="en-US" altLang="ja-JP" sz="16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is overlapped with </a:t>
                          </a: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SMTC_A </a:t>
                          </a:r>
                          <a:r>
                            <a:rPr lang="en-US" altLang="ja-JP" sz="16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</a:t>
                          </a: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SMTC_A</a:t>
                          </a: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)</a:t>
                          </a:r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ja-JP" altLang="en-US" sz="16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𝛽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altLang="ja-JP" sz="1600" b="0" dirty="0" smtClean="0"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(the number of carriers configured by SMTC_C)</a:t>
                          </a:r>
                          <a:endParaRPr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8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68" name="表 36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234025"/>
                  </p:ext>
                </p:extLst>
              </p:nvPr>
            </p:nvGraphicFramePr>
            <p:xfrm>
              <a:off x="155772" y="4049399"/>
              <a:ext cx="5300037" cy="23302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300037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115" t="-1923" r="-345" b="-646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80352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115" t="-40152" r="-345" b="-15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55968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115" t="-201087" r="-345" b="-12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115" t="-532692" r="-345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115" t="-598182" r="-345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69" name="下矢印 368"/>
          <p:cNvSpPr/>
          <p:nvPr/>
        </p:nvSpPr>
        <p:spPr>
          <a:xfrm>
            <a:off x="8641670" y="5494748"/>
            <a:ext cx="860753" cy="22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2207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テキスト ボックス 5"/>
              <p:cNvSpPr txBox="1"/>
              <p:nvPr/>
            </p:nvSpPr>
            <p:spPr>
              <a:xfrm>
                <a:off x="7043300" y="3948745"/>
                <a:ext cx="2938818" cy="888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SMTC_A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6" name="テキスト ボックス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3300" y="3948745"/>
                <a:ext cx="2938818" cy="888705"/>
              </a:xfrm>
              <a:prstGeom prst="rect">
                <a:avLst/>
              </a:prstGeom>
              <a:blipFill>
                <a:blip r:embed="rId2"/>
                <a:stretch>
                  <a:fillRect t="-411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481716" y="1365272"/>
                <a:ext cx="8362354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3.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Regarding scaling factor for SMTC_A carrier,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follows:   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endParaRPr lang="ja-JP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716" y="1365272"/>
                <a:ext cx="8362354" cy="378630"/>
              </a:xfrm>
              <a:prstGeom prst="rect">
                <a:avLst/>
              </a:prstGeom>
              <a:blipFill>
                <a:blip r:embed="rId3"/>
                <a:stretch>
                  <a:fillRect l="-583" t="-8065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840528" y="131674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4(3)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7" name="正方形/長方形 336"/>
              <p:cNvSpPr/>
              <p:nvPr/>
            </p:nvSpPr>
            <p:spPr>
              <a:xfrm>
                <a:off x="4655874" y="1931573"/>
                <a:ext cx="7342266" cy="1097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2+1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20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80×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1+1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3×40</m:t>
                                          </m:r>
                                        </m:den>
                                      </m:f>
                                    </m:e>
                                  </m:d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0+1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337" name="正方形/長方形 3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874" y="1931573"/>
                <a:ext cx="7342266" cy="10978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0" name="右大かっこ 359"/>
          <p:cNvSpPr/>
          <p:nvPr/>
        </p:nvSpPr>
        <p:spPr>
          <a:xfrm rot="5400000">
            <a:off x="8091370" y="2460254"/>
            <a:ext cx="112634" cy="1233084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1" name="テキスト ボックス 360"/>
          <p:cNvSpPr txBox="1"/>
          <p:nvPr/>
        </p:nvSpPr>
        <p:spPr>
          <a:xfrm>
            <a:off x="7043300" y="3158707"/>
            <a:ext cx="18357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used by SMTC_C carrier</a:t>
            </a:r>
            <a:endParaRPr kumimoji="1" lang="ja-JP" altLang="en-US" sz="1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右大かっこ 45"/>
          <p:cNvSpPr/>
          <p:nvPr/>
        </p:nvSpPr>
        <p:spPr>
          <a:xfrm rot="5400000">
            <a:off x="9658092" y="2460254"/>
            <a:ext cx="112634" cy="1233084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8954872" y="3142570"/>
            <a:ext cx="18373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used by SMTC_B carrier</a:t>
            </a:r>
            <a:endParaRPr kumimoji="1" lang="ja-JP" altLang="en-US" sz="1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8" name="表 4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9975248"/>
                  </p:ext>
                </p:extLst>
              </p:nvPr>
            </p:nvGraphicFramePr>
            <p:xfrm>
              <a:off x="318191" y="2081547"/>
              <a:ext cx="4178429" cy="24022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7842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altLang="ja-JP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ja-JP" altLang="en-US" sz="16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𝛽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altLang="ja-JP" sz="1600" b="0" dirty="0" smtClean="0"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(the number of carriers configured by SMTC_C)</a:t>
                          </a:r>
                          <a:endParaRPr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ja-JP" altLang="en-US" sz="16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𝛽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altLang="ja-JP" sz="1600" b="0" dirty="0" smtClean="0"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(the number of carriers configured by </a:t>
                          </a: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SMTC_B)</a:t>
                          </a:r>
                          <a:endParaRPr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9868891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8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8" name="表 4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9975248"/>
                  </p:ext>
                </p:extLst>
              </p:nvPr>
            </p:nvGraphicFramePr>
            <p:xfrm>
              <a:off x="318191" y="2081547"/>
              <a:ext cx="4178429" cy="24022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7842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1923" r="-292" b="-66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101923" r="-292" b="-56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55968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114130" r="-292" b="-22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55968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214130" r="-292" b="-12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9868891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555769" r="-292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6" t="-620000" r="-292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9" name="下矢印 48"/>
          <p:cNvSpPr/>
          <p:nvPr/>
        </p:nvSpPr>
        <p:spPr>
          <a:xfrm>
            <a:off x="8248131" y="3574003"/>
            <a:ext cx="860753" cy="22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627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-31115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104900"/>
            <a:ext cx="10655300" cy="5634876"/>
          </a:xfr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The introduction of gap sharing feature was agreed last year, which is the same principle as LTE </a:t>
            </a:r>
            <a:r>
              <a:rPr lang="en-US" altLang="ja-JP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eMTC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Regarding LTE </a:t>
            </a:r>
            <a:r>
              <a:rPr lang="en-US" altLang="ja-JP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eMTC</a:t>
            </a: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case,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IE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for gap sharing is needed to indicate the ratio of measurement period between intra-frequency and inter-frequency measurements due to the following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reasons.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MGRP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is the only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way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to indicate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each measurement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timing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duration for </a:t>
            </a:r>
            <a:r>
              <a:rPr lang="en-US" altLang="ja-JP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eMTC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UE.</a:t>
            </a: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Only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one type of MGRP can be configured among intra-frequency and inter-frequency measurements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lvl="1" indent="0">
              <a:buNone/>
            </a:pP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Regarding NR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case,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SMTC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can indicate the measurement period for intra-frequency and inter-frequency measurements since SMTC can be configured for each carrier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frequency.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Regarding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RLM, the ratio of SSBs to be used between RLM and intra/inter-frequency measurements can be indicated by configured SSB periodicity, SMTC periodicity and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MGRP.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IE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for NR gap sharing is not included in Rel.15 TS 38.331 now.</a:t>
            </a:r>
          </a:p>
        </p:txBody>
      </p:sp>
    </p:spTree>
    <p:extLst>
      <p:ext uri="{BB962C8B-B14F-4D97-AF65-F5344CB8AC3E}">
        <p14:creationId xmlns:p14="http://schemas.microsoft.com/office/powerpoint/2010/main" val="235912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42950" y="1254125"/>
            <a:ext cx="10258425" cy="4031360"/>
          </a:xfr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For FR2 </a:t>
            </a:r>
            <a:r>
              <a:rPr lang="en-US" altLang="ja-JP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PCell</a:t>
            </a: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ja-JP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PSCell</a:t>
            </a: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, RLM requirements for the case that SMTC periodicity equals to T</a:t>
            </a:r>
            <a:r>
              <a:rPr lang="en-US" altLang="ja-JP" sz="2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SSB</a:t>
            </a: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 are not specified, and RLM requirements is defined by assuming that intra-frequency measurement is performed at the SSB timing covered by SMTC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window.</a:t>
            </a:r>
          </a:p>
          <a:p>
            <a:pPr marL="685800"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FR1, it would not necessary to consider collision between RLM-RS and SMTC window to determine evaluation periods for RLM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See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R4-1804613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for detail.</a:t>
            </a:r>
          </a:p>
          <a:p>
            <a:pPr marL="342900" indent="-342900"/>
            <a:endParaRPr lang="en-US" altLang="ja-JP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Regarding SSB-based measurements, the delay requirements can be scaled by SMTC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periodicity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the number of carriers instead </a:t>
            </a:r>
            <a:r>
              <a:rPr lang="en-US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of gap 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sharing IE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ja-JP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We will show the detail of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this factor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next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slides with</a:t>
            </a:r>
            <a:r>
              <a:rPr lang="en-US" altLang="ja-JP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some 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examples.</a:t>
            </a:r>
            <a:endParaRPr lang="en-US" altLang="ja-JP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742950" y="-4763"/>
            <a:ext cx="10515600" cy="1325563"/>
          </a:xfrm>
        </p:spPr>
        <p:txBody>
          <a:bodyPr/>
          <a:lstStyle/>
          <a:p>
            <a:r>
              <a:rPr kumimoji="1"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Proposals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2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-50165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The principle of scaling factor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75278" y="934784"/>
            <a:ext cx="10997571" cy="210925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Premise conditions</a:t>
            </a:r>
          </a:p>
          <a:p>
            <a:pPr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 of SMTC periodicities for inter-frequency measurements are not larger than the length of MGRP.</a:t>
            </a:r>
          </a:p>
          <a:p>
            <a:pPr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case that SMTC periodicity and offset are the same, the same delay requirements can be applied.</a:t>
            </a:r>
          </a:p>
          <a:p>
            <a:pPr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to be measured are allocated from the carriers which have the longest SMTC periodicity of all.</a:t>
            </a:r>
          </a:p>
          <a:p>
            <a:pPr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carriers configured by shorter SMTC periodicity have higher priority than the carriers configured by longer SMTC periodicity in terms of the number of SSBs to be measured.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 scaling factor and parameters:</a:t>
            </a:r>
          </a:p>
          <a:p>
            <a:pPr lvl="1"/>
            <a:endParaRPr lang="en-US" altLang="ja-JP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altLang="ja-JP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テキスト ボックス 4"/>
              <p:cNvSpPr txBox="1"/>
              <p:nvPr/>
            </p:nvSpPr>
            <p:spPr>
              <a:xfrm>
                <a:off x="1049803" y="3101187"/>
                <a:ext cx="10054291" cy="10526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𝑋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i="1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i="1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𝑚𝑎𝑥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ja-JP" i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max</m:t>
                                  </m:r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⁡_</m:t>
                                  </m:r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𝑆𝑀𝑇𝐶</m:t>
                                  </m:r>
                                  <m:r>
                                    <a:rPr lang="en-US" altLang="ja-JP" i="1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,</m:t>
                                  </m:r>
                                  <m:r>
                                    <a:rPr lang="en-US" altLang="ja-JP" i="1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𝑀𝐺𝑅𝑃</m:t>
                                  </m:r>
                                </m:e>
                              </m:d>
                              <m:r>
                                <a:rPr lang="en-US" altLang="ja-JP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𝛼</m:t>
                                  </m:r>
                                  <m:r>
                                    <a:rPr lang="en-US" altLang="ja-JP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i="1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𝑆𝑀𝑇𝐶</m:t>
                              </m:r>
                              <m:r>
                                <a:rPr lang="en-US" altLang="ja-JP" i="1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_</m:t>
                              </m:r>
                              <m:r>
                                <a:rPr lang="en-US" altLang="ja-JP" i="1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𝑋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𝑚𝑎𝑥</m:t>
                                          </m:r>
                                          <m:d>
                                            <m:dPr>
                                              <m:begChr m:val="{"/>
                                              <m:endChr m:val="}"/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altLang="ja-JP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max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⁡_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𝑆𝑀𝑇𝐶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𝑀𝐺𝑅𝑃</m:t>
                                              </m:r>
                                            </m:e>
                                          </m:d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𝛼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𝑆𝑀𝑇𝐶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_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𝑋</m:t>
                                          </m:r>
                                        </m:den>
                                      </m:f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nary>
                                        <m:naryPr>
                                          <m:chr m:val="∑"/>
                                          <m:supHide m:val="on"/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naryPr>
                                        <m:sub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𝑌</m:t>
                                          </m:r>
                                        </m:sub>
                                        <m:sup/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𝑚𝑎𝑥</m:t>
                                              </m:r>
                                              <m:d>
                                                <m:dPr>
                                                  <m:begChr m:val="{"/>
                                                  <m:endChr m:val="}"/>
                                                  <m:ctrlP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𝑚𝑎𝑥</m:t>
                                                  </m:r>
                                                  <m:d>
                                                    <m:dPr>
                                                      <m:ctrlPr>
                                                        <a:rPr lang="en-US" altLang="ja-JP" i="1">
                                                          <a:latin typeface="Cambria Math" panose="02040503050406030204" pitchFamily="18" charset="0"/>
                                                          <a:cs typeface="Calibri" panose="020F0502020204030204" pitchFamily="34" charset="0"/>
                                                        </a:rPr>
                                                      </m:ctrlPr>
                                                    </m:dPr>
                                                    <m:e>
                                                      <m:r>
                                                        <a:rPr lang="en-US" altLang="ja-JP" i="1">
                                                          <a:latin typeface="Cambria Math" panose="02040503050406030204" pitchFamily="18" charset="0"/>
                                                          <a:cs typeface="Calibri" panose="020F0502020204030204" pitchFamily="34" charset="0"/>
                                                        </a:rPr>
                                                        <m:t>𝑆𝑀𝑇𝐶</m:t>
                                                      </m:r>
                                                    </m:e>
                                                  </m:d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𝑀𝐺𝑅𝑃</m:t>
                                                  </m:r>
                                                </m:e>
                                              </m:d>
                                              <m:r>
                                                <a:rPr lang="en-US" altLang="ja-JP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×</m:t>
                                              </m:r>
                                              <m:d>
                                                <m:dPr>
                                                  <m:ctrlPr>
                                                    <a:rPr lang="en-US" altLang="ja-JP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ja-JP" altLang="en-US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𝛽</m:t>
                                                  </m:r>
                                                  <m:r>
                                                    <a:rPr lang="en-US" altLang="ja-JP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+</m:t>
                                                  </m:r>
                                                  <m:r>
                                                    <a:rPr lang="en-US" altLang="ja-JP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1</m:t>
                                                  </m:r>
                                                </m:e>
                                              </m:d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𝐾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altLang="ja-JP" i="1">
                                                      <a:latin typeface="Cambria Math" panose="02040503050406030204" pitchFamily="18" charset="0"/>
                                                      <a:cs typeface="Calibri" panose="020F0502020204030204" pitchFamily="34" charset="0"/>
                                                    </a:rPr>
                                                    <m:t>𝑌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×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𝑆𝑀𝑇𝐶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_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𝑌</m:t>
                                              </m:r>
                                            </m:den>
                                          </m:f>
                                        </m:e>
                                      </m:nary>
                                    </m:e>
                                  </m:d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ja-JP" altLang="en-US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𝛾</m:t>
                                      </m:r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803" y="3101187"/>
                <a:ext cx="10054291" cy="105266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グループ化 27"/>
          <p:cNvGrpSpPr/>
          <p:nvPr/>
        </p:nvGrpSpPr>
        <p:grpSpPr>
          <a:xfrm>
            <a:off x="922147" y="4116694"/>
            <a:ext cx="10703508" cy="378308"/>
            <a:chOff x="1503172" y="-1296874"/>
            <a:chExt cx="10703508" cy="37830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正方形/長方形 16"/>
                <p:cNvSpPr/>
                <p:nvPr/>
              </p:nvSpPr>
              <p:spPr>
                <a:xfrm>
                  <a:off x="7571511" y="-1296874"/>
                  <a:ext cx="926151" cy="3468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00" i="1" smtClean="0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lang="en-US" altLang="ja-JP" sz="1600" i="1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ja-JP" sz="1600" i="1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𝑆𝑀𝑇𝐶</m:t>
                            </m:r>
                            <m:r>
                              <a:rPr lang="en-US" altLang="ja-JP" sz="1600" i="1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_</m:t>
                            </m:r>
                            <m:r>
                              <a:rPr lang="en-US" altLang="ja-JP" sz="1600" b="0" i="1" smtClean="0"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𝑋</m:t>
                            </m:r>
                          </m:sub>
                        </m:sSub>
                      </m:oMath>
                    </m:oMathPara>
                  </a14:m>
                  <a:endParaRPr lang="ja-JP" altLang="en-US" sz="16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mc:Choice>
          <mc:Fallback>
            <p:sp>
              <p:nvSpPr>
                <p:cNvPr id="17" name="正方形/長方形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71511" y="-1296874"/>
                  <a:ext cx="926151" cy="34682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グループ化 26"/>
            <p:cNvGrpSpPr/>
            <p:nvPr/>
          </p:nvGrpSpPr>
          <p:grpSpPr>
            <a:xfrm>
              <a:off x="1503172" y="-1257120"/>
              <a:ext cx="10703508" cy="338554"/>
              <a:chOff x="256673" y="6385693"/>
              <a:chExt cx="10703508" cy="338554"/>
            </a:xfrm>
          </p:grpSpPr>
          <p:sp>
            <p:nvSpPr>
              <p:cNvPr id="16" name="テキスト ボックス 15"/>
              <p:cNvSpPr txBox="1"/>
              <p:nvPr/>
            </p:nvSpPr>
            <p:spPr>
              <a:xfrm>
                <a:off x="256673" y="6385693"/>
                <a:ext cx="1070350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6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* If multiple carriers (                        ) are configured by SMTC_X and offset,                 for each carriers is scaled by                        . </a:t>
                </a:r>
                <a:endParaRPr kumimoji="1" lang="ja-JP" altLang="en-US" sz="1600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0" name="テキスト ボックス 19"/>
                  <p:cNvSpPr txBox="1"/>
                  <p:nvPr/>
                </p:nvSpPr>
                <p:spPr>
                  <a:xfrm>
                    <a:off x="2100406" y="6413982"/>
                    <a:ext cx="1142812" cy="26597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𝑓𝑟𝑒𝑞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_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𝑆𝑀𝑇𝐶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_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𝑋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1600" dirty="0" smtClean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mc:Choice>
            <mc:Fallback>
              <p:sp>
                <p:nvSpPr>
                  <p:cNvPr id="20" name="テキスト ボックス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00406" y="6413982"/>
                    <a:ext cx="1142812" cy="26597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3743" r="-1070" b="-25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1" name="テキスト ボックス 20"/>
                  <p:cNvSpPr txBox="1"/>
                  <p:nvPr/>
                </p:nvSpPr>
                <p:spPr>
                  <a:xfrm>
                    <a:off x="9535895" y="6418836"/>
                    <a:ext cx="1142812" cy="26597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𝑓𝑟𝑒𝑞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_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𝑆𝑀𝑇𝐶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_</m:t>
                              </m:r>
                              <m: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𝑋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1600" dirty="0" smtClean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mc:Choice>
            <mc:Fallback>
              <p:sp>
                <p:nvSpPr>
                  <p:cNvPr id="21" name="テキスト ボックス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35895" y="6418836"/>
                    <a:ext cx="1142812" cy="26597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3191" r="-532" b="-25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6" name="表 2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6098123"/>
                  </p:ext>
                </p:extLst>
              </p:nvPr>
            </p:nvGraphicFramePr>
            <p:xfrm>
              <a:off x="190498" y="4496759"/>
              <a:ext cx="11887201" cy="2290056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1069169">
                      <a:extLst>
                        <a:ext uri="{9D8B030D-6E8A-4147-A177-3AD203B41FA5}">
                          <a16:colId xmlns:a16="http://schemas.microsoft.com/office/drawing/2014/main" val="1205790195"/>
                        </a:ext>
                      </a:extLst>
                    </a:gridCol>
                    <a:gridCol w="10818032">
                      <a:extLst>
                        <a:ext uri="{9D8B030D-6E8A-4147-A177-3AD203B41FA5}">
                          <a16:colId xmlns:a16="http://schemas.microsoft.com/office/drawing/2014/main" val="2712440692"/>
                        </a:ext>
                      </a:extLst>
                    </a:gridCol>
                  </a:tblGrid>
                  <a:tr h="191686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Parameter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Detail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14532040"/>
                      </a:ext>
                    </a:extLst>
                  </a:tr>
                  <a:tr h="191686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SMTC_X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SMTC periodicity to be calculated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67646056"/>
                      </a:ext>
                    </a:extLst>
                  </a:tr>
                  <a:tr h="191686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SMTC_Y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longer SMTC periodicity than SMTC_X periodicity 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27713537"/>
                      </a:ext>
                    </a:extLst>
                  </a:tr>
                  <a:tr h="22506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40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400" i="1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400" i="1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</m:oMath>
                            </m:oMathPara>
                          </a14:m>
                          <a:endParaRPr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maximum SMTC periodicity among all of measured carriers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378048"/>
                      </a:ext>
                    </a:extLst>
                  </a:tr>
                  <a:tr h="22506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4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is overlapped with the largest SMTC periodicity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the largest SMTC periodicity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8851563"/>
                      </a:ext>
                    </a:extLst>
                  </a:tr>
                  <a:tr h="22506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4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(&lt;SMTC_Y) is overlapped with SMTC_Y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SMTC_Y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6253692"/>
                      </a:ext>
                    </a:extLst>
                  </a:tr>
                  <a:tr h="22506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4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</m:oMath>
                            </m:oMathPara>
                          </a14:m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(&lt;SMTC_X) is overlapped with SMTC_X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SMTC_X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39696746"/>
                      </a:ext>
                    </a:extLst>
                  </a:tr>
                  <a:tr h="196658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ja-JP" sz="14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lang="en-US" altLang="ja-JP" sz="1400" i="1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lang="en-US" altLang="ja-JP" sz="1400" i="1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𝑌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scaling factor for SMTC_Y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6193386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6" name="表 2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6098123"/>
                  </p:ext>
                </p:extLst>
              </p:nvPr>
            </p:nvGraphicFramePr>
            <p:xfrm>
              <a:off x="190498" y="4496759"/>
              <a:ext cx="11887201" cy="2290056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1069169">
                      <a:extLst>
                        <a:ext uri="{9D8B030D-6E8A-4147-A177-3AD203B41FA5}">
                          <a16:colId xmlns:a16="http://schemas.microsoft.com/office/drawing/2014/main" val="1205790195"/>
                        </a:ext>
                      </a:extLst>
                    </a:gridCol>
                    <a:gridCol w="10818032">
                      <a:extLst>
                        <a:ext uri="{9D8B030D-6E8A-4147-A177-3AD203B41FA5}">
                          <a16:colId xmlns:a16="http://schemas.microsoft.com/office/drawing/2014/main" val="2712440692"/>
                        </a:ext>
                      </a:extLst>
                    </a:gridCol>
                  </a:tblGrid>
                  <a:tr h="2853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Parameter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Detail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14532040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SMTC_X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SMTC periodicity to be calculated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67646056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SMTC_Y</a:t>
                          </a:r>
                          <a:endParaRPr kumimoji="1" lang="ja-JP" alt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longer SMTC periodicity than SMTC_X periodicity 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27713537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71" t="-306383" r="-1016000" b="-42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maximum SMTC periodicity among all of measured carriers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378048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71" t="-406383" r="-1016000" b="-32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is overlapped with the largest SMTC periodicity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the largest SMTC periodicity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8851563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71" t="-506383" r="-1016000" b="-22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(&lt;SMTC_Y) is overlapped with SMTC_Y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SMTC_Y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6253692"/>
                      </a:ext>
                    </a:extLst>
                  </a:tr>
                  <a:tr h="28536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71" t="-606383" r="-1016000" b="-12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number of carriers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which SMTC (&lt;SMTC_X) is overlapped with SMTC_X </a:t>
                          </a: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except for the carriers configured by SMTC_X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39696746"/>
                      </a:ext>
                    </a:extLst>
                  </a:tr>
                  <a:tr h="29253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71" t="-691667" r="-1016000" b="-2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the </a:t>
                          </a:r>
                          <a:r>
                            <a:rPr lang="en-US" altLang="ja-JP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scaling factor for SMTC_Y</a:t>
                          </a:r>
                          <a:endParaRPr kumimoji="1" lang="ja-JP" alt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6193386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8472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9700" y="996163"/>
            <a:ext cx="11995496" cy="2249847"/>
          </a:xfr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Conditions</a:t>
            </a:r>
          </a:p>
          <a:p>
            <a:pPr marL="685800"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SMTC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periodicity </a:t>
            </a:r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for intra-frequency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measurement </a:t>
            </a:r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and inter-frequency measurement are the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same (SMTC_A).</a:t>
            </a:r>
          </a:p>
          <a:p>
            <a:pPr marL="1143000" lvl="2"/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intra-frequency measurements w/gap includes following cases:</a:t>
            </a:r>
          </a:p>
          <a:p>
            <a:pPr marL="1543050" lvl="3"/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to be measured outside BWP.</a:t>
            </a:r>
            <a:endParaRPr lang="en-US" altLang="ja-JP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543050" lvl="3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BWP covers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SSBs to be measured, </a:t>
            </a:r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but it is overlapped with measurement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gap.</a:t>
            </a:r>
            <a:endParaRPr lang="en-US" altLang="ja-JP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/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MGRP is the same value as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SMTC_A periodicity.</a:t>
            </a:r>
            <a:endParaRPr lang="en-US" altLang="ja-JP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 of SMTC windows are overlapped with measurement gap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7137" y="-763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1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226795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226795" y="4249581"/>
            <a:ext cx="195220" cy="83343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422014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617234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3812454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007673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02893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398111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593331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4788551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4983770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178990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5374209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569429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5764649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59868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6155087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6155087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6350306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6545526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6740746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6935965" y="3808637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7131185" y="380863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41" name="直線矢印コネクタ 40"/>
          <p:cNvCxnSpPr/>
          <p:nvPr/>
        </p:nvCxnSpPr>
        <p:spPr>
          <a:xfrm>
            <a:off x="2867443" y="3896017"/>
            <a:ext cx="481887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42" name="正方形/長方形 41"/>
          <p:cNvSpPr/>
          <p:nvPr/>
        </p:nvSpPr>
        <p:spPr>
          <a:xfrm>
            <a:off x="3422014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3617234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3812454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4007673" y="4244085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4202893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4398111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593331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4788551" y="4244085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4983770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5178990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5374209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569429" y="4244085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5764649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5959868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6155087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6155087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6350306" y="4244085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9" name="正方形/長方形 58"/>
          <p:cNvSpPr/>
          <p:nvPr/>
        </p:nvSpPr>
        <p:spPr>
          <a:xfrm>
            <a:off x="6545526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6740746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935965" y="424408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7131185" y="4244085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63" name="直線矢印コネクタ 62"/>
          <p:cNvCxnSpPr/>
          <p:nvPr/>
        </p:nvCxnSpPr>
        <p:spPr>
          <a:xfrm flipV="1">
            <a:off x="2867443" y="4332124"/>
            <a:ext cx="4818875" cy="799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64" name="直線矢印コネクタ 63"/>
          <p:cNvCxnSpPr/>
          <p:nvPr/>
        </p:nvCxnSpPr>
        <p:spPr>
          <a:xfrm flipV="1">
            <a:off x="3623404" y="3684257"/>
            <a:ext cx="390439" cy="71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65" name="正方形/長方形 64"/>
          <p:cNvSpPr/>
          <p:nvPr/>
        </p:nvSpPr>
        <p:spPr>
          <a:xfrm>
            <a:off x="3555892" y="3246010"/>
            <a:ext cx="660451" cy="5602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T</a:t>
            </a:r>
            <a:r>
              <a:rPr kumimoji="0" lang="en-GB" altLang="ja-JP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SSB</a:t>
            </a:r>
            <a:endParaRPr kumimoji="0" lang="ja-JP" alt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66" name="直線矢印コネクタ 65"/>
          <p:cNvCxnSpPr/>
          <p:nvPr/>
        </p:nvCxnSpPr>
        <p:spPr>
          <a:xfrm>
            <a:off x="3224731" y="4163342"/>
            <a:ext cx="156382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67" name="正方形/長方形 66"/>
          <p:cNvSpPr/>
          <p:nvPr/>
        </p:nvSpPr>
        <p:spPr>
          <a:xfrm>
            <a:off x="3425939" y="3911015"/>
            <a:ext cx="1495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SMTC_A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3226795" y="4744574"/>
            <a:ext cx="195220" cy="83343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3422014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617234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3812454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4007673" y="4739079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4202893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4398111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4593331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4788551" y="4739079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4983770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5178990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5374209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5569429" y="4739079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5764649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5959868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6155087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6155087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6350306" y="4739079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545526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740746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6935965" y="4739079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7131185" y="4739079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90" name="直線矢印コネクタ 89"/>
          <p:cNvCxnSpPr/>
          <p:nvPr/>
        </p:nvCxnSpPr>
        <p:spPr>
          <a:xfrm flipV="1">
            <a:off x="2867443" y="4827118"/>
            <a:ext cx="4818875" cy="799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6" name="テキスト ボックス 15"/>
          <p:cNvSpPr txBox="1"/>
          <p:nvPr/>
        </p:nvSpPr>
        <p:spPr>
          <a:xfrm>
            <a:off x="1871184" y="3959406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Intra-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855824" y="4504634"/>
            <a:ext cx="1048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Inter-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3224731" y="362697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8" name="直線コネクタ 7"/>
          <p:cNvCxnSpPr/>
          <p:nvPr/>
        </p:nvCxnSpPr>
        <p:spPr>
          <a:xfrm>
            <a:off x="3418334" y="362697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9" name="正方形/長方形 8"/>
          <p:cNvSpPr/>
          <p:nvPr/>
        </p:nvSpPr>
        <p:spPr>
          <a:xfrm>
            <a:off x="3097915" y="3373469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10" name="直線コネクタ 9"/>
          <p:cNvCxnSpPr/>
          <p:nvPr/>
        </p:nvCxnSpPr>
        <p:spPr>
          <a:xfrm>
            <a:off x="4793911" y="362697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1" name="直線コネクタ 10"/>
          <p:cNvCxnSpPr/>
          <p:nvPr/>
        </p:nvCxnSpPr>
        <p:spPr>
          <a:xfrm>
            <a:off x="5001594" y="3666289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2" name="直線コネクタ 11"/>
          <p:cNvCxnSpPr/>
          <p:nvPr/>
        </p:nvCxnSpPr>
        <p:spPr>
          <a:xfrm>
            <a:off x="6350065" y="362697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3" name="直線コネクタ 12"/>
          <p:cNvCxnSpPr/>
          <p:nvPr/>
        </p:nvCxnSpPr>
        <p:spPr>
          <a:xfrm>
            <a:off x="6543667" y="362697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05" name="テキスト ボックス 104"/>
          <p:cNvSpPr txBox="1"/>
          <p:nvPr/>
        </p:nvSpPr>
        <p:spPr>
          <a:xfrm>
            <a:off x="2394875" y="3639871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SSB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107" name="直線矢印コネクタ 106"/>
          <p:cNvCxnSpPr/>
          <p:nvPr/>
        </p:nvCxnSpPr>
        <p:spPr>
          <a:xfrm>
            <a:off x="3224731" y="4665530"/>
            <a:ext cx="157184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08" name="正方形/長方形 107"/>
          <p:cNvSpPr/>
          <p:nvPr/>
        </p:nvSpPr>
        <p:spPr>
          <a:xfrm>
            <a:off x="3433964" y="4413203"/>
            <a:ext cx="14847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SMTC_B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4634738" y="3355745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6212916" y="3349199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grpSp>
        <p:nvGrpSpPr>
          <p:cNvPr id="102" name="グループ化 101"/>
          <p:cNvGrpSpPr/>
          <p:nvPr/>
        </p:nvGrpSpPr>
        <p:grpSpPr>
          <a:xfrm>
            <a:off x="7756043" y="3239078"/>
            <a:ext cx="3150118" cy="507617"/>
            <a:chOff x="8125223" y="3677022"/>
            <a:chExt cx="3150118" cy="507617"/>
          </a:xfrm>
        </p:grpSpPr>
        <p:sp>
          <p:nvSpPr>
            <p:cNvPr id="95" name="正方形/長方形 94"/>
            <p:cNvSpPr/>
            <p:nvPr/>
          </p:nvSpPr>
          <p:spPr>
            <a:xfrm>
              <a:off x="8211350" y="3790769"/>
              <a:ext cx="209804" cy="8738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メイリオ"/>
                <a:cs typeface="+mn-cs"/>
              </a:endParaRPr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8365862" y="3677022"/>
              <a:ext cx="265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8215457" y="3978337"/>
              <a:ext cx="209804" cy="87381"/>
            </a:xfrm>
            <a:prstGeom prst="rect">
              <a:avLst/>
            </a:prstGeom>
            <a:pattFill prst="pct5">
              <a:fgClr>
                <a:sysClr val="window" lastClr="FFFFFF">
                  <a:lumMod val="65000"/>
                </a:sysClr>
              </a:fgClr>
              <a:bgClr>
                <a:sysClr val="window" lastClr="FFFFFF"/>
              </a:bgClr>
            </a:patt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umimoji="0" lang="ja-JP" altLang="en-US" sz="2400" kern="0">
                <a:solidFill>
                  <a:prstClr val="white"/>
                </a:solidFill>
                <a:latin typeface="Segoe UI"/>
                <a:ea typeface="メイリオ"/>
              </a:endParaRPr>
            </a:p>
          </p:txBody>
        </p:sp>
        <p:sp>
          <p:nvSpPr>
            <p:cNvPr id="98" name="テキスト ボックス 97"/>
            <p:cNvSpPr txBox="1"/>
            <p:nvPr/>
          </p:nvSpPr>
          <p:spPr>
            <a:xfrm>
              <a:off x="8365863" y="3876862"/>
              <a:ext cx="29094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not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8125223" y="3677022"/>
              <a:ext cx="3150118" cy="5076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1" name="正方形/長方形 90"/>
              <p:cNvSpPr/>
              <p:nvPr/>
            </p:nvSpPr>
            <p:spPr>
              <a:xfrm>
                <a:off x="4398111" y="5511143"/>
                <a:ext cx="4436727" cy="10974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0+1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40</m:t>
                                      </m:r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×</m:t>
                                      </m:r>
                                      <m:d>
                                        <m:d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0+1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40</m:t>
                                      </m:r>
                                    </m:den>
                                  </m:f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−0</m:t>
                                  </m:r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0+1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=1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91" name="正方形/長方形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8111" y="5511143"/>
                <a:ext cx="4436727" cy="10974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" name="表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999655"/>
              </p:ext>
            </p:extLst>
          </p:nvPr>
        </p:nvGraphicFramePr>
        <p:xfrm>
          <a:off x="8277336" y="4047434"/>
          <a:ext cx="19709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5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400" b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</a:t>
                      </a:r>
                      <a:r>
                        <a:rPr kumimoji="0" lang="en-GB" altLang="ja-JP" sz="1400" b="0" u="none" strike="noStrike" kern="0" cap="none" spc="0" normalizeH="0" baseline="-2500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SSB</a:t>
                      </a:r>
                      <a:endParaRPr kumimoji="0" lang="ja-JP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egoe UI"/>
                        <a:ea typeface="メイリオ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/>
                        <a:t>10ms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SMTC_A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40ms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MGRP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40ms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3" name="テキスト ボックス 102"/>
              <p:cNvSpPr txBox="1"/>
              <p:nvPr/>
            </p:nvSpPr>
            <p:spPr>
              <a:xfrm>
                <a:off x="9123987" y="5660973"/>
                <a:ext cx="2958246" cy="66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each carrier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=2</m:t>
                      </m:r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03" name="テキスト ボックス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987" y="5660973"/>
                <a:ext cx="2958246" cy="668581"/>
              </a:xfrm>
              <a:prstGeom prst="rect">
                <a:avLst/>
              </a:prstGeom>
              <a:blipFill>
                <a:blip r:embed="rId3"/>
                <a:stretch>
                  <a:fillRect l="-1031" t="-5505" r="-619" b="-55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6" name="テキスト ボックス 215"/>
          <p:cNvSpPr txBox="1"/>
          <p:nvPr/>
        </p:nvSpPr>
        <p:spPr>
          <a:xfrm>
            <a:off x="8404485" y="3771519"/>
            <a:ext cx="180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of parameter</a:t>
            </a:r>
            <a:endParaRPr kumimoji="1" lang="ja-JP" alt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7" name="テキスト ボックス 216"/>
              <p:cNvSpPr txBox="1"/>
              <p:nvPr/>
            </p:nvSpPr>
            <p:spPr>
              <a:xfrm>
                <a:off x="61250" y="5091753"/>
                <a:ext cx="7275453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n"/>
                </a:pP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If example of parameters are used,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</a:t>
                </a:r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endParaRPr lang="ja-JP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17" name="テキスト ボックス 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0" y="5091753"/>
                <a:ext cx="7275453" cy="378630"/>
              </a:xfrm>
              <a:prstGeom prst="rect">
                <a:avLst/>
              </a:prstGeom>
              <a:blipFill>
                <a:blip r:embed="rId4"/>
                <a:stretch>
                  <a:fillRect l="-503" t="-6452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18" name="表 2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6270776"/>
                  </p:ext>
                </p:extLst>
              </p:nvPr>
            </p:nvGraphicFramePr>
            <p:xfrm>
              <a:off x="177416" y="5472067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ja-JP" altLang="en-US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𝛽</m:t>
                              </m:r>
                              <m:r>
                                <a:rPr lang="en-US" altLang="ja-JP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=0</m:t>
                              </m:r>
                              <m:r>
                                <a:rPr lang="en-US" altLang="ja-JP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(No longer SMTC carriers than SMTC_A</a:t>
                          </a:r>
                          <a:r>
                            <a:rPr lang="en-US" altLang="ja-JP" sz="16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)</a:t>
                          </a:r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=40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=2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18" name="表 2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6270776"/>
                  </p:ext>
                </p:extLst>
              </p:nvPr>
            </p:nvGraphicFramePr>
            <p:xfrm>
              <a:off x="177416" y="5472067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923" r="-295"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01923" r="-295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98113" r="-295" b="-1132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287273" r="-295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23" name="右矢印 222"/>
          <p:cNvSpPr/>
          <p:nvPr/>
        </p:nvSpPr>
        <p:spPr>
          <a:xfrm>
            <a:off x="8873223" y="5674984"/>
            <a:ext cx="213912" cy="769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74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5100" y="1140020"/>
            <a:ext cx="12026900" cy="2185727"/>
          </a:xfr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Conditions</a:t>
            </a:r>
          </a:p>
          <a:p>
            <a:pPr marL="685800"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SMTC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periodicity </a:t>
            </a:r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for intra-frequency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measurement </a:t>
            </a:r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and inter-frequency measurement are the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same (SMTC_A), but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either one has SMTC offset, which value is SMTC_A periodicity/2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ja-JP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0" lvl="2"/>
            <a:r>
              <a:rPr lang="en-US" altLang="ja-JP" sz="1800" dirty="0">
                <a:latin typeface="Calibri" panose="020F0502020204030204" pitchFamily="34" charset="0"/>
                <a:cs typeface="Calibri" panose="020F0502020204030204" pitchFamily="34" charset="0"/>
              </a:rPr>
              <a:t>intra-frequency measurements w/gap includes following cases:</a:t>
            </a:r>
          </a:p>
          <a:p>
            <a:pPr marL="1543050" lvl="3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SSBs to be measured outside BWP</a:t>
            </a:r>
          </a:p>
          <a:p>
            <a:pPr marL="1543050" lvl="3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BWP covers SSBs to be measured, but it is overlapped with measurement gap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ja-JP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/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of SMTC windows are overlapped with measurement gap</a:t>
            </a:r>
            <a:r>
              <a:rPr lang="en-US" altLang="ja-JP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>
          <a:xfrm>
            <a:off x="780908" y="104012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323654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23654" y="4220132"/>
            <a:ext cx="195220" cy="83343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518873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714093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909313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3104532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3299752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494970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3690190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3885410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4080629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4275849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471068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4666288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861508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056727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5251946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5251946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5447165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5642385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5837605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6032824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6228044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41" name="直線矢印コネクタ 40"/>
          <p:cNvCxnSpPr/>
          <p:nvPr/>
        </p:nvCxnSpPr>
        <p:spPr>
          <a:xfrm>
            <a:off x="1964302" y="3866568"/>
            <a:ext cx="5968477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42" name="正方形/長方形 41"/>
          <p:cNvSpPr/>
          <p:nvPr/>
        </p:nvSpPr>
        <p:spPr>
          <a:xfrm>
            <a:off x="2518873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2714093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2909313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3104532" y="421463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3299752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3494970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3690190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4080629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4275849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4471068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666288" y="421463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4861508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5056727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5251946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251946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5447165" y="4214636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59" name="正方形/長方形 58"/>
          <p:cNvSpPr/>
          <p:nvPr/>
        </p:nvSpPr>
        <p:spPr>
          <a:xfrm>
            <a:off x="5642385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5837605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032824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6228044" y="421463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63" name="直線矢印コネクタ 62"/>
          <p:cNvCxnSpPr/>
          <p:nvPr/>
        </p:nvCxnSpPr>
        <p:spPr>
          <a:xfrm flipV="1">
            <a:off x="1964302" y="4303474"/>
            <a:ext cx="5968477" cy="1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64" name="直線矢印コネクタ 63"/>
          <p:cNvCxnSpPr/>
          <p:nvPr/>
        </p:nvCxnSpPr>
        <p:spPr>
          <a:xfrm flipV="1">
            <a:off x="2720263" y="3654808"/>
            <a:ext cx="390439" cy="71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65" name="正方形/長方形 64"/>
          <p:cNvSpPr/>
          <p:nvPr/>
        </p:nvSpPr>
        <p:spPr>
          <a:xfrm>
            <a:off x="2652751" y="3216561"/>
            <a:ext cx="660451" cy="5602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T</a:t>
            </a:r>
            <a:r>
              <a:rPr kumimoji="0" lang="en-GB" altLang="ja-JP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SSB</a:t>
            </a:r>
            <a:endParaRPr kumimoji="0" lang="ja-JP" alt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66" name="直線矢印コネクタ 65"/>
          <p:cNvCxnSpPr/>
          <p:nvPr/>
        </p:nvCxnSpPr>
        <p:spPr>
          <a:xfrm>
            <a:off x="2321590" y="4133893"/>
            <a:ext cx="3125334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67" name="正方形/長方形 66"/>
          <p:cNvSpPr/>
          <p:nvPr/>
        </p:nvSpPr>
        <p:spPr>
          <a:xfrm>
            <a:off x="2522798" y="3881566"/>
            <a:ext cx="1495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SMTC_A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2518873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2714093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2909313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3104532" y="4709630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3299752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3494970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3690190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3885410" y="4709630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4080629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4275849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4471068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4666288" y="4709630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4861508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5056727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5251946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251946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642385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5837605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6032824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6228044" y="4709630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90" name="直線矢印コネクタ 89"/>
          <p:cNvCxnSpPr/>
          <p:nvPr/>
        </p:nvCxnSpPr>
        <p:spPr>
          <a:xfrm flipV="1">
            <a:off x="1964302" y="4798468"/>
            <a:ext cx="5968477" cy="1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91" name="テキスト ボックス 90"/>
          <p:cNvSpPr txBox="1"/>
          <p:nvPr/>
        </p:nvSpPr>
        <p:spPr>
          <a:xfrm>
            <a:off x="878617" y="3978669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Intra-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864848" y="4539002"/>
            <a:ext cx="1055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Inter-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93" name="直線コネクタ 92"/>
          <p:cNvCxnSpPr/>
          <p:nvPr/>
        </p:nvCxnSpPr>
        <p:spPr>
          <a:xfrm>
            <a:off x="2321590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94" name="直線コネクタ 93"/>
          <p:cNvCxnSpPr/>
          <p:nvPr/>
        </p:nvCxnSpPr>
        <p:spPr>
          <a:xfrm>
            <a:off x="2515193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95" name="正方形/長方形 94"/>
          <p:cNvSpPr/>
          <p:nvPr/>
        </p:nvSpPr>
        <p:spPr>
          <a:xfrm>
            <a:off x="2194774" y="3344020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96" name="直線コネクタ 95"/>
          <p:cNvCxnSpPr/>
          <p:nvPr/>
        </p:nvCxnSpPr>
        <p:spPr>
          <a:xfrm>
            <a:off x="3890770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97" name="直線コネクタ 96"/>
          <p:cNvCxnSpPr/>
          <p:nvPr/>
        </p:nvCxnSpPr>
        <p:spPr>
          <a:xfrm>
            <a:off x="4084373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98" name="直線コネクタ 97"/>
          <p:cNvCxnSpPr/>
          <p:nvPr/>
        </p:nvCxnSpPr>
        <p:spPr>
          <a:xfrm>
            <a:off x="5446924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99" name="直線コネクタ 98"/>
          <p:cNvCxnSpPr/>
          <p:nvPr/>
        </p:nvCxnSpPr>
        <p:spPr>
          <a:xfrm>
            <a:off x="5640526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00" name="テキスト ボックス 99"/>
          <p:cNvSpPr txBox="1"/>
          <p:nvPr/>
        </p:nvSpPr>
        <p:spPr>
          <a:xfrm>
            <a:off x="1174371" y="359842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SSB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3883150" y="4609164"/>
            <a:ext cx="3125994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02" name="正方形/長方形 101"/>
          <p:cNvSpPr/>
          <p:nvPr/>
        </p:nvSpPr>
        <p:spPr>
          <a:xfrm>
            <a:off x="4056012" y="4350560"/>
            <a:ext cx="1495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SMTC_A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3731597" y="3326296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5309775" y="3319750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graphicFrame>
        <p:nvGraphicFramePr>
          <p:cNvPr id="114" name="表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488054"/>
              </p:ext>
            </p:extLst>
          </p:nvPr>
        </p:nvGraphicFramePr>
        <p:xfrm>
          <a:off x="8127756" y="3950099"/>
          <a:ext cx="2711877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3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959">
                  <a:extLst>
                    <a:ext uri="{9D8B030D-6E8A-4147-A177-3AD203B41FA5}">
                      <a16:colId xmlns:a16="http://schemas.microsoft.com/office/drawing/2014/main" val="642492007"/>
                    </a:ext>
                  </a:extLst>
                </a:gridCol>
              </a:tblGrid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400" b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</a:t>
                      </a:r>
                      <a:r>
                        <a:rPr kumimoji="0" lang="en-GB" altLang="ja-JP" sz="1400" b="0" u="none" strike="noStrike" kern="0" cap="none" spc="0" normalizeH="0" baseline="-2500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SSB</a:t>
                      </a:r>
                      <a:endParaRPr kumimoji="0" lang="ja-JP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egoe UI"/>
                        <a:ea typeface="メイリオ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/>
                        <a:t>10ms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Offset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SMTC_A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80ms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0ms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SMTC_A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80ms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40ms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8601864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MGRP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40ms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-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7" name="グループ化 116"/>
          <p:cNvGrpSpPr/>
          <p:nvPr/>
        </p:nvGrpSpPr>
        <p:grpSpPr>
          <a:xfrm>
            <a:off x="8146390" y="3135063"/>
            <a:ext cx="3150118" cy="508032"/>
            <a:chOff x="8125223" y="3677022"/>
            <a:chExt cx="3150118" cy="508032"/>
          </a:xfrm>
        </p:grpSpPr>
        <p:sp>
          <p:nvSpPr>
            <p:cNvPr id="118" name="正方形/長方形 117"/>
            <p:cNvSpPr/>
            <p:nvPr/>
          </p:nvSpPr>
          <p:spPr>
            <a:xfrm>
              <a:off x="8211350" y="3790769"/>
              <a:ext cx="209804" cy="8738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メイリオ"/>
                <a:cs typeface="+mn-cs"/>
              </a:endParaRPr>
            </a:p>
          </p:txBody>
        </p:sp>
        <p:sp>
          <p:nvSpPr>
            <p:cNvPr id="119" name="テキスト ボックス 118"/>
            <p:cNvSpPr txBox="1"/>
            <p:nvPr/>
          </p:nvSpPr>
          <p:spPr>
            <a:xfrm>
              <a:off x="8365862" y="3677022"/>
              <a:ext cx="265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8215457" y="3978337"/>
              <a:ext cx="209804" cy="87381"/>
            </a:xfrm>
            <a:prstGeom prst="rect">
              <a:avLst/>
            </a:prstGeom>
            <a:pattFill prst="pct5">
              <a:fgClr>
                <a:sysClr val="window" lastClr="FFFFFF">
                  <a:lumMod val="65000"/>
                </a:sysClr>
              </a:fgClr>
              <a:bgClr>
                <a:sysClr val="window" lastClr="FFFFFF"/>
              </a:bgClr>
            </a:patt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umimoji="0" lang="ja-JP" altLang="en-US" sz="2400" kern="0">
                <a:solidFill>
                  <a:prstClr val="white"/>
                </a:solidFill>
                <a:latin typeface="Segoe UI"/>
                <a:ea typeface="メイリオ"/>
              </a:endParaRPr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8365863" y="3877277"/>
              <a:ext cx="29094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not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8125223" y="3677022"/>
              <a:ext cx="3150118" cy="5076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26" name="正方形/長方形 125"/>
          <p:cNvSpPr/>
          <p:nvPr/>
        </p:nvSpPr>
        <p:spPr>
          <a:xfrm>
            <a:off x="6618704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6813924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7016764" y="377918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7204363" y="377918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6618704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6813924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7204363" y="421463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6618704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5" name="正方形/長方形 134"/>
          <p:cNvSpPr/>
          <p:nvPr/>
        </p:nvSpPr>
        <p:spPr>
          <a:xfrm>
            <a:off x="6813924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7016764" y="4709630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7" name="正方形/長方形 136"/>
          <p:cNvSpPr/>
          <p:nvPr/>
        </p:nvSpPr>
        <p:spPr>
          <a:xfrm>
            <a:off x="7204363" y="470963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38" name="直線コネクタ 137"/>
          <p:cNvCxnSpPr/>
          <p:nvPr/>
        </p:nvCxnSpPr>
        <p:spPr>
          <a:xfrm>
            <a:off x="7014504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39" name="直線コネクタ 138"/>
          <p:cNvCxnSpPr/>
          <p:nvPr/>
        </p:nvCxnSpPr>
        <p:spPr>
          <a:xfrm>
            <a:off x="7208107" y="359752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40" name="正方形/長方形 139"/>
          <p:cNvSpPr/>
          <p:nvPr/>
        </p:nvSpPr>
        <p:spPr>
          <a:xfrm>
            <a:off x="6855331" y="3326296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42" name="左右矢印 141"/>
          <p:cNvSpPr/>
          <p:nvPr/>
        </p:nvSpPr>
        <p:spPr>
          <a:xfrm>
            <a:off x="2376728" y="4526641"/>
            <a:ext cx="1437848" cy="15168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8" name="正方形/長方形 157"/>
          <p:cNvSpPr/>
          <p:nvPr/>
        </p:nvSpPr>
        <p:spPr>
          <a:xfrm>
            <a:off x="2825078" y="4300740"/>
            <a:ext cx="5950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Offset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1" name="正方形/長方形 190"/>
              <p:cNvSpPr/>
              <p:nvPr/>
            </p:nvSpPr>
            <p:spPr>
              <a:xfrm>
                <a:off x="4448034" y="5599187"/>
                <a:ext cx="4436727" cy="10974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0+1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80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80</m:t>
                                      </m:r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×</m:t>
                                      </m:r>
                                      <m:d>
                                        <m:d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0+1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80</m:t>
                                      </m:r>
                                    </m:den>
                                  </m:f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−0</m:t>
                                  </m:r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0+1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=1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191" name="正方形/長方形 1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8034" y="5599187"/>
                <a:ext cx="4436727" cy="10974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7" name="テキスト ボックス 196"/>
              <p:cNvSpPr txBox="1"/>
              <p:nvPr/>
            </p:nvSpPr>
            <p:spPr>
              <a:xfrm>
                <a:off x="9136440" y="5694534"/>
                <a:ext cx="2958246" cy="66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each carrier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=1</m:t>
                      </m:r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97" name="テキスト ボックス 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6440" y="5694534"/>
                <a:ext cx="2958246" cy="668581"/>
              </a:xfrm>
              <a:prstGeom prst="rect">
                <a:avLst/>
              </a:prstGeom>
              <a:blipFill>
                <a:blip r:embed="rId3"/>
                <a:stretch>
                  <a:fillRect l="-1031" t="-4545" r="-619" b="-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4" name="テキスト ボックス 273"/>
          <p:cNvSpPr txBox="1"/>
          <p:nvPr/>
        </p:nvSpPr>
        <p:spPr>
          <a:xfrm>
            <a:off x="8606612" y="3662477"/>
            <a:ext cx="180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of parameter</a:t>
            </a:r>
            <a:endParaRPr kumimoji="1" lang="ja-JP" alt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5" name="テキスト ボックス 274"/>
              <p:cNvSpPr txBox="1"/>
              <p:nvPr/>
            </p:nvSpPr>
            <p:spPr>
              <a:xfrm>
                <a:off x="63235" y="5084521"/>
                <a:ext cx="7275453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n"/>
                </a:pP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If example of parameters are used,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</a:t>
                </a:r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endParaRPr lang="ja-JP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75" name="テキスト ボックス 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5" y="5084521"/>
                <a:ext cx="7275453" cy="378630"/>
              </a:xfrm>
              <a:prstGeom prst="rect">
                <a:avLst/>
              </a:prstGeom>
              <a:blipFill>
                <a:blip r:embed="rId4"/>
                <a:stretch>
                  <a:fillRect l="-503" t="-6452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76" name="表 27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7345244"/>
                  </p:ext>
                </p:extLst>
              </p:nvPr>
            </p:nvGraphicFramePr>
            <p:xfrm>
              <a:off x="165100" y="5472612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ja-JP" altLang="en-US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𝛽</m:t>
                              </m:r>
                              <m:r>
                                <a:rPr lang="en-US" altLang="ja-JP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=0</m:t>
                              </m:r>
                              <m:r>
                                <a:rPr lang="en-US" altLang="ja-JP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(No longer SMTC carriers than SMTC_A</a:t>
                          </a:r>
                          <a:r>
                            <a:rPr lang="en-US" altLang="ja-JP" sz="16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)</a:t>
                          </a:r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8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76" name="表 27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7345244"/>
                  </p:ext>
                </p:extLst>
              </p:nvPr>
            </p:nvGraphicFramePr>
            <p:xfrm>
              <a:off x="165100" y="5472612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923" r="-295"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01923" r="-295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98113" r="-295" b="-1132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287273" r="-295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78" name="右矢印 277"/>
          <p:cNvSpPr/>
          <p:nvPr/>
        </p:nvSpPr>
        <p:spPr>
          <a:xfrm>
            <a:off x="8922528" y="5694534"/>
            <a:ext cx="213912" cy="769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4181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テキスト ボックス 186"/>
          <p:cNvSpPr txBox="1"/>
          <p:nvPr/>
        </p:nvSpPr>
        <p:spPr>
          <a:xfrm>
            <a:off x="209550" y="1163356"/>
            <a:ext cx="11683368" cy="19364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/>
              <a:t>Conditions</a:t>
            </a:r>
          </a:p>
          <a:p>
            <a:pPr lvl="1"/>
            <a:r>
              <a:rPr lang="en-US" altLang="ja-JP" dirty="0" smtClean="0"/>
              <a:t>SMTC </a:t>
            </a:r>
            <a:r>
              <a:rPr lang="en-US" altLang="ja-JP" dirty="0"/>
              <a:t>periodicity for intra-frequency measurement </a:t>
            </a:r>
            <a:r>
              <a:rPr lang="en-US" altLang="ja-JP" dirty="0" smtClean="0"/>
              <a:t>and </a:t>
            </a:r>
            <a:r>
              <a:rPr lang="en-US" altLang="ja-JP" dirty="0"/>
              <a:t>inter-frequency measurement are </a:t>
            </a:r>
            <a:r>
              <a:rPr lang="en-US" altLang="ja-JP" dirty="0" smtClean="0"/>
              <a:t>different</a:t>
            </a:r>
            <a:r>
              <a:rPr lang="en-US" altLang="ja-JP" dirty="0" smtClean="0"/>
              <a:t>.</a:t>
            </a:r>
          </a:p>
          <a:p>
            <a:pPr lvl="2"/>
            <a:r>
              <a:rPr lang="en-US" altLang="ja-JP" dirty="0"/>
              <a:t>intra-frequency measurements w/gap includes following cases:</a:t>
            </a:r>
          </a:p>
          <a:p>
            <a:pPr lvl="3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SSB outside </a:t>
            </a:r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BWP</a:t>
            </a:r>
          </a:p>
          <a:p>
            <a:pPr lvl="1"/>
            <a:r>
              <a:rPr lang="en-US" altLang="ja-JP" dirty="0" smtClean="0"/>
              <a:t>MGRP is the same value as </a:t>
            </a:r>
            <a:r>
              <a:rPr lang="en-US" altLang="ja-JP" dirty="0" smtClean="0"/>
              <a:t>min(SMTC_A, SMTC_B).</a:t>
            </a:r>
            <a:endParaRPr lang="en-US" altLang="ja-JP" dirty="0" smtClean="0"/>
          </a:p>
          <a:p>
            <a:pPr lvl="1"/>
            <a:r>
              <a:rPr lang="en-US" altLang="ja-JP" dirty="0"/>
              <a:t>All of SMTC </a:t>
            </a:r>
            <a:r>
              <a:rPr lang="en-US" altLang="ja-JP" dirty="0" smtClean="0"/>
              <a:t>windows are </a:t>
            </a:r>
            <a:r>
              <a:rPr lang="en-US" altLang="ja-JP" dirty="0"/>
              <a:t>overlapped with measurement gap</a:t>
            </a:r>
            <a:r>
              <a:rPr lang="en-US" altLang="ja-JP" dirty="0" smtClean="0"/>
              <a:t>.</a:t>
            </a:r>
            <a:endParaRPr lang="en-US" altLang="ja-JP" dirty="0"/>
          </a:p>
        </p:txBody>
      </p:sp>
      <p:graphicFrame>
        <p:nvGraphicFramePr>
          <p:cNvPr id="97" name="表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477892"/>
              </p:ext>
            </p:extLst>
          </p:nvPr>
        </p:nvGraphicFramePr>
        <p:xfrm>
          <a:off x="8225569" y="3613311"/>
          <a:ext cx="1970948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5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400" b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</a:t>
                      </a:r>
                      <a:r>
                        <a:rPr kumimoji="0" lang="en-GB" altLang="ja-JP" sz="1400" b="0" u="none" strike="noStrike" kern="0" cap="none" spc="0" normalizeH="0" baseline="-2500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SSB</a:t>
                      </a:r>
                      <a:endParaRPr kumimoji="0" lang="ja-JP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egoe UI"/>
                        <a:ea typeface="メイリオ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/>
                        <a:t>10ms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/>
                        <a:t>SMTC_A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/>
                        <a:t>20ms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>
                          <a:solidFill>
                            <a:schemeClr val="tx1"/>
                          </a:solidFill>
                          <a:latin typeface="Segoe UI"/>
                          <a:ea typeface="メイリオ"/>
                          <a:cs typeface="+mn-cs"/>
                        </a:rPr>
                        <a:t>SMTC_B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Segoe UI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/>
                        <a:t>40ms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8601864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/>
                        <a:t>MGRP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/>
                        <a:t>20ms</a:t>
                      </a:r>
                      <a:endParaRPr kumimoji="1" lang="ja-JP" altLang="en-US" sz="1400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8" name="正方形/長方形 97"/>
          <p:cNvSpPr/>
          <p:nvPr/>
        </p:nvSpPr>
        <p:spPr>
          <a:xfrm>
            <a:off x="2445006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99" name="正方形/長方形 98"/>
          <p:cNvSpPr/>
          <p:nvPr/>
        </p:nvSpPr>
        <p:spPr>
          <a:xfrm>
            <a:off x="2445006" y="4034104"/>
            <a:ext cx="195220" cy="83343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2640225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1" name="正方形/長方形 100"/>
          <p:cNvSpPr/>
          <p:nvPr/>
        </p:nvSpPr>
        <p:spPr>
          <a:xfrm>
            <a:off x="2835445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2" name="正方形/長方形 101"/>
          <p:cNvSpPr/>
          <p:nvPr/>
        </p:nvSpPr>
        <p:spPr>
          <a:xfrm>
            <a:off x="3030665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3225884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3421104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3616322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3811542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4006762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4201981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4397201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4592420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4787640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4982860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5178079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5373298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5" name="正方形/長方形 114"/>
          <p:cNvSpPr/>
          <p:nvPr/>
        </p:nvSpPr>
        <p:spPr>
          <a:xfrm>
            <a:off x="5373298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5568517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5763737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5958957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6154176" y="359316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6349396" y="359316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121" name="直線矢印コネクタ 120"/>
          <p:cNvCxnSpPr/>
          <p:nvPr/>
        </p:nvCxnSpPr>
        <p:spPr>
          <a:xfrm flipV="1">
            <a:off x="2085654" y="3675585"/>
            <a:ext cx="5727542" cy="4955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22" name="正方形/長方形 121"/>
          <p:cNvSpPr/>
          <p:nvPr/>
        </p:nvSpPr>
        <p:spPr>
          <a:xfrm>
            <a:off x="2640225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2835445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3030665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3225884" y="4028608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3421104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3616322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3811542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4006762" y="402860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4201981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4397201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4592420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4787640" y="4028608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4982860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5" name="正方形/長方形 134"/>
          <p:cNvSpPr/>
          <p:nvPr/>
        </p:nvSpPr>
        <p:spPr>
          <a:xfrm>
            <a:off x="5178079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5373298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7" name="正方形/長方形 136"/>
          <p:cNvSpPr/>
          <p:nvPr/>
        </p:nvSpPr>
        <p:spPr>
          <a:xfrm>
            <a:off x="5373298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5568517" y="4028608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5763737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0" name="正方形/長方形 139"/>
          <p:cNvSpPr/>
          <p:nvPr/>
        </p:nvSpPr>
        <p:spPr>
          <a:xfrm>
            <a:off x="5958957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1" name="正方形/長方形 140"/>
          <p:cNvSpPr/>
          <p:nvPr/>
        </p:nvSpPr>
        <p:spPr>
          <a:xfrm>
            <a:off x="6154176" y="402860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6349396" y="4028608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085654" y="4117447"/>
            <a:ext cx="568312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144" name="直線矢印コネクタ 143"/>
          <p:cNvCxnSpPr/>
          <p:nvPr/>
        </p:nvCxnSpPr>
        <p:spPr>
          <a:xfrm flipV="1">
            <a:off x="4007542" y="3515318"/>
            <a:ext cx="390439" cy="71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45" name="正方形/長方形 144"/>
          <p:cNvSpPr/>
          <p:nvPr/>
        </p:nvSpPr>
        <p:spPr>
          <a:xfrm>
            <a:off x="3901714" y="3048556"/>
            <a:ext cx="660451" cy="5602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T</a:t>
            </a:r>
            <a:r>
              <a:rPr kumimoji="0" lang="en-GB" altLang="ja-JP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SSB</a:t>
            </a:r>
            <a:endParaRPr kumimoji="0" lang="ja-JP" alt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146" name="直線矢印コネクタ 145"/>
          <p:cNvCxnSpPr/>
          <p:nvPr/>
        </p:nvCxnSpPr>
        <p:spPr>
          <a:xfrm>
            <a:off x="2442942" y="3990508"/>
            <a:ext cx="782942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47" name="正方形/長方形 146"/>
          <p:cNvSpPr/>
          <p:nvPr/>
        </p:nvSpPr>
        <p:spPr>
          <a:xfrm>
            <a:off x="2231744" y="3711980"/>
            <a:ext cx="1495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SMTC_A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48" name="正方形/長方形 147"/>
          <p:cNvSpPr/>
          <p:nvPr/>
        </p:nvSpPr>
        <p:spPr>
          <a:xfrm>
            <a:off x="2445006" y="4529097"/>
            <a:ext cx="195220" cy="83343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9" name="正方形/長方形 148"/>
          <p:cNvSpPr/>
          <p:nvPr/>
        </p:nvSpPr>
        <p:spPr>
          <a:xfrm>
            <a:off x="2640225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0" name="正方形/長方形 149"/>
          <p:cNvSpPr/>
          <p:nvPr/>
        </p:nvSpPr>
        <p:spPr>
          <a:xfrm>
            <a:off x="2835445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1" name="正方形/長方形 150"/>
          <p:cNvSpPr/>
          <p:nvPr/>
        </p:nvSpPr>
        <p:spPr>
          <a:xfrm>
            <a:off x="3030665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2" name="正方形/長方形 151"/>
          <p:cNvSpPr/>
          <p:nvPr/>
        </p:nvSpPr>
        <p:spPr>
          <a:xfrm>
            <a:off x="3225884" y="452360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3" name="正方形/長方形 152"/>
          <p:cNvSpPr/>
          <p:nvPr/>
        </p:nvSpPr>
        <p:spPr>
          <a:xfrm>
            <a:off x="3421104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4" name="正方形/長方形 153"/>
          <p:cNvSpPr/>
          <p:nvPr/>
        </p:nvSpPr>
        <p:spPr>
          <a:xfrm>
            <a:off x="3616322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5" name="正方形/長方形 154"/>
          <p:cNvSpPr/>
          <p:nvPr/>
        </p:nvSpPr>
        <p:spPr>
          <a:xfrm>
            <a:off x="3811542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6" name="正方形/長方形 155"/>
          <p:cNvSpPr/>
          <p:nvPr/>
        </p:nvSpPr>
        <p:spPr>
          <a:xfrm>
            <a:off x="4006762" y="4523602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7" name="正方形/長方形 156"/>
          <p:cNvSpPr/>
          <p:nvPr/>
        </p:nvSpPr>
        <p:spPr>
          <a:xfrm>
            <a:off x="4201981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8" name="正方形/長方形 157"/>
          <p:cNvSpPr/>
          <p:nvPr/>
        </p:nvSpPr>
        <p:spPr>
          <a:xfrm>
            <a:off x="4397201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9" name="正方形/長方形 158"/>
          <p:cNvSpPr/>
          <p:nvPr/>
        </p:nvSpPr>
        <p:spPr>
          <a:xfrm>
            <a:off x="4592420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0" name="正方形/長方形 159"/>
          <p:cNvSpPr/>
          <p:nvPr/>
        </p:nvSpPr>
        <p:spPr>
          <a:xfrm>
            <a:off x="4787640" y="452360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1" name="正方形/長方形 160"/>
          <p:cNvSpPr/>
          <p:nvPr/>
        </p:nvSpPr>
        <p:spPr>
          <a:xfrm>
            <a:off x="4982860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2" name="正方形/長方形 161"/>
          <p:cNvSpPr/>
          <p:nvPr/>
        </p:nvSpPr>
        <p:spPr>
          <a:xfrm>
            <a:off x="5178079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3" name="正方形/長方形 162"/>
          <p:cNvSpPr/>
          <p:nvPr/>
        </p:nvSpPr>
        <p:spPr>
          <a:xfrm>
            <a:off x="5373298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4" name="正方形/長方形 163"/>
          <p:cNvSpPr/>
          <p:nvPr/>
        </p:nvSpPr>
        <p:spPr>
          <a:xfrm>
            <a:off x="5373298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5" name="正方形/長方形 164"/>
          <p:cNvSpPr/>
          <p:nvPr/>
        </p:nvSpPr>
        <p:spPr>
          <a:xfrm>
            <a:off x="5568517" y="4523602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6" name="正方形/長方形 165"/>
          <p:cNvSpPr/>
          <p:nvPr/>
        </p:nvSpPr>
        <p:spPr>
          <a:xfrm>
            <a:off x="5763737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7" name="正方形/長方形 166"/>
          <p:cNvSpPr/>
          <p:nvPr/>
        </p:nvSpPr>
        <p:spPr>
          <a:xfrm>
            <a:off x="5958957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8" name="正方形/長方形 167"/>
          <p:cNvSpPr/>
          <p:nvPr/>
        </p:nvSpPr>
        <p:spPr>
          <a:xfrm>
            <a:off x="6154176" y="452360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9" name="正方形/長方形 168"/>
          <p:cNvSpPr/>
          <p:nvPr/>
        </p:nvSpPr>
        <p:spPr>
          <a:xfrm>
            <a:off x="6349396" y="452360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70" name="直線矢印コネクタ 169"/>
          <p:cNvCxnSpPr/>
          <p:nvPr/>
        </p:nvCxnSpPr>
        <p:spPr>
          <a:xfrm>
            <a:off x="2085654" y="4612442"/>
            <a:ext cx="5823267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173" name="直線コネクタ 172"/>
          <p:cNvCxnSpPr/>
          <p:nvPr/>
        </p:nvCxnSpPr>
        <p:spPr>
          <a:xfrm>
            <a:off x="2437093" y="341799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4" name="直線コネクタ 173"/>
          <p:cNvCxnSpPr/>
          <p:nvPr/>
        </p:nvCxnSpPr>
        <p:spPr>
          <a:xfrm>
            <a:off x="2636545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75" name="正方形/長方形 174"/>
          <p:cNvSpPr/>
          <p:nvPr/>
        </p:nvSpPr>
        <p:spPr>
          <a:xfrm>
            <a:off x="2292847" y="3127929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176" name="直線コネクタ 175"/>
          <p:cNvCxnSpPr/>
          <p:nvPr/>
        </p:nvCxnSpPr>
        <p:spPr>
          <a:xfrm>
            <a:off x="4004502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7" name="直線コネクタ 176"/>
          <p:cNvCxnSpPr/>
          <p:nvPr/>
        </p:nvCxnSpPr>
        <p:spPr>
          <a:xfrm>
            <a:off x="4205725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8" name="直線コネクタ 177"/>
          <p:cNvCxnSpPr/>
          <p:nvPr/>
        </p:nvCxnSpPr>
        <p:spPr>
          <a:xfrm>
            <a:off x="5568276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9" name="直線コネクタ 178"/>
          <p:cNvCxnSpPr/>
          <p:nvPr/>
        </p:nvCxnSpPr>
        <p:spPr>
          <a:xfrm>
            <a:off x="5761878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81" name="テキスト ボックス 180"/>
          <p:cNvSpPr txBox="1"/>
          <p:nvPr/>
        </p:nvSpPr>
        <p:spPr>
          <a:xfrm>
            <a:off x="1296722" y="346971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SSB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182" name="直線矢印コネクタ 181"/>
          <p:cNvCxnSpPr/>
          <p:nvPr/>
        </p:nvCxnSpPr>
        <p:spPr>
          <a:xfrm>
            <a:off x="2442942" y="4493122"/>
            <a:ext cx="156156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83" name="正方形/長方形 182"/>
          <p:cNvSpPr/>
          <p:nvPr/>
        </p:nvSpPr>
        <p:spPr>
          <a:xfrm>
            <a:off x="2618464" y="4218529"/>
            <a:ext cx="14847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SMTC_B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88" name="タイトル 1"/>
          <p:cNvSpPr>
            <a:spLocks noGrp="1"/>
          </p:cNvSpPr>
          <p:nvPr>
            <p:ph type="title"/>
          </p:nvPr>
        </p:nvSpPr>
        <p:spPr>
          <a:xfrm>
            <a:off x="829799" y="108788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3(1)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9" name="正方形/長方形 188"/>
          <p:cNvSpPr/>
          <p:nvPr/>
        </p:nvSpPr>
        <p:spPr>
          <a:xfrm>
            <a:off x="3229522" y="4028608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190" name="直線コネクタ 189"/>
          <p:cNvCxnSpPr/>
          <p:nvPr/>
        </p:nvCxnSpPr>
        <p:spPr>
          <a:xfrm>
            <a:off x="3219642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cxnSp>
        <p:nvCxnSpPr>
          <p:cNvPr id="191" name="直線コネクタ 190"/>
          <p:cNvCxnSpPr/>
          <p:nvPr/>
        </p:nvCxnSpPr>
        <p:spPr>
          <a:xfrm>
            <a:off x="3428485" y="3411493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sp>
        <p:nvSpPr>
          <p:cNvPr id="194" name="正方形/長方形 193"/>
          <p:cNvSpPr/>
          <p:nvPr/>
        </p:nvSpPr>
        <p:spPr>
          <a:xfrm>
            <a:off x="4782766" y="4035105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95" name="直線コネクタ 194"/>
          <p:cNvCxnSpPr/>
          <p:nvPr/>
        </p:nvCxnSpPr>
        <p:spPr>
          <a:xfrm>
            <a:off x="4782525" y="341799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cxnSp>
        <p:nvCxnSpPr>
          <p:cNvPr id="196" name="直線コネクタ 195"/>
          <p:cNvCxnSpPr/>
          <p:nvPr/>
        </p:nvCxnSpPr>
        <p:spPr>
          <a:xfrm>
            <a:off x="4976127" y="3417990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sp>
        <p:nvSpPr>
          <p:cNvPr id="197" name="正方形/長方形 196"/>
          <p:cNvSpPr/>
          <p:nvPr/>
        </p:nvSpPr>
        <p:spPr>
          <a:xfrm>
            <a:off x="6346159" y="4024016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98" name="直線コネクタ 197"/>
          <p:cNvCxnSpPr/>
          <p:nvPr/>
        </p:nvCxnSpPr>
        <p:spPr>
          <a:xfrm>
            <a:off x="6338298" y="343738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cxnSp>
        <p:nvCxnSpPr>
          <p:cNvPr id="199" name="直線コネクタ 198"/>
          <p:cNvCxnSpPr/>
          <p:nvPr/>
        </p:nvCxnSpPr>
        <p:spPr>
          <a:xfrm>
            <a:off x="6539520" y="3437381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ysDash"/>
          </a:ln>
          <a:effectLst/>
        </p:spPr>
      </p:cxnSp>
      <p:sp>
        <p:nvSpPr>
          <p:cNvPr id="223" name="正方形/長方形 222"/>
          <p:cNvSpPr/>
          <p:nvPr/>
        </p:nvSpPr>
        <p:spPr>
          <a:xfrm>
            <a:off x="7129927" y="358820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4" name="正方形/長方形 223"/>
          <p:cNvSpPr/>
          <p:nvPr/>
        </p:nvSpPr>
        <p:spPr>
          <a:xfrm>
            <a:off x="7325147" y="358820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5" name="正方形/長方形 224"/>
          <p:cNvSpPr/>
          <p:nvPr/>
        </p:nvSpPr>
        <p:spPr>
          <a:xfrm>
            <a:off x="7520367" y="358820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8" name="正方形/長方形 227"/>
          <p:cNvSpPr/>
          <p:nvPr/>
        </p:nvSpPr>
        <p:spPr>
          <a:xfrm>
            <a:off x="7129927" y="4023652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9" name="正方形/長方形 228"/>
          <p:cNvSpPr/>
          <p:nvPr/>
        </p:nvSpPr>
        <p:spPr>
          <a:xfrm>
            <a:off x="7325147" y="402365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0" name="正方形/長方形 229"/>
          <p:cNvSpPr/>
          <p:nvPr/>
        </p:nvSpPr>
        <p:spPr>
          <a:xfrm>
            <a:off x="7520367" y="402365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3" name="正方形/長方形 232"/>
          <p:cNvSpPr/>
          <p:nvPr/>
        </p:nvSpPr>
        <p:spPr>
          <a:xfrm>
            <a:off x="7129927" y="4518646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34" name="正方形/長方形 233"/>
          <p:cNvSpPr/>
          <p:nvPr/>
        </p:nvSpPr>
        <p:spPr>
          <a:xfrm>
            <a:off x="7325147" y="451864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238" name="直線コネクタ 237"/>
          <p:cNvCxnSpPr/>
          <p:nvPr/>
        </p:nvCxnSpPr>
        <p:spPr>
          <a:xfrm>
            <a:off x="7129686" y="3406537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239" name="直線コネクタ 238"/>
          <p:cNvCxnSpPr/>
          <p:nvPr/>
        </p:nvCxnSpPr>
        <p:spPr>
          <a:xfrm>
            <a:off x="7323288" y="3406537"/>
            <a:ext cx="0" cy="1408991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84" name="正方形/長方形 183"/>
          <p:cNvSpPr/>
          <p:nvPr/>
        </p:nvSpPr>
        <p:spPr>
          <a:xfrm>
            <a:off x="6756567" y="3595777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09" name="テキスト ボックス 208"/>
          <p:cNvSpPr txBox="1"/>
          <p:nvPr/>
        </p:nvSpPr>
        <p:spPr>
          <a:xfrm>
            <a:off x="1020872" y="3755611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Intra-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214" name="テキスト ボックス 213"/>
          <p:cNvSpPr txBox="1"/>
          <p:nvPr/>
        </p:nvSpPr>
        <p:spPr>
          <a:xfrm>
            <a:off x="1018256" y="4316834"/>
            <a:ext cx="1048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Inter-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SMTC_B)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6" name="正方形/長方形 185"/>
              <p:cNvSpPr/>
              <p:nvPr/>
            </p:nvSpPr>
            <p:spPr>
              <a:xfrm>
                <a:off x="4351577" y="5467883"/>
                <a:ext cx="4441152" cy="10974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1+1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40</m:t>
                                      </m:r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×</m:t>
                                      </m:r>
                                      <m:d>
                                        <m:d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1+1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40</m:t>
                                      </m:r>
                                    </m:den>
                                  </m:f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−0</m:t>
                                  </m:r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1+1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=2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186" name="正方形/長方形 1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1577" y="5467883"/>
                <a:ext cx="4441152" cy="10974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0" name="テキスト ボックス 199"/>
              <p:cNvSpPr txBox="1"/>
              <p:nvPr/>
            </p:nvSpPr>
            <p:spPr>
              <a:xfrm>
                <a:off x="9124271" y="5627157"/>
                <a:ext cx="2957283" cy="66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SMTC_B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𝐵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=2</m:t>
                      </m:r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00" name="テキスト ボックス 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271" y="5627157"/>
                <a:ext cx="2957283" cy="668581"/>
              </a:xfrm>
              <a:prstGeom prst="rect">
                <a:avLst/>
              </a:prstGeom>
              <a:blipFill>
                <a:blip r:embed="rId3"/>
                <a:stretch>
                  <a:fillRect t="-4545" b="-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2" name="グループ化 301"/>
          <p:cNvGrpSpPr/>
          <p:nvPr/>
        </p:nvGrpSpPr>
        <p:grpSpPr>
          <a:xfrm>
            <a:off x="8116981" y="2737366"/>
            <a:ext cx="3150118" cy="508032"/>
            <a:chOff x="8125223" y="3677022"/>
            <a:chExt cx="3150118" cy="508032"/>
          </a:xfrm>
        </p:grpSpPr>
        <p:sp>
          <p:nvSpPr>
            <p:cNvPr id="303" name="正方形/長方形 302"/>
            <p:cNvSpPr/>
            <p:nvPr/>
          </p:nvSpPr>
          <p:spPr>
            <a:xfrm>
              <a:off x="8211350" y="3790769"/>
              <a:ext cx="209804" cy="8738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メイリオ"/>
                <a:cs typeface="+mn-cs"/>
              </a:endParaRPr>
            </a:p>
          </p:txBody>
        </p:sp>
        <p:sp>
          <p:nvSpPr>
            <p:cNvPr id="304" name="テキスト ボックス 303"/>
            <p:cNvSpPr txBox="1"/>
            <p:nvPr/>
          </p:nvSpPr>
          <p:spPr>
            <a:xfrm>
              <a:off x="8365862" y="3677022"/>
              <a:ext cx="265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5" name="正方形/長方形 304"/>
            <p:cNvSpPr/>
            <p:nvPr/>
          </p:nvSpPr>
          <p:spPr>
            <a:xfrm>
              <a:off x="8215457" y="3978337"/>
              <a:ext cx="209804" cy="87381"/>
            </a:xfrm>
            <a:prstGeom prst="rect">
              <a:avLst/>
            </a:prstGeom>
            <a:pattFill prst="pct5">
              <a:fgClr>
                <a:sysClr val="window" lastClr="FFFFFF">
                  <a:lumMod val="65000"/>
                </a:sysClr>
              </a:fgClr>
              <a:bgClr>
                <a:sysClr val="window" lastClr="FFFFFF"/>
              </a:bgClr>
            </a:patt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umimoji="0" lang="ja-JP" altLang="en-US" sz="2400" kern="0">
                <a:solidFill>
                  <a:prstClr val="white"/>
                </a:solidFill>
                <a:latin typeface="Segoe UI"/>
                <a:ea typeface="メイリオ"/>
              </a:endParaRPr>
            </a:p>
          </p:txBody>
        </p:sp>
        <p:sp>
          <p:nvSpPr>
            <p:cNvPr id="306" name="テキスト ボックス 305"/>
            <p:cNvSpPr txBox="1"/>
            <p:nvPr/>
          </p:nvSpPr>
          <p:spPr>
            <a:xfrm>
              <a:off x="8365863" y="3877277"/>
              <a:ext cx="29094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not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7" name="正方形/長方形 306"/>
            <p:cNvSpPr/>
            <p:nvPr/>
          </p:nvSpPr>
          <p:spPr>
            <a:xfrm>
              <a:off x="8125223" y="3677022"/>
              <a:ext cx="3150118" cy="5076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テキスト ボックス 6"/>
              <p:cNvSpPr txBox="1"/>
              <p:nvPr/>
            </p:nvSpPr>
            <p:spPr>
              <a:xfrm>
                <a:off x="147037" y="5129194"/>
                <a:ext cx="8142742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1. 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Regarding scaling factor for SMTC_B carrier,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</a:t>
                </a:r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kumimoji="1"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7" name="テキスト ボックス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37" y="5129194"/>
                <a:ext cx="8142742" cy="378630"/>
              </a:xfrm>
              <a:prstGeom prst="rect">
                <a:avLst/>
              </a:prstGeom>
              <a:blipFill>
                <a:blip r:embed="rId4"/>
                <a:stretch>
                  <a:fillRect l="-599" t="-6349" b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2" name="テキスト ボックス 371"/>
          <p:cNvSpPr txBox="1"/>
          <p:nvPr/>
        </p:nvSpPr>
        <p:spPr>
          <a:xfrm>
            <a:off x="8299690" y="3276108"/>
            <a:ext cx="180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of parameter</a:t>
            </a:r>
            <a:endParaRPr kumimoji="1" lang="ja-JP" alt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3" name="テキスト ボックス 372"/>
          <p:cNvSpPr txBox="1"/>
          <p:nvPr/>
        </p:nvSpPr>
        <p:spPr>
          <a:xfrm>
            <a:off x="157561" y="4846170"/>
            <a:ext cx="373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If example of parameters are used,</a:t>
            </a:r>
            <a:endParaRPr kumimoji="1" lang="ja-JP" alt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74" name="表 37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875016"/>
                  </p:ext>
                </p:extLst>
              </p:nvPr>
            </p:nvGraphicFramePr>
            <p:xfrm>
              <a:off x="259792" y="5476311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ja-JP" altLang="en-US" sz="160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𝛽</m:t>
                              </m:r>
                              <m:r>
                                <a:rPr lang="en-US" altLang="ja-JP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=0</m:t>
                              </m:r>
                              <m:r>
                                <a:rPr lang="en-US" altLang="ja-JP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(No longer SMTC carriers than SMTC_B)</a:t>
                          </a:r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4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74" name="表 37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875016"/>
                  </p:ext>
                </p:extLst>
              </p:nvPr>
            </p:nvGraphicFramePr>
            <p:xfrm>
              <a:off x="259792" y="5476311"/>
              <a:ext cx="4137409" cy="12829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37409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923" r="-294"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101923" r="-294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201923" r="-294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47" t="-285455" r="-294" b="-10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76" name="右矢印 375"/>
          <p:cNvSpPr/>
          <p:nvPr/>
        </p:nvSpPr>
        <p:spPr>
          <a:xfrm>
            <a:off x="8819096" y="5630873"/>
            <a:ext cx="213912" cy="769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30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839324" y="108788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3(2)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正方形/長方形 29"/>
              <p:cNvSpPr/>
              <p:nvPr/>
            </p:nvSpPr>
            <p:spPr>
              <a:xfrm>
                <a:off x="1890529" y="3855731"/>
                <a:ext cx="5735224" cy="1097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40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1+1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20</m:t>
                              </m:r>
                            </m:den>
                          </m:f>
                        </m:num>
                        <m:den>
                          <m:d>
                            <m:dPr>
                              <m:begChr m:val="⌊"/>
                              <m:endChr m:val="⌋"/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altLang="ja-JP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40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1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  <m:r>
                                        <a:rPr lang="en-US" altLang="ja-JP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40×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altLang="ja-JP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1</m:t>
                                              </m:r>
                                              <m:r>
                                                <a:rPr lang="en-US" altLang="ja-JP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Calibri" panose="020F0502020204030204" pitchFamily="34" charset="0"/>
                                                </a:rPr>
                                                <m:t>+1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r>
                                            <a:rPr lang="en-US" altLang="ja-JP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Calibri" panose="020F0502020204030204" pitchFamily="34" charset="0"/>
                                            </a:rPr>
                                            <m:t>2×40</m:t>
                                          </m:r>
                                        </m:den>
                                      </m:f>
                                    </m:e>
                                  </m:d>
                                </m:num>
                                <m:den>
                                  <m:d>
                                    <m:dPr>
                                      <m:ctrlPr>
                                        <a:rPr lang="en-US" altLang="ja-JP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Calibri" panose="020F0502020204030204" pitchFamily="34" charset="0"/>
                                        </a:rPr>
                                        <m:t>0+1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ja-JP" altLang="en-US" dirty="0"/>
              </a:p>
            </p:txBody>
          </p:sp>
        </mc:Choice>
        <mc:Fallback>
          <p:sp>
            <p:nvSpPr>
              <p:cNvPr id="30" name="正方形/長方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529" y="3855731"/>
                <a:ext cx="5735224" cy="1097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テキスト ボックス 30"/>
              <p:cNvSpPr txBox="1"/>
              <p:nvPr/>
            </p:nvSpPr>
            <p:spPr>
              <a:xfrm>
                <a:off x="8149367" y="4002329"/>
                <a:ext cx="2956835" cy="888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u="sng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SMTC_A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sSub>
                        <m:sSubPr>
                          <m:ctrlPr>
                            <a:rPr kumimoji="1" lang="en-US" altLang="ja-JP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𝑆𝑀𝑇𝐶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_</m:t>
                          </m:r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𝐴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1" lang="ja-JP" altLang="en-US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1" name="テキスト ボックス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9367" y="4002329"/>
                <a:ext cx="2956835" cy="888705"/>
              </a:xfrm>
              <a:prstGeom prst="rect">
                <a:avLst/>
              </a:prstGeom>
              <a:blipFill>
                <a:blip r:embed="rId3"/>
                <a:stretch>
                  <a:fillRect t="-41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テキスト ボックス 37"/>
              <p:cNvSpPr txBox="1"/>
              <p:nvPr/>
            </p:nvSpPr>
            <p:spPr>
              <a:xfrm>
                <a:off x="568639" y="1153693"/>
                <a:ext cx="8146333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2. Regarding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scaling factor for </a:t>
                </a:r>
                <a:r>
                  <a:rPr lang="en-US" altLang="ja-JP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SMTC_A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carrier,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𝐾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𝑆𝑀𝑇𝐶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_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ja-JP" alt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can be calculated as follows</a:t>
                </a:r>
                <a:r>
                  <a:rPr lang="en-US" altLang="ja-JP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 </a:t>
                </a:r>
                <a:endParaRPr lang="ja-JP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8" name="テキスト ボックス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39" y="1153693"/>
                <a:ext cx="8146333" cy="378630"/>
              </a:xfrm>
              <a:prstGeom prst="rect">
                <a:avLst/>
              </a:prstGeom>
              <a:blipFill>
                <a:blip r:embed="rId4"/>
                <a:stretch>
                  <a:fillRect l="-598" t="-6452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" name="右大かっこ 204"/>
          <p:cNvSpPr/>
          <p:nvPr/>
        </p:nvSpPr>
        <p:spPr>
          <a:xfrm rot="5400000">
            <a:off x="5318366" y="4435056"/>
            <a:ext cx="112634" cy="1233084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6" name="テキスト ボックス 205"/>
          <p:cNvSpPr txBox="1"/>
          <p:nvPr/>
        </p:nvSpPr>
        <p:spPr>
          <a:xfrm>
            <a:off x="4132152" y="5149600"/>
            <a:ext cx="2717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number of SSBs used by SMTC_B carrier</a:t>
            </a:r>
            <a:endParaRPr kumimoji="1" lang="ja-JP" altLang="en-US" sz="1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08" name="表 2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4031974"/>
                  </p:ext>
                </p:extLst>
              </p:nvPr>
            </p:nvGraphicFramePr>
            <p:xfrm>
              <a:off x="1004642" y="1585715"/>
              <a:ext cx="10291946" cy="18425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291946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𝛼</m:t>
                                </m:r>
                                <m:r>
                                  <a:rPr kumimoji="1" lang="en-US" altLang="ja-JP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𝛾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kumimoji="1" lang="en-US" altLang="ja-JP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altLang="ja-JP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ja-JP" altLang="en-US" sz="160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𝛽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altLang="ja-JP" sz="1600" b="0" dirty="0" smtClean="0"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ja-JP" sz="16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(the number of carriers which SMTC (&lt;SMTC_B) is overlapped with SMTC_B except for the carriers configured by SMTC_B)</a:t>
                          </a:r>
                          <a:endParaRPr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ja-JP" sz="1600" b="0" i="0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max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⁡_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𝑆𝑀𝑇𝐶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4</m:t>
                                </m:r>
                                <m:r>
                                  <a:rPr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ja-JP" altLang="en-US" sz="1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2897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ja-JP" sz="160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𝑓𝑟𝑒𝑞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𝑆𝑀𝑇𝐶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_</m:t>
                                    </m:r>
                                    <m:r>
                                      <a:rPr kumimoji="1" lang="en-US" altLang="ja-JP" sz="1600" b="0" i="1" smtClean="0"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kumimoji="1" lang="en-US" altLang="ja-JP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kumimoji="1" lang="ja-JP" altLang="en-US" sz="16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08" name="表 2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4031974"/>
                  </p:ext>
                </p:extLst>
              </p:nvPr>
            </p:nvGraphicFramePr>
            <p:xfrm>
              <a:off x="1004642" y="1585715"/>
              <a:ext cx="10291946" cy="18425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291946">
                      <a:extLst>
                        <a:ext uri="{9D8B030D-6E8A-4147-A177-3AD203B41FA5}">
                          <a16:colId xmlns:a16="http://schemas.microsoft.com/office/drawing/2014/main" val="607354826"/>
                        </a:ext>
                      </a:extLst>
                    </a:gridCol>
                  </a:tblGrid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9" t="-1923" r="-118" b="-492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8366129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9" t="-101923" r="-118" b="-392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17173764"/>
                      </a:ext>
                    </a:extLst>
                  </a:tr>
                  <a:tr h="55968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9" t="-114130" r="-118" b="-12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4459433"/>
                      </a:ext>
                    </a:extLst>
                  </a:tr>
                  <a:tr h="31584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9" t="-378846" r="-118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9242295"/>
                      </a:ext>
                    </a:extLst>
                  </a:tr>
                  <a:tr h="335398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36000" marR="36000" marT="36000" marB="3600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9" t="-452727" r="-118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81613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9" name="右矢印 208"/>
          <p:cNvSpPr/>
          <p:nvPr/>
        </p:nvSpPr>
        <p:spPr>
          <a:xfrm>
            <a:off x="7698131" y="4107594"/>
            <a:ext cx="213912" cy="769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44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テキスト ボックス 186"/>
          <p:cNvSpPr txBox="1"/>
          <p:nvPr/>
        </p:nvSpPr>
        <p:spPr>
          <a:xfrm>
            <a:off x="309859" y="1255758"/>
            <a:ext cx="11311992" cy="19364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/>
              <a:t>C</a:t>
            </a:r>
            <a:r>
              <a:rPr lang="en-US" altLang="ja-JP" sz="2000" dirty="0" smtClean="0"/>
              <a:t>onditions</a:t>
            </a:r>
          </a:p>
          <a:p>
            <a:pPr lvl="1"/>
            <a:r>
              <a:rPr lang="en-US" altLang="ja-JP" dirty="0" smtClean="0"/>
              <a:t>SMTC </a:t>
            </a:r>
            <a:r>
              <a:rPr lang="en-US" altLang="ja-JP" dirty="0"/>
              <a:t>periodicity for intra-frequency </a:t>
            </a:r>
            <a:r>
              <a:rPr lang="en-US" altLang="ja-JP" dirty="0" smtClean="0"/>
              <a:t>measurement </a:t>
            </a:r>
            <a:r>
              <a:rPr lang="en-US" altLang="ja-JP" dirty="0"/>
              <a:t>and inter-frequency measurement are </a:t>
            </a:r>
            <a:r>
              <a:rPr lang="en-US" altLang="ja-JP" dirty="0" smtClean="0"/>
              <a:t>different</a:t>
            </a:r>
            <a:r>
              <a:rPr lang="en-US" altLang="ja-JP" dirty="0" smtClean="0"/>
              <a:t>.</a:t>
            </a:r>
          </a:p>
          <a:p>
            <a:pPr lvl="2"/>
            <a:r>
              <a:rPr lang="en-US" altLang="ja-JP" dirty="0"/>
              <a:t>intra-frequency measurements w/gap includes following </a:t>
            </a:r>
            <a:r>
              <a:rPr lang="en-US" altLang="ja-JP" dirty="0" smtClean="0"/>
              <a:t>cases:</a:t>
            </a:r>
          </a:p>
          <a:p>
            <a:pPr lvl="3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BWP </a:t>
            </a:r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covers SSB, but it is overlapped with measurement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gap.</a:t>
            </a:r>
            <a:endParaRPr lang="en-US" altLang="ja-JP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ja-JP" dirty="0" smtClean="0"/>
              <a:t>MGRP is the smaller value than </a:t>
            </a:r>
            <a:r>
              <a:rPr lang="en-US" altLang="ja-JP" dirty="0" smtClean="0"/>
              <a:t>max(SMTC_A, SMTC_B, SMTC_C).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SMTC windows are </a:t>
            </a:r>
            <a:r>
              <a:rPr lang="en-US" altLang="ja-JP" dirty="0"/>
              <a:t>overlapped with measurement </a:t>
            </a:r>
            <a:r>
              <a:rPr lang="en-US" altLang="ja-JP" dirty="0" smtClean="0"/>
              <a:t>gap </a:t>
            </a:r>
            <a:r>
              <a:rPr lang="en-US" altLang="ja-JP" dirty="0" smtClean="0"/>
              <a:t>partially</a:t>
            </a:r>
            <a:r>
              <a:rPr lang="en-US" altLang="ja-JP" dirty="0"/>
              <a:t>.</a:t>
            </a:r>
            <a:endParaRPr lang="en-US" altLang="ja-JP" dirty="0" smtClean="0"/>
          </a:p>
        </p:txBody>
      </p:sp>
      <p:sp>
        <p:nvSpPr>
          <p:cNvPr id="98" name="正方形/長方形 97"/>
          <p:cNvSpPr/>
          <p:nvPr/>
        </p:nvSpPr>
        <p:spPr>
          <a:xfrm>
            <a:off x="1712971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99" name="正方形/長方形 98"/>
          <p:cNvSpPr/>
          <p:nvPr/>
        </p:nvSpPr>
        <p:spPr>
          <a:xfrm>
            <a:off x="1712971" y="4958778"/>
            <a:ext cx="195220" cy="83343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1908190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1" name="正方形/長方形 100"/>
          <p:cNvSpPr/>
          <p:nvPr/>
        </p:nvSpPr>
        <p:spPr>
          <a:xfrm>
            <a:off x="2103410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2" name="正方形/長方形 101"/>
          <p:cNvSpPr/>
          <p:nvPr/>
        </p:nvSpPr>
        <p:spPr>
          <a:xfrm>
            <a:off x="2298630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2493849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2689069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2884287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3079507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3274727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3469946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3665166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3860385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4055605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4250825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4446044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4641263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5" name="正方形/長方形 114"/>
          <p:cNvSpPr/>
          <p:nvPr/>
        </p:nvSpPr>
        <p:spPr>
          <a:xfrm>
            <a:off x="4641263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4836482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5031702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5226922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5422141" y="4517834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5617361" y="451783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121" name="直線矢印コネクタ 120"/>
          <p:cNvCxnSpPr/>
          <p:nvPr/>
        </p:nvCxnSpPr>
        <p:spPr>
          <a:xfrm>
            <a:off x="1353619" y="4605214"/>
            <a:ext cx="10485731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22" name="正方形/長方形 121"/>
          <p:cNvSpPr/>
          <p:nvPr/>
        </p:nvSpPr>
        <p:spPr>
          <a:xfrm>
            <a:off x="1908190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2103410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2298630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2493849" y="495328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2689069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2884287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3079507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3274727" y="4953282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3469946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3665166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3860385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4055605" y="495328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4250825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5" name="正方形/長方形 134"/>
          <p:cNvSpPr/>
          <p:nvPr/>
        </p:nvSpPr>
        <p:spPr>
          <a:xfrm>
            <a:off x="4446044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4641263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7" name="正方形/長方形 136"/>
          <p:cNvSpPr/>
          <p:nvPr/>
        </p:nvSpPr>
        <p:spPr>
          <a:xfrm>
            <a:off x="4641263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4836482" y="4953282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5031702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0" name="正方形/長方形 139"/>
          <p:cNvSpPr/>
          <p:nvPr/>
        </p:nvSpPr>
        <p:spPr>
          <a:xfrm>
            <a:off x="5226922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1" name="正方形/長方形 140"/>
          <p:cNvSpPr/>
          <p:nvPr/>
        </p:nvSpPr>
        <p:spPr>
          <a:xfrm>
            <a:off x="5422141" y="495328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5617361" y="495328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1353619" y="5042121"/>
            <a:ext cx="1044201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144" name="直線矢印コネクタ 143"/>
          <p:cNvCxnSpPr/>
          <p:nvPr/>
        </p:nvCxnSpPr>
        <p:spPr>
          <a:xfrm flipV="1">
            <a:off x="3276123" y="4453633"/>
            <a:ext cx="390439" cy="71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45" name="正方形/長方形 144"/>
          <p:cNvSpPr/>
          <p:nvPr/>
        </p:nvSpPr>
        <p:spPr>
          <a:xfrm>
            <a:off x="3300979" y="4087454"/>
            <a:ext cx="660451" cy="5602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T</a:t>
            </a:r>
            <a:r>
              <a:rPr kumimoji="0" lang="en-GB" altLang="ja-JP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SSB</a:t>
            </a:r>
            <a:endParaRPr kumimoji="0" lang="ja-JP" alt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146" name="直線矢印コネクタ 145"/>
          <p:cNvCxnSpPr/>
          <p:nvPr/>
        </p:nvCxnSpPr>
        <p:spPr>
          <a:xfrm>
            <a:off x="1710907" y="4915182"/>
            <a:ext cx="782942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47" name="正方形/長方形 146"/>
          <p:cNvSpPr/>
          <p:nvPr/>
        </p:nvSpPr>
        <p:spPr>
          <a:xfrm>
            <a:off x="1499709" y="4636654"/>
            <a:ext cx="1495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SMTC_A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48" name="正方形/長方形 147"/>
          <p:cNvSpPr/>
          <p:nvPr/>
        </p:nvSpPr>
        <p:spPr>
          <a:xfrm>
            <a:off x="1712971" y="5453771"/>
            <a:ext cx="195220" cy="83343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49" name="正方形/長方形 148"/>
          <p:cNvSpPr/>
          <p:nvPr/>
        </p:nvSpPr>
        <p:spPr>
          <a:xfrm>
            <a:off x="1908190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0" name="正方形/長方形 149"/>
          <p:cNvSpPr/>
          <p:nvPr/>
        </p:nvSpPr>
        <p:spPr>
          <a:xfrm>
            <a:off x="2103410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1" name="正方形/長方形 150"/>
          <p:cNvSpPr/>
          <p:nvPr/>
        </p:nvSpPr>
        <p:spPr>
          <a:xfrm>
            <a:off x="2298630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2" name="正方形/長方形 151"/>
          <p:cNvSpPr/>
          <p:nvPr/>
        </p:nvSpPr>
        <p:spPr>
          <a:xfrm>
            <a:off x="2493849" y="544827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3" name="正方形/長方形 152"/>
          <p:cNvSpPr/>
          <p:nvPr/>
        </p:nvSpPr>
        <p:spPr>
          <a:xfrm>
            <a:off x="2689069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4" name="正方形/長方形 153"/>
          <p:cNvSpPr/>
          <p:nvPr/>
        </p:nvSpPr>
        <p:spPr>
          <a:xfrm>
            <a:off x="2884287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5" name="正方形/長方形 154"/>
          <p:cNvSpPr/>
          <p:nvPr/>
        </p:nvSpPr>
        <p:spPr>
          <a:xfrm>
            <a:off x="3079507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6" name="正方形/長方形 155"/>
          <p:cNvSpPr/>
          <p:nvPr/>
        </p:nvSpPr>
        <p:spPr>
          <a:xfrm>
            <a:off x="3274727" y="5448276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57" name="正方形/長方形 156"/>
          <p:cNvSpPr/>
          <p:nvPr/>
        </p:nvSpPr>
        <p:spPr>
          <a:xfrm>
            <a:off x="3469946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8" name="正方形/長方形 157"/>
          <p:cNvSpPr/>
          <p:nvPr/>
        </p:nvSpPr>
        <p:spPr>
          <a:xfrm>
            <a:off x="3665166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59" name="正方形/長方形 158"/>
          <p:cNvSpPr/>
          <p:nvPr/>
        </p:nvSpPr>
        <p:spPr>
          <a:xfrm>
            <a:off x="3860385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0" name="正方形/長方形 159"/>
          <p:cNvSpPr/>
          <p:nvPr/>
        </p:nvSpPr>
        <p:spPr>
          <a:xfrm>
            <a:off x="4055605" y="544827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1" name="正方形/長方形 160"/>
          <p:cNvSpPr/>
          <p:nvPr/>
        </p:nvSpPr>
        <p:spPr>
          <a:xfrm>
            <a:off x="4250825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2" name="正方形/長方形 161"/>
          <p:cNvSpPr/>
          <p:nvPr/>
        </p:nvSpPr>
        <p:spPr>
          <a:xfrm>
            <a:off x="4446044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3" name="正方形/長方形 162"/>
          <p:cNvSpPr/>
          <p:nvPr/>
        </p:nvSpPr>
        <p:spPr>
          <a:xfrm>
            <a:off x="4641263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4" name="正方形/長方形 163"/>
          <p:cNvSpPr/>
          <p:nvPr/>
        </p:nvSpPr>
        <p:spPr>
          <a:xfrm>
            <a:off x="4641263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6" name="正方形/長方形 165"/>
          <p:cNvSpPr/>
          <p:nvPr/>
        </p:nvSpPr>
        <p:spPr>
          <a:xfrm>
            <a:off x="5031702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7" name="正方形/長方形 166"/>
          <p:cNvSpPr/>
          <p:nvPr/>
        </p:nvSpPr>
        <p:spPr>
          <a:xfrm>
            <a:off x="5226922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8" name="正方形/長方形 167"/>
          <p:cNvSpPr/>
          <p:nvPr/>
        </p:nvSpPr>
        <p:spPr>
          <a:xfrm>
            <a:off x="5422141" y="544827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69" name="正方形/長方形 168"/>
          <p:cNvSpPr/>
          <p:nvPr/>
        </p:nvSpPr>
        <p:spPr>
          <a:xfrm>
            <a:off x="5617361" y="544827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170" name="直線矢印コネクタ 169"/>
          <p:cNvCxnSpPr/>
          <p:nvPr/>
        </p:nvCxnSpPr>
        <p:spPr>
          <a:xfrm>
            <a:off x="1353619" y="5537116"/>
            <a:ext cx="10328225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173" name="直線コネクタ 172"/>
          <p:cNvCxnSpPr/>
          <p:nvPr/>
        </p:nvCxnSpPr>
        <p:spPr>
          <a:xfrm>
            <a:off x="1710907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4" name="直線コネクタ 173"/>
          <p:cNvCxnSpPr/>
          <p:nvPr/>
        </p:nvCxnSpPr>
        <p:spPr>
          <a:xfrm>
            <a:off x="1904510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75" name="正方形/長方形 174"/>
          <p:cNvSpPr/>
          <p:nvPr/>
        </p:nvSpPr>
        <p:spPr>
          <a:xfrm>
            <a:off x="1570455" y="4060600"/>
            <a:ext cx="4700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MG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cxnSp>
        <p:nvCxnSpPr>
          <p:cNvPr id="176" name="直線コネクタ 175"/>
          <p:cNvCxnSpPr/>
          <p:nvPr/>
        </p:nvCxnSpPr>
        <p:spPr>
          <a:xfrm>
            <a:off x="3272467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7" name="直線コネクタ 176"/>
          <p:cNvCxnSpPr/>
          <p:nvPr/>
        </p:nvCxnSpPr>
        <p:spPr>
          <a:xfrm>
            <a:off x="3473690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8" name="直線コネクタ 177"/>
          <p:cNvCxnSpPr/>
          <p:nvPr/>
        </p:nvCxnSpPr>
        <p:spPr>
          <a:xfrm>
            <a:off x="4836241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179" name="直線コネクタ 178"/>
          <p:cNvCxnSpPr/>
          <p:nvPr/>
        </p:nvCxnSpPr>
        <p:spPr>
          <a:xfrm>
            <a:off x="5029843" y="4336167"/>
            <a:ext cx="0" cy="1916729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181" name="テキスト ボックス 180"/>
          <p:cNvSpPr txBox="1"/>
          <p:nvPr/>
        </p:nvSpPr>
        <p:spPr>
          <a:xfrm>
            <a:off x="600097" y="4326026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SSB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cxnSp>
        <p:nvCxnSpPr>
          <p:cNvPr id="182" name="直線矢印コネクタ 181"/>
          <p:cNvCxnSpPr/>
          <p:nvPr/>
        </p:nvCxnSpPr>
        <p:spPr>
          <a:xfrm>
            <a:off x="1710907" y="5417796"/>
            <a:ext cx="156156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83" name="正方形/長方形 182"/>
          <p:cNvSpPr/>
          <p:nvPr/>
        </p:nvSpPr>
        <p:spPr>
          <a:xfrm>
            <a:off x="1886429" y="5143203"/>
            <a:ext cx="14847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SMTC_B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88" name="タイトル 1"/>
          <p:cNvSpPr>
            <a:spLocks noGrp="1"/>
          </p:cNvSpPr>
          <p:nvPr>
            <p:ph type="title"/>
          </p:nvPr>
        </p:nvSpPr>
        <p:spPr>
          <a:xfrm>
            <a:off x="840528" y="131674"/>
            <a:ext cx="10515600" cy="1325563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4(1)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9" name="正方形/長方形 188"/>
          <p:cNvSpPr/>
          <p:nvPr/>
        </p:nvSpPr>
        <p:spPr>
          <a:xfrm>
            <a:off x="2497487" y="4953282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94" name="正方形/長方形 193"/>
          <p:cNvSpPr/>
          <p:nvPr/>
        </p:nvSpPr>
        <p:spPr>
          <a:xfrm>
            <a:off x="4050731" y="4959779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197" name="正方形/長方形 196"/>
          <p:cNvSpPr/>
          <p:nvPr/>
        </p:nvSpPr>
        <p:spPr>
          <a:xfrm>
            <a:off x="5614124" y="4948690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3" name="正方形/長方形 222"/>
          <p:cNvSpPr/>
          <p:nvPr/>
        </p:nvSpPr>
        <p:spPr>
          <a:xfrm>
            <a:off x="6314072" y="451287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4" name="正方形/長方形 223"/>
          <p:cNvSpPr/>
          <p:nvPr/>
        </p:nvSpPr>
        <p:spPr>
          <a:xfrm>
            <a:off x="6509292" y="451287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5" name="正方形/長方形 224"/>
          <p:cNvSpPr/>
          <p:nvPr/>
        </p:nvSpPr>
        <p:spPr>
          <a:xfrm>
            <a:off x="6704512" y="451287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6" name="正方形/長方形 225"/>
          <p:cNvSpPr/>
          <p:nvPr/>
        </p:nvSpPr>
        <p:spPr>
          <a:xfrm>
            <a:off x="6899731" y="451287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7094951" y="4512878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9" name="正方形/長方形 228"/>
          <p:cNvSpPr/>
          <p:nvPr/>
        </p:nvSpPr>
        <p:spPr>
          <a:xfrm>
            <a:off x="6509292" y="494832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0" name="正方形/長方形 229"/>
          <p:cNvSpPr/>
          <p:nvPr/>
        </p:nvSpPr>
        <p:spPr>
          <a:xfrm>
            <a:off x="6704512" y="494832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1" name="正方形/長方形 230"/>
          <p:cNvSpPr/>
          <p:nvPr/>
        </p:nvSpPr>
        <p:spPr>
          <a:xfrm>
            <a:off x="6899731" y="4948326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2" name="正方形/長方形 231"/>
          <p:cNvSpPr/>
          <p:nvPr/>
        </p:nvSpPr>
        <p:spPr>
          <a:xfrm>
            <a:off x="7094951" y="4948326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4" name="正方形/長方形 233"/>
          <p:cNvSpPr/>
          <p:nvPr/>
        </p:nvSpPr>
        <p:spPr>
          <a:xfrm>
            <a:off x="6509292" y="544332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5" name="正方形/長方形 234"/>
          <p:cNvSpPr/>
          <p:nvPr/>
        </p:nvSpPr>
        <p:spPr>
          <a:xfrm>
            <a:off x="6704512" y="544332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6" name="正方形/長方形 235"/>
          <p:cNvSpPr/>
          <p:nvPr/>
        </p:nvSpPr>
        <p:spPr>
          <a:xfrm>
            <a:off x="6899731" y="544332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37" name="正方形/長方形 236"/>
          <p:cNvSpPr/>
          <p:nvPr/>
        </p:nvSpPr>
        <p:spPr>
          <a:xfrm>
            <a:off x="7094951" y="5443320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238" name="直線コネクタ 237"/>
          <p:cNvCxnSpPr/>
          <p:nvPr/>
        </p:nvCxnSpPr>
        <p:spPr>
          <a:xfrm>
            <a:off x="6313831" y="4331211"/>
            <a:ext cx="0" cy="1921685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239" name="直線コネクタ 238"/>
          <p:cNvCxnSpPr/>
          <p:nvPr/>
        </p:nvCxnSpPr>
        <p:spPr>
          <a:xfrm>
            <a:off x="6507433" y="4331211"/>
            <a:ext cx="0" cy="1921685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240" name="正方形/長方形 239"/>
          <p:cNvSpPr/>
          <p:nvPr/>
        </p:nvSpPr>
        <p:spPr>
          <a:xfrm>
            <a:off x="7091714" y="4943734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43" name="正方形/長方形 242"/>
          <p:cNvSpPr/>
          <p:nvPr/>
        </p:nvSpPr>
        <p:spPr>
          <a:xfrm>
            <a:off x="7817737" y="4507893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45" name="正方形/長方形 244"/>
          <p:cNvSpPr/>
          <p:nvPr/>
        </p:nvSpPr>
        <p:spPr>
          <a:xfrm>
            <a:off x="8012956" y="4507893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46" name="正方形/長方形 245"/>
          <p:cNvSpPr/>
          <p:nvPr/>
        </p:nvSpPr>
        <p:spPr>
          <a:xfrm>
            <a:off x="8208176" y="4507893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47" name="正方形/長方形 246"/>
          <p:cNvSpPr/>
          <p:nvPr/>
        </p:nvSpPr>
        <p:spPr>
          <a:xfrm>
            <a:off x="8403396" y="4507893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48" name="正方形/長方形 247"/>
          <p:cNvSpPr/>
          <p:nvPr/>
        </p:nvSpPr>
        <p:spPr>
          <a:xfrm>
            <a:off x="8598615" y="4507893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49" name="正方形/長方形 248"/>
          <p:cNvSpPr/>
          <p:nvPr/>
        </p:nvSpPr>
        <p:spPr>
          <a:xfrm>
            <a:off x="8793835" y="4507893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50" name="正方形/長方形 249"/>
          <p:cNvSpPr/>
          <p:nvPr/>
        </p:nvSpPr>
        <p:spPr>
          <a:xfrm>
            <a:off x="8989053" y="4507893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58" name="正方形/長方形 257"/>
          <p:cNvSpPr/>
          <p:nvPr/>
        </p:nvSpPr>
        <p:spPr>
          <a:xfrm>
            <a:off x="8012956" y="4943341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59" name="正方形/長方形 258"/>
          <p:cNvSpPr/>
          <p:nvPr/>
        </p:nvSpPr>
        <p:spPr>
          <a:xfrm>
            <a:off x="8208176" y="4943341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60" name="正方形/長方形 259"/>
          <p:cNvSpPr/>
          <p:nvPr/>
        </p:nvSpPr>
        <p:spPr>
          <a:xfrm>
            <a:off x="8403396" y="4943341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61" name="正方形/長方形 260"/>
          <p:cNvSpPr/>
          <p:nvPr/>
        </p:nvSpPr>
        <p:spPr>
          <a:xfrm>
            <a:off x="8598615" y="4943341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62" name="正方形/長方形 261"/>
          <p:cNvSpPr/>
          <p:nvPr/>
        </p:nvSpPr>
        <p:spPr>
          <a:xfrm>
            <a:off x="8793835" y="4943341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63" name="正方形/長方形 262"/>
          <p:cNvSpPr/>
          <p:nvPr/>
        </p:nvSpPr>
        <p:spPr>
          <a:xfrm>
            <a:off x="8989053" y="4943341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4" name="正方形/長方形 273"/>
          <p:cNvSpPr/>
          <p:nvPr/>
        </p:nvSpPr>
        <p:spPr>
          <a:xfrm>
            <a:off x="7817737" y="5443830"/>
            <a:ext cx="195220" cy="83343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75" name="正方形/長方形 274"/>
          <p:cNvSpPr/>
          <p:nvPr/>
        </p:nvSpPr>
        <p:spPr>
          <a:xfrm>
            <a:off x="8012956" y="543833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6" name="正方形/長方形 275"/>
          <p:cNvSpPr/>
          <p:nvPr/>
        </p:nvSpPr>
        <p:spPr>
          <a:xfrm>
            <a:off x="8208176" y="543833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7" name="正方形/長方形 276"/>
          <p:cNvSpPr/>
          <p:nvPr/>
        </p:nvSpPr>
        <p:spPr>
          <a:xfrm>
            <a:off x="8403396" y="543833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8" name="正方形/長方形 277"/>
          <p:cNvSpPr/>
          <p:nvPr/>
        </p:nvSpPr>
        <p:spPr>
          <a:xfrm>
            <a:off x="8598615" y="5438335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79" name="正方形/長方形 278"/>
          <p:cNvSpPr/>
          <p:nvPr/>
        </p:nvSpPr>
        <p:spPr>
          <a:xfrm>
            <a:off x="8793835" y="543833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280" name="正方形/長方形 279"/>
          <p:cNvSpPr/>
          <p:nvPr/>
        </p:nvSpPr>
        <p:spPr>
          <a:xfrm>
            <a:off x="8989053" y="5438335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288" name="直線コネクタ 287"/>
          <p:cNvCxnSpPr/>
          <p:nvPr/>
        </p:nvCxnSpPr>
        <p:spPr>
          <a:xfrm>
            <a:off x="7815673" y="4326226"/>
            <a:ext cx="0" cy="1926670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289" name="直線コネクタ 288"/>
          <p:cNvCxnSpPr/>
          <p:nvPr/>
        </p:nvCxnSpPr>
        <p:spPr>
          <a:xfrm>
            <a:off x="8009276" y="4326226"/>
            <a:ext cx="0" cy="1926670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294" name="正方形/長方形 293"/>
          <p:cNvSpPr/>
          <p:nvPr/>
        </p:nvSpPr>
        <p:spPr>
          <a:xfrm>
            <a:off x="8602253" y="4943341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0" name="正方形/長方形 219"/>
          <p:cNvSpPr/>
          <p:nvPr/>
        </p:nvSpPr>
        <p:spPr>
          <a:xfrm>
            <a:off x="5965855" y="4511565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21" name="正方形/長方形 220"/>
          <p:cNvSpPr/>
          <p:nvPr/>
        </p:nvSpPr>
        <p:spPr>
          <a:xfrm>
            <a:off x="7479492" y="4515154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180" name="直線矢印コネクタ 179"/>
          <p:cNvCxnSpPr/>
          <p:nvPr/>
        </p:nvCxnSpPr>
        <p:spPr>
          <a:xfrm>
            <a:off x="1319757" y="5989634"/>
            <a:ext cx="10492840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185" name="正方形/長方形 184"/>
          <p:cNvSpPr/>
          <p:nvPr/>
        </p:nvSpPr>
        <p:spPr>
          <a:xfrm>
            <a:off x="4830275" y="5906209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86" name="正方形/長方形 185"/>
          <p:cNvSpPr/>
          <p:nvPr/>
        </p:nvSpPr>
        <p:spPr>
          <a:xfrm>
            <a:off x="4838084" y="5445976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90" name="正方形/長方形 189"/>
          <p:cNvSpPr/>
          <p:nvPr/>
        </p:nvSpPr>
        <p:spPr>
          <a:xfrm>
            <a:off x="1704159" y="5902253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91" name="正方形/長方形 190"/>
          <p:cNvSpPr/>
          <p:nvPr/>
        </p:nvSpPr>
        <p:spPr>
          <a:xfrm>
            <a:off x="7810123" y="590522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192" name="直線矢印コネクタ 191"/>
          <p:cNvCxnSpPr/>
          <p:nvPr/>
        </p:nvCxnSpPr>
        <p:spPr>
          <a:xfrm>
            <a:off x="1688307" y="5849256"/>
            <a:ext cx="3156083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arrow"/>
            <a:tailEnd type="arrow"/>
          </a:ln>
          <a:effectLst/>
        </p:spPr>
      </p:cxnSp>
      <p:sp>
        <p:nvSpPr>
          <p:cNvPr id="193" name="正方形/長方形 192"/>
          <p:cNvSpPr/>
          <p:nvPr/>
        </p:nvSpPr>
        <p:spPr>
          <a:xfrm>
            <a:off x="1863829" y="5574663"/>
            <a:ext cx="14911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SMTC_C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Times New Roman"/>
                <a:cs typeface="v4.2.0"/>
              </a:rPr>
              <a:t>periodicity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</a:endParaRPr>
          </a:p>
        </p:txBody>
      </p:sp>
      <p:sp>
        <p:nvSpPr>
          <p:cNvPr id="195" name="正方形/長方形 194"/>
          <p:cNvSpPr/>
          <p:nvPr/>
        </p:nvSpPr>
        <p:spPr>
          <a:xfrm>
            <a:off x="6313143" y="544332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96" name="正方形/長方形 195"/>
          <p:cNvSpPr/>
          <p:nvPr/>
        </p:nvSpPr>
        <p:spPr>
          <a:xfrm>
            <a:off x="6306298" y="4956758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199" name="正方形/長方形 198"/>
          <p:cNvSpPr/>
          <p:nvPr/>
        </p:nvSpPr>
        <p:spPr>
          <a:xfrm>
            <a:off x="7816607" y="4951856"/>
            <a:ext cx="195220" cy="83343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25" name="テキスト ボックス 324"/>
          <p:cNvSpPr txBox="1"/>
          <p:nvPr/>
        </p:nvSpPr>
        <p:spPr>
          <a:xfrm>
            <a:off x="319037" y="4610021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Intra-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SMTC_A)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326" name="テキスト ボックス 325"/>
          <p:cNvSpPr txBox="1"/>
          <p:nvPr/>
        </p:nvSpPr>
        <p:spPr>
          <a:xfrm>
            <a:off x="316421" y="5171244"/>
            <a:ext cx="1048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Inter-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SMTC_B)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327" name="テキスト ボックス 326"/>
          <p:cNvSpPr txBox="1"/>
          <p:nvPr/>
        </p:nvSpPr>
        <p:spPr>
          <a:xfrm>
            <a:off x="335398" y="5698243"/>
            <a:ext cx="1048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Inter-</a:t>
            </a:r>
            <a:r>
              <a:rPr kumimoji="0" lang="en-US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メイリオ"/>
                <a:cs typeface="Times New Roman" panose="02020603050405020304" pitchFamily="18" charset="0"/>
              </a:rPr>
              <a:t>freq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(</a:t>
            </a:r>
            <a:r>
              <a:rPr kumimoji="0" lang="en-US" altLang="ja-JP" sz="1600" kern="0" dirty="0" smtClean="0">
                <a:solidFill>
                  <a:prstClr val="black"/>
                </a:solidFill>
                <a:latin typeface="Segoe UI"/>
                <a:ea typeface="メイリオ"/>
                <a:cs typeface="Times New Roman" panose="02020603050405020304" pitchFamily="18" charset="0"/>
              </a:rPr>
              <a:t>SMTC_C)</a:t>
            </a:r>
            <a:endParaRPr kumimoji="0" lang="en-US" altLang="ja-JP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メイリオ"/>
              <a:cs typeface="Times New Roman" panose="02020603050405020304" pitchFamily="18" charset="0"/>
            </a:endParaRPr>
          </a:p>
        </p:txBody>
      </p:sp>
      <p:grpSp>
        <p:nvGrpSpPr>
          <p:cNvPr id="242" name="グループ化 241"/>
          <p:cNvGrpSpPr/>
          <p:nvPr/>
        </p:nvGrpSpPr>
        <p:grpSpPr>
          <a:xfrm>
            <a:off x="6235064" y="3613829"/>
            <a:ext cx="3150118" cy="508032"/>
            <a:chOff x="8125223" y="3677022"/>
            <a:chExt cx="3150118" cy="508032"/>
          </a:xfrm>
        </p:grpSpPr>
        <p:sp>
          <p:nvSpPr>
            <p:cNvPr id="271" name="正方形/長方形 270"/>
            <p:cNvSpPr/>
            <p:nvPr/>
          </p:nvSpPr>
          <p:spPr>
            <a:xfrm>
              <a:off x="8211350" y="3790769"/>
              <a:ext cx="209804" cy="8738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メイリオ"/>
                <a:cs typeface="+mn-cs"/>
              </a:endParaRPr>
            </a:p>
          </p:txBody>
        </p:sp>
        <p:sp>
          <p:nvSpPr>
            <p:cNvPr id="282" name="テキスト ボックス 281"/>
            <p:cNvSpPr txBox="1"/>
            <p:nvPr/>
          </p:nvSpPr>
          <p:spPr>
            <a:xfrm>
              <a:off x="8365862" y="3677022"/>
              <a:ext cx="265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5" name="正方形/長方形 294"/>
            <p:cNvSpPr/>
            <p:nvPr/>
          </p:nvSpPr>
          <p:spPr>
            <a:xfrm>
              <a:off x="8215457" y="3978337"/>
              <a:ext cx="209804" cy="87381"/>
            </a:xfrm>
            <a:prstGeom prst="rect">
              <a:avLst/>
            </a:prstGeom>
            <a:pattFill prst="pct5">
              <a:fgClr>
                <a:sysClr val="window" lastClr="FFFFFF">
                  <a:lumMod val="65000"/>
                </a:sysClr>
              </a:fgClr>
              <a:bgClr>
                <a:sysClr val="window" lastClr="FFFFFF"/>
              </a:bgClr>
            </a:patt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umimoji="0" lang="ja-JP" altLang="en-US" sz="2400" kern="0">
                <a:solidFill>
                  <a:prstClr val="white"/>
                </a:solidFill>
                <a:latin typeface="Segoe UI"/>
                <a:ea typeface="メイリオ"/>
              </a:endParaRPr>
            </a:p>
          </p:txBody>
        </p:sp>
        <p:sp>
          <p:nvSpPr>
            <p:cNvPr id="296" name="テキスト ボックス 295"/>
            <p:cNvSpPr txBox="1"/>
            <p:nvPr/>
          </p:nvSpPr>
          <p:spPr>
            <a:xfrm>
              <a:off x="8365863" y="3877277"/>
              <a:ext cx="29094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SSBs not to be </a:t>
              </a:r>
              <a:r>
                <a:rPr kumimoji="1" lang="en-US" altLang="ja-JP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used for measurement</a:t>
              </a:r>
              <a:endParaRPr kumimoji="1" lang="ja-JP" altLang="en-US" sz="14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8" name="正方形/長方形 297"/>
            <p:cNvSpPr/>
            <p:nvPr/>
          </p:nvSpPr>
          <p:spPr>
            <a:xfrm>
              <a:off x="8125223" y="3677022"/>
              <a:ext cx="3150118" cy="5076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8" name="正方形/長方形 337"/>
          <p:cNvSpPr/>
          <p:nvPr/>
        </p:nvSpPr>
        <p:spPr>
          <a:xfrm>
            <a:off x="9444216" y="451148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39" name="正方形/長方形 338"/>
          <p:cNvSpPr/>
          <p:nvPr/>
        </p:nvSpPr>
        <p:spPr>
          <a:xfrm>
            <a:off x="9639436" y="451148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0" name="正方形/長方形 339"/>
          <p:cNvSpPr/>
          <p:nvPr/>
        </p:nvSpPr>
        <p:spPr>
          <a:xfrm>
            <a:off x="9834656" y="451148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41" name="正方形/長方形 340"/>
          <p:cNvSpPr/>
          <p:nvPr/>
        </p:nvSpPr>
        <p:spPr>
          <a:xfrm>
            <a:off x="10029875" y="4511480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2" name="正方形/長方形 341"/>
          <p:cNvSpPr/>
          <p:nvPr/>
        </p:nvSpPr>
        <p:spPr>
          <a:xfrm>
            <a:off x="10225095" y="4511480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43" name="正方形/長方形 342"/>
          <p:cNvSpPr/>
          <p:nvPr/>
        </p:nvSpPr>
        <p:spPr>
          <a:xfrm>
            <a:off x="9639436" y="494692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4" name="正方形/長方形 343"/>
          <p:cNvSpPr/>
          <p:nvPr/>
        </p:nvSpPr>
        <p:spPr>
          <a:xfrm>
            <a:off x="9834656" y="494692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5" name="正方形/長方形 344"/>
          <p:cNvSpPr/>
          <p:nvPr/>
        </p:nvSpPr>
        <p:spPr>
          <a:xfrm>
            <a:off x="10029875" y="4946928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6" name="正方形/長方形 345"/>
          <p:cNvSpPr/>
          <p:nvPr/>
        </p:nvSpPr>
        <p:spPr>
          <a:xfrm>
            <a:off x="10225095" y="4946928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7" name="正方形/長方形 346"/>
          <p:cNvSpPr/>
          <p:nvPr/>
        </p:nvSpPr>
        <p:spPr>
          <a:xfrm>
            <a:off x="9639436" y="544192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8" name="正方形/長方形 347"/>
          <p:cNvSpPr/>
          <p:nvPr/>
        </p:nvSpPr>
        <p:spPr>
          <a:xfrm>
            <a:off x="9834656" y="544192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49" name="正方形/長方形 348"/>
          <p:cNvSpPr/>
          <p:nvPr/>
        </p:nvSpPr>
        <p:spPr>
          <a:xfrm>
            <a:off x="10029875" y="5441922"/>
            <a:ext cx="195220" cy="873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50" name="正方形/長方形 349"/>
          <p:cNvSpPr/>
          <p:nvPr/>
        </p:nvSpPr>
        <p:spPr>
          <a:xfrm>
            <a:off x="10225095" y="5441922"/>
            <a:ext cx="195220" cy="873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cxnSp>
        <p:nvCxnSpPr>
          <p:cNvPr id="351" name="直線コネクタ 350"/>
          <p:cNvCxnSpPr/>
          <p:nvPr/>
        </p:nvCxnSpPr>
        <p:spPr>
          <a:xfrm>
            <a:off x="9443975" y="4329813"/>
            <a:ext cx="0" cy="1921685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352" name="直線コネクタ 351"/>
          <p:cNvCxnSpPr/>
          <p:nvPr/>
        </p:nvCxnSpPr>
        <p:spPr>
          <a:xfrm>
            <a:off x="9637577" y="4329813"/>
            <a:ext cx="0" cy="1921685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sp>
        <p:nvSpPr>
          <p:cNvPr id="353" name="正方形/長方形 352"/>
          <p:cNvSpPr/>
          <p:nvPr/>
        </p:nvSpPr>
        <p:spPr>
          <a:xfrm>
            <a:off x="10221858" y="4942336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メイリオ"/>
              <a:cs typeface="+mn-cs"/>
            </a:endParaRPr>
          </a:p>
        </p:txBody>
      </p:sp>
      <p:sp>
        <p:nvSpPr>
          <p:cNvPr id="354" name="正方形/長方形 353"/>
          <p:cNvSpPr/>
          <p:nvPr/>
        </p:nvSpPr>
        <p:spPr>
          <a:xfrm>
            <a:off x="10609636" y="4513756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55" name="正方形/長方形 354"/>
          <p:cNvSpPr/>
          <p:nvPr/>
        </p:nvSpPr>
        <p:spPr>
          <a:xfrm>
            <a:off x="9443287" y="5441922"/>
            <a:ext cx="195220" cy="87381"/>
          </a:xfrm>
          <a:prstGeom prst="rect">
            <a:avLst/>
          </a:prstGeom>
          <a:pattFill prst="pct5">
            <a:fgClr>
              <a:sysClr val="window" lastClr="FFFFFF">
                <a:lumMod val="65000"/>
              </a:sysClr>
            </a:fgClr>
            <a:bgClr>
              <a:sysClr val="window" lastClr="FFFFFF"/>
            </a:bgClr>
          </a:patt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356" name="正方形/長方形 355"/>
          <p:cNvSpPr/>
          <p:nvPr/>
        </p:nvSpPr>
        <p:spPr>
          <a:xfrm>
            <a:off x="9436442" y="4955360"/>
            <a:ext cx="195220" cy="87381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umimoji="0" lang="ja-JP" altLang="en-US" sz="2400" kern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cxnSp>
        <p:nvCxnSpPr>
          <p:cNvPr id="357" name="直線コネクタ 356"/>
          <p:cNvCxnSpPr/>
          <p:nvPr/>
        </p:nvCxnSpPr>
        <p:spPr>
          <a:xfrm>
            <a:off x="11082748" y="4356348"/>
            <a:ext cx="0" cy="1926670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cxnSp>
        <p:nvCxnSpPr>
          <p:cNvPr id="358" name="直線コネクタ 357"/>
          <p:cNvCxnSpPr/>
          <p:nvPr/>
        </p:nvCxnSpPr>
        <p:spPr>
          <a:xfrm>
            <a:off x="11276351" y="4356348"/>
            <a:ext cx="0" cy="1926670"/>
          </a:xfrm>
          <a:prstGeom prst="line">
            <a:avLst/>
          </a:prstGeom>
          <a:noFill/>
          <a:ln w="9525" cap="flat" cmpd="sng" algn="ctr">
            <a:solidFill>
              <a:srgbClr val="4F81BD"/>
            </a:solidFill>
            <a:prstDash val="sysDash"/>
          </a:ln>
          <a:effectLst/>
        </p:spPr>
      </p:cxnSp>
      <p:graphicFrame>
        <p:nvGraphicFramePr>
          <p:cNvPr id="359" name="表 3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101528"/>
              </p:ext>
            </p:extLst>
          </p:nvPr>
        </p:nvGraphicFramePr>
        <p:xfrm>
          <a:off x="9539037" y="2598349"/>
          <a:ext cx="1970948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5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400" b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kumimoji="0" lang="en-GB" altLang="ja-JP" sz="1400" b="0" u="none" strike="noStrike" kern="0" cap="none" spc="0" normalizeH="0" baseline="-2500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SSB</a:t>
                      </a:r>
                      <a:endParaRPr kumimoji="0" lang="ja-JP" alt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メイリオ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10ms</a:t>
                      </a:r>
                      <a:endParaRPr kumimoji="1" lang="ja-JP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SMTC_A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メイリオ"/>
                          <a:cs typeface="Calibri" panose="020F0502020204030204" pitchFamily="34" charset="0"/>
                        </a:rPr>
                        <a:t>SMTC_B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メイリオ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ja-JP" sz="1400" b="0" kern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40ms</a:t>
                      </a: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8601864"/>
                  </a:ext>
                </a:extLst>
              </a:tr>
              <a:tr h="2429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メイリオ"/>
                          <a:cs typeface="Calibri" panose="020F0502020204030204" pitchFamily="34" charset="0"/>
                        </a:rPr>
                        <a:t>SMTC_C</a:t>
                      </a:r>
                      <a:endParaRPr kumimoji="1" lang="ja-JP" altLang="en-US" sz="1400" b="0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メイリオ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80ms</a:t>
                      </a:r>
                      <a:endParaRPr kumimoji="1" lang="ja-JP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4205429"/>
                  </a:ext>
                </a:extLst>
              </a:tr>
              <a:tr h="24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MGRP</a:t>
                      </a:r>
                      <a:endParaRPr kumimoji="1" lang="ja-JP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Segoe U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40ms</a:t>
                      </a:r>
                      <a:endParaRPr kumimoji="1" lang="ja-JP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テキスト ボックス 17"/>
          <p:cNvSpPr txBox="1"/>
          <p:nvPr/>
        </p:nvSpPr>
        <p:spPr>
          <a:xfrm>
            <a:off x="9683767" y="2323797"/>
            <a:ext cx="180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of parameter</a:t>
            </a:r>
            <a:endParaRPr kumimoji="1" lang="ja-JP" alt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1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docomoテーマ2</Template>
  <TotalTime>8703</TotalTime>
  <Words>1243</Words>
  <Application>Microsoft Office PowerPoint</Application>
  <PresentationFormat>ワイド画面</PresentationFormat>
  <Paragraphs>250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3" baseType="lpstr">
      <vt:lpstr>맑은 고딕</vt:lpstr>
      <vt:lpstr>v4.2.0</vt:lpstr>
      <vt:lpstr>メイリオ</vt:lpstr>
      <vt:lpstr>游ゴシック</vt:lpstr>
      <vt:lpstr>游ゴシック Light</vt:lpstr>
      <vt:lpstr>Arial</vt:lpstr>
      <vt:lpstr>Calibri</vt:lpstr>
      <vt:lpstr>Cambria Math</vt:lpstr>
      <vt:lpstr>Segoe UI</vt:lpstr>
      <vt:lpstr>Times New Roman</vt:lpstr>
      <vt:lpstr>Wingdings</vt:lpstr>
      <vt:lpstr>Office テーマ</vt:lpstr>
      <vt:lpstr>The principle of defining measurement requirements without gap sharing</vt:lpstr>
      <vt:lpstr>Background</vt:lpstr>
      <vt:lpstr>Proposals</vt:lpstr>
      <vt:lpstr>The principle of scaling factor</vt:lpstr>
      <vt:lpstr>Example 1</vt:lpstr>
      <vt:lpstr>Example 2</vt:lpstr>
      <vt:lpstr>Example 3(1)</vt:lpstr>
      <vt:lpstr>Example 3(2)</vt:lpstr>
      <vt:lpstr>Example 4(1)</vt:lpstr>
      <vt:lpstr>Example 4(2)</vt:lpstr>
      <vt:lpstr>Example 4(3)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Gap sharing</dc:title>
  <dc:creator>Takuma Takada</dc:creator>
  <cp:lastModifiedBy>Takuma Takada</cp:lastModifiedBy>
  <cp:revision>375</cp:revision>
  <dcterms:created xsi:type="dcterms:W3CDTF">2018-03-27T07:00:05Z</dcterms:created>
  <dcterms:modified xsi:type="dcterms:W3CDTF">2018-04-06T11:00:24Z</dcterms:modified>
</cp:coreProperties>
</file>