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44"/>
    <p:restoredTop sz="94697"/>
  </p:normalViewPr>
  <p:slideViewPr>
    <p:cSldViewPr snapToGrid="0" snapToObjects="1">
      <p:cViewPr varScale="1">
        <p:scale>
          <a:sx n="85" d="100"/>
          <a:sy n="85" d="100"/>
        </p:scale>
        <p:origin x="256" y="1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7B01F5-D315-0047-BBDE-0044C35576E7}" type="datetimeFigureOut">
              <a:rPr kumimoji="1" lang="ja-JP" altLang="en-US" smtClean="0"/>
              <a:t>2018/4/4</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F15C1B-0FEB-B244-97CD-64D8B88033C8}" type="slidenum">
              <a:rPr kumimoji="1" lang="ja-JP" altLang="en-US" smtClean="0"/>
              <a:t>‹#›</a:t>
            </a:fld>
            <a:endParaRPr kumimoji="1" lang="ja-JP" altLang="en-US"/>
          </a:p>
        </p:txBody>
      </p:sp>
    </p:spTree>
    <p:extLst>
      <p:ext uri="{BB962C8B-B14F-4D97-AF65-F5344CB8AC3E}">
        <p14:creationId xmlns:p14="http://schemas.microsoft.com/office/powerpoint/2010/main" val="63428645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5C23E8-C32F-3345-86FB-3F820AF1761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a:extLst>
              <a:ext uri="{FF2B5EF4-FFF2-40B4-BE49-F238E27FC236}">
                <a16:creationId xmlns:a16="http://schemas.microsoft.com/office/drawing/2014/main" id="{36E10A0B-F00A-974F-9E77-9239B5550B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クリックしてマスター サブタイトルの書式設定</a:t>
            </a:r>
          </a:p>
        </p:txBody>
      </p:sp>
      <p:sp>
        <p:nvSpPr>
          <p:cNvPr id="4" name="日付プレースホルダー 3">
            <a:extLst>
              <a:ext uri="{FF2B5EF4-FFF2-40B4-BE49-F238E27FC236}">
                <a16:creationId xmlns:a16="http://schemas.microsoft.com/office/drawing/2014/main" id="{E0268C66-EE6D-B745-A357-483E331F6FCF}"/>
              </a:ext>
            </a:extLst>
          </p:cNvPr>
          <p:cNvSpPr>
            <a:spLocks noGrp="1"/>
          </p:cNvSpPr>
          <p:nvPr>
            <p:ph type="dt" sz="half" idx="10"/>
          </p:nvPr>
        </p:nvSpPr>
        <p:spPr/>
        <p:txBody>
          <a:bodyPr/>
          <a:lstStyle/>
          <a:p>
            <a:fld id="{EA61FF6F-6DA9-5447-BF05-4E5B918C5903}" type="datetime1">
              <a:rPr kumimoji="1" lang="ja-JP" altLang="en-US" smtClean="0"/>
              <a:t>2018/4/4</a:t>
            </a:fld>
            <a:endParaRPr kumimoji="1" lang="ja-JP" altLang="en-US"/>
          </a:p>
        </p:txBody>
      </p:sp>
      <p:sp>
        <p:nvSpPr>
          <p:cNvPr id="5" name="フッター プレースホルダー 4">
            <a:extLst>
              <a:ext uri="{FF2B5EF4-FFF2-40B4-BE49-F238E27FC236}">
                <a16:creationId xmlns:a16="http://schemas.microsoft.com/office/drawing/2014/main" id="{A9CCAFF4-75A9-E34F-BB85-A8C175C7CB0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211D920-6E9B-D34B-A652-CE22B5ACD29E}"/>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1846283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8A1B798-EF89-9B4E-B7B6-E92A7B2538B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DE84CF3-D8AF-0B43-A57A-FE9A8ED1192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4142DA3-A3C3-754A-A6D5-FBF06D71933D}"/>
              </a:ext>
            </a:extLst>
          </p:cNvPr>
          <p:cNvSpPr>
            <a:spLocks noGrp="1"/>
          </p:cNvSpPr>
          <p:nvPr>
            <p:ph type="dt" sz="half" idx="10"/>
          </p:nvPr>
        </p:nvSpPr>
        <p:spPr/>
        <p:txBody>
          <a:bodyPr/>
          <a:lstStyle/>
          <a:p>
            <a:fld id="{AED282DD-6F10-9040-901C-42A542E0B699}" type="datetime1">
              <a:rPr kumimoji="1" lang="ja-JP" altLang="en-US" smtClean="0"/>
              <a:t>2018/4/4</a:t>
            </a:fld>
            <a:endParaRPr kumimoji="1" lang="ja-JP" altLang="en-US"/>
          </a:p>
        </p:txBody>
      </p:sp>
      <p:sp>
        <p:nvSpPr>
          <p:cNvPr id="5" name="フッター プレースホルダー 4">
            <a:extLst>
              <a:ext uri="{FF2B5EF4-FFF2-40B4-BE49-F238E27FC236}">
                <a16:creationId xmlns:a16="http://schemas.microsoft.com/office/drawing/2014/main" id="{C203D99A-A7BA-BE45-BFC3-0DF6DBEBE78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9AE6C74-9286-4D41-9B41-EEB41C8EF69D}"/>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3523549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C2E45AEA-5F94-8545-944B-82A143C79F7A}"/>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47A8C89-7704-8B4F-9833-BC042432851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415D606-F962-4645-BF03-AAB3BA23D721}"/>
              </a:ext>
            </a:extLst>
          </p:cNvPr>
          <p:cNvSpPr>
            <a:spLocks noGrp="1"/>
          </p:cNvSpPr>
          <p:nvPr>
            <p:ph type="dt" sz="half" idx="10"/>
          </p:nvPr>
        </p:nvSpPr>
        <p:spPr/>
        <p:txBody>
          <a:bodyPr/>
          <a:lstStyle/>
          <a:p>
            <a:fld id="{A0B6FCEC-793E-BD42-AF2C-9C79241B9F91}" type="datetime1">
              <a:rPr kumimoji="1" lang="ja-JP" altLang="en-US" smtClean="0"/>
              <a:t>2018/4/4</a:t>
            </a:fld>
            <a:endParaRPr kumimoji="1" lang="ja-JP" altLang="en-US"/>
          </a:p>
        </p:txBody>
      </p:sp>
      <p:sp>
        <p:nvSpPr>
          <p:cNvPr id="5" name="フッター プレースホルダー 4">
            <a:extLst>
              <a:ext uri="{FF2B5EF4-FFF2-40B4-BE49-F238E27FC236}">
                <a16:creationId xmlns:a16="http://schemas.microsoft.com/office/drawing/2014/main" id="{DDF530EE-69DA-F648-93D0-913238EAE34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8C5216B-0131-B744-AA65-B93144971038}"/>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2836465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352DD6D-09F9-D443-BE83-66AF2514DA8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2F3C0C8-2A6B-254D-8811-D633CC078AD2}"/>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DC3073B-8F3A-BA4F-9983-325FF91EDCEA}"/>
              </a:ext>
            </a:extLst>
          </p:cNvPr>
          <p:cNvSpPr>
            <a:spLocks noGrp="1"/>
          </p:cNvSpPr>
          <p:nvPr>
            <p:ph type="dt" sz="half" idx="10"/>
          </p:nvPr>
        </p:nvSpPr>
        <p:spPr/>
        <p:txBody>
          <a:bodyPr/>
          <a:lstStyle/>
          <a:p>
            <a:fld id="{D5AECB91-2944-9143-AE46-685E322A3F6E}" type="datetime1">
              <a:rPr kumimoji="1" lang="ja-JP" altLang="en-US" smtClean="0"/>
              <a:t>2018/4/4</a:t>
            </a:fld>
            <a:endParaRPr kumimoji="1" lang="ja-JP" altLang="en-US"/>
          </a:p>
        </p:txBody>
      </p:sp>
      <p:sp>
        <p:nvSpPr>
          <p:cNvPr id="5" name="フッター プレースホルダー 4">
            <a:extLst>
              <a:ext uri="{FF2B5EF4-FFF2-40B4-BE49-F238E27FC236}">
                <a16:creationId xmlns:a16="http://schemas.microsoft.com/office/drawing/2014/main" id="{125632B9-E4DA-1D43-984B-0EEFE13CCA6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BFBED8A-26C2-454B-A1B8-86D939E5FA31}"/>
              </a:ext>
            </a:extLst>
          </p:cNvPr>
          <p:cNvSpPr>
            <a:spLocks noGrp="1"/>
          </p:cNvSpPr>
          <p:nvPr>
            <p:ph type="sldNum" sz="quarter" idx="12"/>
          </p:nvPr>
        </p:nvSpPr>
        <p:spPr/>
        <p:txBody>
          <a:bodyPr/>
          <a:lstStyle>
            <a:lvl1pPr>
              <a:defRPr sz="1800">
                <a:solidFill>
                  <a:schemeClr val="tx1"/>
                </a:solidFill>
                <a:latin typeface="Arial" panose="020B0604020202020204" pitchFamily="34" charset="0"/>
                <a:cs typeface="Arial" panose="020B0604020202020204" pitchFamily="34" charset="0"/>
              </a:defRPr>
            </a:lvl1pPr>
          </a:lstStyle>
          <a:p>
            <a:fld id="{D2209618-693E-C14F-88D6-94E2D842F0EA}" type="slidenum">
              <a:rPr lang="ja-JP" altLang="en-US" smtClean="0"/>
              <a:pPr/>
              <a:t>‹#›</a:t>
            </a:fld>
            <a:endParaRPr lang="ja-JP" altLang="en-US"/>
          </a:p>
        </p:txBody>
      </p:sp>
    </p:spTree>
    <p:extLst>
      <p:ext uri="{BB962C8B-B14F-4D97-AF65-F5344CB8AC3E}">
        <p14:creationId xmlns:p14="http://schemas.microsoft.com/office/powerpoint/2010/main" val="3588730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F6F12F-4D19-864E-ADA0-AB983AF6C61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3B886CE-6D81-2E45-BCC2-D59E9AB20E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5744652A-2C0C-F843-A9EF-17D4EAA80D43}"/>
              </a:ext>
            </a:extLst>
          </p:cNvPr>
          <p:cNvSpPr>
            <a:spLocks noGrp="1"/>
          </p:cNvSpPr>
          <p:nvPr>
            <p:ph type="dt" sz="half" idx="10"/>
          </p:nvPr>
        </p:nvSpPr>
        <p:spPr/>
        <p:txBody>
          <a:bodyPr/>
          <a:lstStyle/>
          <a:p>
            <a:fld id="{524DA698-3DBA-7A40-BF57-A1535C19EA87}" type="datetime1">
              <a:rPr kumimoji="1" lang="ja-JP" altLang="en-US" smtClean="0"/>
              <a:t>2018/4/4</a:t>
            </a:fld>
            <a:endParaRPr kumimoji="1" lang="ja-JP" altLang="en-US"/>
          </a:p>
        </p:txBody>
      </p:sp>
      <p:sp>
        <p:nvSpPr>
          <p:cNvPr id="5" name="フッター プレースホルダー 4">
            <a:extLst>
              <a:ext uri="{FF2B5EF4-FFF2-40B4-BE49-F238E27FC236}">
                <a16:creationId xmlns:a16="http://schemas.microsoft.com/office/drawing/2014/main" id="{511C8760-764E-E640-B8C4-02396986515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3673D02-87F6-E642-9A2B-9D6E4AD2656F}"/>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528798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036E24-4432-B548-8BB2-2D19A2D0D48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662A39F-8153-E844-83F8-895982C1CE45}"/>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59211D2B-0147-F445-84E7-E3DD516ED281}"/>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AFFF6B8F-FB8B-FF4C-B995-BBDDFF00D02D}"/>
              </a:ext>
            </a:extLst>
          </p:cNvPr>
          <p:cNvSpPr>
            <a:spLocks noGrp="1"/>
          </p:cNvSpPr>
          <p:nvPr>
            <p:ph type="dt" sz="half" idx="10"/>
          </p:nvPr>
        </p:nvSpPr>
        <p:spPr/>
        <p:txBody>
          <a:bodyPr/>
          <a:lstStyle/>
          <a:p>
            <a:fld id="{D3C0C7B4-D0C7-CB4E-B2DB-E30BA5A2ECA4}" type="datetime1">
              <a:rPr kumimoji="1" lang="ja-JP" altLang="en-US" smtClean="0"/>
              <a:t>2018/4/4</a:t>
            </a:fld>
            <a:endParaRPr kumimoji="1" lang="ja-JP" altLang="en-US"/>
          </a:p>
        </p:txBody>
      </p:sp>
      <p:sp>
        <p:nvSpPr>
          <p:cNvPr id="6" name="フッター プレースホルダー 5">
            <a:extLst>
              <a:ext uri="{FF2B5EF4-FFF2-40B4-BE49-F238E27FC236}">
                <a16:creationId xmlns:a16="http://schemas.microsoft.com/office/drawing/2014/main" id="{5DE3F682-C440-4F48-A205-596356F665D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465A335-8D16-2E46-B552-14A77E721E6E}"/>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2230366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5E247A-7239-0C43-9A0E-166ED3D4B145}"/>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84A8E51-0058-8F43-9962-C387CC8522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53EC7DF9-F602-4A4F-A0C7-A6A9F9C65AB3}"/>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592FBEC-1889-7A44-93A3-5F04355750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B6B299C7-A4F8-084D-8D1A-8FD17A43B72A}"/>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B9F9711-BC2C-5C4E-BBC6-3EE657AFC73C}"/>
              </a:ext>
            </a:extLst>
          </p:cNvPr>
          <p:cNvSpPr>
            <a:spLocks noGrp="1"/>
          </p:cNvSpPr>
          <p:nvPr>
            <p:ph type="dt" sz="half" idx="10"/>
          </p:nvPr>
        </p:nvSpPr>
        <p:spPr/>
        <p:txBody>
          <a:bodyPr/>
          <a:lstStyle/>
          <a:p>
            <a:fld id="{88212193-8508-AB42-901B-6E0A513392A1}" type="datetime1">
              <a:rPr kumimoji="1" lang="ja-JP" altLang="en-US" smtClean="0"/>
              <a:t>2018/4/4</a:t>
            </a:fld>
            <a:endParaRPr kumimoji="1" lang="ja-JP" altLang="en-US"/>
          </a:p>
        </p:txBody>
      </p:sp>
      <p:sp>
        <p:nvSpPr>
          <p:cNvPr id="8" name="フッター プレースホルダー 7">
            <a:extLst>
              <a:ext uri="{FF2B5EF4-FFF2-40B4-BE49-F238E27FC236}">
                <a16:creationId xmlns:a16="http://schemas.microsoft.com/office/drawing/2014/main" id="{A3777887-3D02-BC43-B30A-F93576A6A2BB}"/>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7F50EB82-1419-2D46-BA8C-EC7545F8490B}"/>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2681363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97F6B0-4FFF-AC4B-92B4-8496C6E48E1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1B5F75A-5AB0-9D48-B0DB-22283D079A6C}"/>
              </a:ext>
            </a:extLst>
          </p:cNvPr>
          <p:cNvSpPr>
            <a:spLocks noGrp="1"/>
          </p:cNvSpPr>
          <p:nvPr>
            <p:ph type="dt" sz="half" idx="10"/>
          </p:nvPr>
        </p:nvSpPr>
        <p:spPr/>
        <p:txBody>
          <a:bodyPr/>
          <a:lstStyle/>
          <a:p>
            <a:fld id="{B3DDD45F-FB39-7443-85DE-9F7F7BF6BCD4}" type="datetime1">
              <a:rPr kumimoji="1" lang="ja-JP" altLang="en-US" smtClean="0"/>
              <a:t>2018/4/4</a:t>
            </a:fld>
            <a:endParaRPr kumimoji="1" lang="ja-JP" altLang="en-US"/>
          </a:p>
        </p:txBody>
      </p:sp>
      <p:sp>
        <p:nvSpPr>
          <p:cNvPr id="4" name="フッター プレースホルダー 3">
            <a:extLst>
              <a:ext uri="{FF2B5EF4-FFF2-40B4-BE49-F238E27FC236}">
                <a16:creationId xmlns:a16="http://schemas.microsoft.com/office/drawing/2014/main" id="{6F3B01C1-751E-7245-97DB-CCEE02800654}"/>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76DEBA2-8A30-314B-9C3D-65F01518B966}"/>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2910708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08796438-B82E-3745-A1AF-3FCDB293E445}"/>
              </a:ext>
            </a:extLst>
          </p:cNvPr>
          <p:cNvSpPr>
            <a:spLocks noGrp="1"/>
          </p:cNvSpPr>
          <p:nvPr>
            <p:ph type="dt" sz="half" idx="10"/>
          </p:nvPr>
        </p:nvSpPr>
        <p:spPr/>
        <p:txBody>
          <a:bodyPr/>
          <a:lstStyle/>
          <a:p>
            <a:fld id="{B200EDC7-56E1-AC44-B22B-458B245C0741}" type="datetime1">
              <a:rPr kumimoji="1" lang="ja-JP" altLang="en-US" smtClean="0"/>
              <a:t>2018/4/4</a:t>
            </a:fld>
            <a:endParaRPr kumimoji="1" lang="ja-JP" altLang="en-US"/>
          </a:p>
        </p:txBody>
      </p:sp>
      <p:sp>
        <p:nvSpPr>
          <p:cNvPr id="3" name="フッター プレースホルダー 2">
            <a:extLst>
              <a:ext uri="{FF2B5EF4-FFF2-40B4-BE49-F238E27FC236}">
                <a16:creationId xmlns:a16="http://schemas.microsoft.com/office/drawing/2014/main" id="{9017EA9A-A434-C549-B93A-FFAF61164BC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494571E-2705-C841-8C54-DC9EF0ED8C00}"/>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3697510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コンテンツ (キャプション付き)">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A5648A-C665-084B-9A36-E2505F1422B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BADFBD7-2382-454E-8E61-E3A970C228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9069386-68CA-6642-B26C-C13E40840D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099D030-8E00-8142-8E0F-1C798774DF96}"/>
              </a:ext>
            </a:extLst>
          </p:cNvPr>
          <p:cNvSpPr>
            <a:spLocks noGrp="1"/>
          </p:cNvSpPr>
          <p:nvPr>
            <p:ph type="dt" sz="half" idx="10"/>
          </p:nvPr>
        </p:nvSpPr>
        <p:spPr/>
        <p:txBody>
          <a:bodyPr/>
          <a:lstStyle/>
          <a:p>
            <a:fld id="{A8EC4893-AF52-7F4A-977D-39056DD81A7E}" type="datetime1">
              <a:rPr kumimoji="1" lang="ja-JP" altLang="en-US" smtClean="0"/>
              <a:t>2018/4/4</a:t>
            </a:fld>
            <a:endParaRPr kumimoji="1" lang="ja-JP" altLang="en-US"/>
          </a:p>
        </p:txBody>
      </p:sp>
      <p:sp>
        <p:nvSpPr>
          <p:cNvPr id="6" name="フッター プレースホルダー 5">
            <a:extLst>
              <a:ext uri="{FF2B5EF4-FFF2-40B4-BE49-F238E27FC236}">
                <a16:creationId xmlns:a16="http://schemas.microsoft.com/office/drawing/2014/main" id="{C6FFD0F8-CF4F-3D4B-AB75-BAD7A6BF509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FAB5D62-6809-0B41-A37D-0DFE9D61B350}"/>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778857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図  (キャプション付き)">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5B605F-DCF1-3C46-96AC-D79ECF8027C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1B607E4F-DC65-D646-9A94-76FD29D57E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C5A76F13-076A-0A42-9E0F-861132437F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471BA1C-C054-1A4C-9083-B36CB7D1810E}"/>
              </a:ext>
            </a:extLst>
          </p:cNvPr>
          <p:cNvSpPr>
            <a:spLocks noGrp="1"/>
          </p:cNvSpPr>
          <p:nvPr>
            <p:ph type="dt" sz="half" idx="10"/>
          </p:nvPr>
        </p:nvSpPr>
        <p:spPr/>
        <p:txBody>
          <a:bodyPr/>
          <a:lstStyle/>
          <a:p>
            <a:fld id="{0B54BF94-26B2-0346-85C3-C4DC0731A372}" type="datetime1">
              <a:rPr kumimoji="1" lang="ja-JP" altLang="en-US" smtClean="0"/>
              <a:t>2018/4/4</a:t>
            </a:fld>
            <a:endParaRPr kumimoji="1" lang="ja-JP" altLang="en-US"/>
          </a:p>
        </p:txBody>
      </p:sp>
      <p:sp>
        <p:nvSpPr>
          <p:cNvPr id="6" name="フッター プレースホルダー 5">
            <a:extLst>
              <a:ext uri="{FF2B5EF4-FFF2-40B4-BE49-F238E27FC236}">
                <a16:creationId xmlns:a16="http://schemas.microsoft.com/office/drawing/2014/main" id="{EAB7C2B0-EBCD-5B41-BCAE-4586F946E97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1AEDFD6-7717-3E4A-BA63-10FE260E2061}"/>
              </a:ext>
            </a:extLst>
          </p:cNvPr>
          <p:cNvSpPr>
            <a:spLocks noGrp="1"/>
          </p:cNvSpPr>
          <p:nvPr>
            <p:ph type="sldNum" sz="quarter" idx="12"/>
          </p:nvPr>
        </p:nvSpPr>
        <p:spPr/>
        <p:txBody>
          <a:body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1618799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917EDCC-EC08-8145-B35B-245365A94C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2CD36FC-30F1-714E-85BB-B379BCAFF8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F83CF55-75C4-A442-B107-F9918581F6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1077CB-F18A-A748-A919-CBCECE34AA4D}" type="datetime1">
              <a:rPr kumimoji="1" lang="ja-JP" altLang="en-US" smtClean="0"/>
              <a:t>2018/4/4</a:t>
            </a:fld>
            <a:endParaRPr kumimoji="1" lang="ja-JP" altLang="en-US"/>
          </a:p>
        </p:txBody>
      </p:sp>
      <p:sp>
        <p:nvSpPr>
          <p:cNvPr id="5" name="フッター プレースホルダー 4">
            <a:extLst>
              <a:ext uri="{FF2B5EF4-FFF2-40B4-BE49-F238E27FC236}">
                <a16:creationId xmlns:a16="http://schemas.microsoft.com/office/drawing/2014/main" id="{7444D63C-D963-3646-93C7-5062882575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6BF66C18-A470-4A47-97F2-A63CF4A4A9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209618-693E-C14F-88D6-94E2D842F0EA}" type="slidenum">
              <a:rPr kumimoji="1" lang="ja-JP" altLang="en-US" smtClean="0"/>
              <a:t>‹#›</a:t>
            </a:fld>
            <a:endParaRPr kumimoji="1" lang="ja-JP" altLang="en-US"/>
          </a:p>
        </p:txBody>
      </p:sp>
    </p:spTree>
    <p:extLst>
      <p:ext uri="{BB962C8B-B14F-4D97-AF65-F5344CB8AC3E}">
        <p14:creationId xmlns:p14="http://schemas.microsoft.com/office/powerpoint/2010/main" val="1290165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719F57-64EF-C540-AD5D-6BC88485D046}"/>
              </a:ext>
            </a:extLst>
          </p:cNvPr>
          <p:cNvSpPr>
            <a:spLocks noGrp="1"/>
          </p:cNvSpPr>
          <p:nvPr>
            <p:ph type="ctrTitle"/>
          </p:nvPr>
        </p:nvSpPr>
        <p:spPr>
          <a:xfrm>
            <a:off x="1524000" y="3068663"/>
            <a:ext cx="9144000" cy="890749"/>
          </a:xfrm>
        </p:spPr>
        <p:txBody>
          <a:bodyPr>
            <a:normAutofit fontScale="90000"/>
          </a:bodyPr>
          <a:lstStyle/>
          <a:p>
            <a:r>
              <a:rPr lang="en-US" altLang="ja-JP" sz="3600" b="1" kern="0" dirty="0">
                <a:solidFill>
                  <a:srgbClr val="000000"/>
                </a:solidFill>
                <a:latin typeface="Arial" panose="020B0604020202020204" pitchFamily="34" charset="0"/>
                <a:ea typeface="Hiragino Kaku Gothic StdN W8" panose="020B0800000000000000" pitchFamily="34" charset="-128"/>
                <a:cs typeface="Arial" panose="020B0604020202020204" pitchFamily="34" charset="0"/>
              </a:rPr>
              <a:t>NR A-MPR evaluation scenarios for n1 and n8 for Japan</a:t>
            </a:r>
            <a:endParaRPr kumimoji="1" lang="ja-JP" altLang="en-US"/>
          </a:p>
        </p:txBody>
      </p:sp>
      <p:sp>
        <p:nvSpPr>
          <p:cNvPr id="3" name="サブタイトル 2">
            <a:extLst>
              <a:ext uri="{FF2B5EF4-FFF2-40B4-BE49-F238E27FC236}">
                <a16:creationId xmlns:a16="http://schemas.microsoft.com/office/drawing/2014/main" id="{CC33D3A9-846F-9741-8D13-E41612EDEA82}"/>
              </a:ext>
            </a:extLst>
          </p:cNvPr>
          <p:cNvSpPr>
            <a:spLocks noGrp="1"/>
          </p:cNvSpPr>
          <p:nvPr>
            <p:ph type="subTitle" idx="1"/>
          </p:nvPr>
        </p:nvSpPr>
        <p:spPr>
          <a:xfrm>
            <a:off x="1524000" y="5145438"/>
            <a:ext cx="9144000" cy="577312"/>
          </a:xfrm>
        </p:spPr>
        <p:txBody>
          <a:bodyPr/>
          <a:lstStyle/>
          <a:p>
            <a:r>
              <a:rPr lang="en-US" altLang="ja-JP" dirty="0" err="1">
                <a:latin typeface="Arial" panose="020B0604020202020204" pitchFamily="34" charset="0"/>
                <a:cs typeface="Arial" panose="020B0604020202020204" pitchFamily="34" charset="0"/>
              </a:rPr>
              <a:t>SoftBank</a:t>
            </a:r>
            <a:r>
              <a:rPr lang="en-US" altLang="ja-JP" dirty="0">
                <a:latin typeface="Arial" panose="020B0604020202020204" pitchFamily="34" charset="0"/>
                <a:cs typeface="Arial" panose="020B0604020202020204" pitchFamily="34" charset="0"/>
              </a:rPr>
              <a:t>, KDDI, </a:t>
            </a:r>
            <a:r>
              <a:rPr lang="en-US" altLang="ja-JP" dirty="0" err="1">
                <a:latin typeface="Arial" panose="020B0604020202020204" pitchFamily="34" charset="0"/>
                <a:cs typeface="Arial" panose="020B0604020202020204" pitchFamily="34" charset="0"/>
              </a:rPr>
              <a:t>NTTdocomo</a:t>
            </a:r>
            <a:endParaRPr lang="ja-JP" altLang="en-US" dirty="0">
              <a:latin typeface="Arial" panose="020B0604020202020204" pitchFamily="34" charset="0"/>
              <a:cs typeface="Arial" panose="020B0604020202020204" pitchFamily="34" charset="0"/>
            </a:endParaRPr>
          </a:p>
          <a:p>
            <a:endParaRPr kumimoji="1" lang="ja-JP" altLang="en-US" dirty="0">
              <a:latin typeface="Arial" panose="020B0604020202020204" pitchFamily="34" charset="0"/>
              <a:cs typeface="Arial" panose="020B0604020202020204" pitchFamily="34" charset="0"/>
            </a:endParaRPr>
          </a:p>
        </p:txBody>
      </p:sp>
      <p:sp>
        <p:nvSpPr>
          <p:cNvPr id="4" name="サブタイトル 2">
            <a:extLst>
              <a:ext uri="{FF2B5EF4-FFF2-40B4-BE49-F238E27FC236}">
                <a16:creationId xmlns:a16="http://schemas.microsoft.com/office/drawing/2014/main" id="{07C56115-1A61-4745-A627-10402A70EE2C}"/>
              </a:ext>
            </a:extLst>
          </p:cNvPr>
          <p:cNvSpPr txBox="1">
            <a:spLocks/>
          </p:cNvSpPr>
          <p:nvPr/>
        </p:nvSpPr>
        <p:spPr>
          <a:xfrm>
            <a:off x="272480" y="188640"/>
            <a:ext cx="11599222" cy="22600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GB" altLang="ja-JP" sz="1800" b="1" dirty="0">
                <a:latin typeface="Arial" panose="020B0604020202020204" pitchFamily="34" charset="0"/>
                <a:ea typeface="ＭＳ 明朝" panose="02020609040205080304" pitchFamily="49" charset="-128"/>
                <a:cs typeface="Arial" panose="020B0604020202020204" pitchFamily="34" charset="0"/>
              </a:rPr>
              <a:t>3GPP TSG-RAN WG4 Meeting #86bis	                                                                                     R4-1803744</a:t>
            </a:r>
            <a:endParaRPr lang="ja-JP" altLang="ja-JP" sz="1800" b="1">
              <a:latin typeface="Arial" panose="020B0604020202020204" pitchFamily="34" charset="0"/>
              <a:ea typeface="ＭＳ 明朝" panose="02020609040205080304" pitchFamily="49" charset="-128"/>
              <a:cs typeface="Arial" panose="020B0604020202020204" pitchFamily="34" charset="0"/>
            </a:endParaRPr>
          </a:p>
          <a:p>
            <a:pPr algn="l"/>
            <a:r>
              <a:rPr lang="it-IT" altLang="ja-JP" sz="1800" b="1" dirty="0">
                <a:latin typeface="Arial" panose="020B0604020202020204" pitchFamily="34" charset="0"/>
                <a:ea typeface="ＭＳ 明朝" panose="02020609040205080304" pitchFamily="49" charset="-128"/>
                <a:cs typeface="Arial" panose="020B0604020202020204" pitchFamily="34" charset="0"/>
              </a:rPr>
              <a:t>Melbourne, Australia, 16 - 20 April, 2018</a:t>
            </a:r>
          </a:p>
          <a:p>
            <a:pPr algn="l"/>
            <a:endParaRPr lang="it-IT" altLang="ja-JP" sz="1800" b="1" dirty="0">
              <a:latin typeface="Arial" panose="020B0604020202020204" pitchFamily="34" charset="0"/>
              <a:ea typeface="ＭＳ 明朝" panose="02020609040205080304" pitchFamily="49" charset="-128"/>
              <a:cs typeface="Arial" panose="020B0604020202020204" pitchFamily="34" charset="0"/>
            </a:endParaRPr>
          </a:p>
          <a:p>
            <a:pPr algn="l"/>
            <a:r>
              <a:rPr lang="it-IT" altLang="ja-JP" sz="1800" b="1" dirty="0">
                <a:latin typeface="Arial" panose="020B0604020202020204" pitchFamily="34" charset="0"/>
                <a:ea typeface="ＭＳ 明朝" panose="02020609040205080304" pitchFamily="49" charset="-128"/>
                <a:cs typeface="Arial" panose="020B0604020202020204" pitchFamily="34" charset="0"/>
              </a:rPr>
              <a:t>Agenda : 7.1.2.1.2</a:t>
            </a:r>
          </a:p>
          <a:p>
            <a:pPr algn="l"/>
            <a:r>
              <a:rPr lang="it-IT" altLang="ja-JP" sz="1800" b="1" dirty="0" err="1">
                <a:latin typeface="Arial" panose="020B0604020202020204" pitchFamily="34" charset="0"/>
                <a:ea typeface="ＭＳ 明朝" panose="02020609040205080304" pitchFamily="49" charset="-128"/>
                <a:cs typeface="Arial" panose="020B0604020202020204" pitchFamily="34" charset="0"/>
              </a:rPr>
              <a:t>Document</a:t>
            </a:r>
            <a:r>
              <a:rPr lang="it-IT" altLang="ja-JP" sz="1800" b="1" dirty="0">
                <a:latin typeface="Arial" panose="020B0604020202020204" pitchFamily="34" charset="0"/>
                <a:ea typeface="ＭＳ 明朝" panose="02020609040205080304" pitchFamily="49" charset="-128"/>
                <a:cs typeface="Arial" panose="020B0604020202020204" pitchFamily="34" charset="0"/>
              </a:rPr>
              <a:t> for</a:t>
            </a:r>
            <a:r>
              <a:rPr lang="it-IT" altLang="ja-JP" sz="1800" dirty="0">
                <a:latin typeface="Arial" panose="020B0604020202020204" pitchFamily="34" charset="0"/>
                <a:ea typeface="ＭＳ 明朝" panose="02020609040205080304" pitchFamily="49" charset="-128"/>
                <a:cs typeface="Arial" panose="020B0604020202020204" pitchFamily="34" charset="0"/>
              </a:rPr>
              <a:t>: </a:t>
            </a:r>
            <a:r>
              <a:rPr lang="en-US" altLang="ja-JP" sz="1800" b="1" dirty="0">
                <a:latin typeface="Arial" panose="020B0604020202020204" pitchFamily="34" charset="0"/>
                <a:ea typeface="ＭＳ 明朝" panose="02020609040205080304" pitchFamily="49" charset="-128"/>
                <a:cs typeface="Arial" panose="020B0604020202020204" pitchFamily="34" charset="0"/>
              </a:rPr>
              <a:t>approval</a:t>
            </a:r>
            <a:endParaRPr lang="ja-JP" altLang="en-US" sz="1800" b="1">
              <a:latin typeface="Arial" panose="020B0604020202020204" pitchFamily="34" charset="0"/>
              <a:cs typeface="Arial" panose="020B0604020202020204" pitchFamily="34" charset="0"/>
            </a:endParaRPr>
          </a:p>
        </p:txBody>
      </p:sp>
      <p:sp>
        <p:nvSpPr>
          <p:cNvPr id="5" name="スライド番号プレースホルダー 4">
            <a:extLst>
              <a:ext uri="{FF2B5EF4-FFF2-40B4-BE49-F238E27FC236}">
                <a16:creationId xmlns:a16="http://schemas.microsoft.com/office/drawing/2014/main" id="{B461899F-DE58-4C45-8ACC-40B59A3A2FAF}"/>
              </a:ext>
            </a:extLst>
          </p:cNvPr>
          <p:cNvSpPr>
            <a:spLocks noGrp="1"/>
          </p:cNvSpPr>
          <p:nvPr>
            <p:ph type="sldNum" sz="quarter" idx="12"/>
          </p:nvPr>
        </p:nvSpPr>
        <p:spPr/>
        <p:txBody>
          <a:bodyPr/>
          <a:lstStyle/>
          <a:p>
            <a:fld id="{D2209618-693E-C14F-88D6-94E2D842F0EA}" type="slidenum">
              <a:rPr kumimoji="1" lang="ja-JP" altLang="en-US" sz="1800" smtClean="0">
                <a:solidFill>
                  <a:schemeClr val="tx1"/>
                </a:solidFill>
                <a:latin typeface="Arial" panose="020B0604020202020204" pitchFamily="34" charset="0"/>
                <a:cs typeface="Arial" panose="020B0604020202020204" pitchFamily="34" charset="0"/>
              </a:rPr>
              <a:t>1</a:t>
            </a:fld>
            <a:endParaRPr kumimoji="1" lang="ja-JP" altLang="en-US" sz="18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8025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98C323-7107-C44F-916C-3594DC2D072C}"/>
              </a:ext>
            </a:extLst>
          </p:cNvPr>
          <p:cNvSpPr>
            <a:spLocks noGrp="1"/>
          </p:cNvSpPr>
          <p:nvPr>
            <p:ph type="title"/>
          </p:nvPr>
        </p:nvSpPr>
        <p:spPr>
          <a:xfrm>
            <a:off x="838200" y="365125"/>
            <a:ext cx="10515600" cy="642265"/>
          </a:xfrm>
        </p:spPr>
        <p:txBody>
          <a:bodyPr>
            <a:normAutofit/>
          </a:bodyPr>
          <a:lstStyle/>
          <a:p>
            <a:r>
              <a:rPr lang="en-US" altLang="ja-JP" sz="3200" b="1" kern="0" dirty="0">
                <a:solidFill>
                  <a:srgbClr val="000000"/>
                </a:solidFill>
                <a:latin typeface="Arial" panose="020B0604020202020204" pitchFamily="34" charset="0"/>
                <a:ea typeface="Hiragino Kaku Gothic StdN W8" charset="-128"/>
                <a:cs typeface="Arial" panose="020B0604020202020204" pitchFamily="34" charset="0"/>
              </a:rPr>
              <a:t>A-MPR simulations for n1</a:t>
            </a:r>
            <a:endParaRPr kumimoji="1" lang="ja-JP" altLang="en-US" sz="320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578021CB-DD34-0B4D-A6F3-D143D62D3373}"/>
              </a:ext>
            </a:extLst>
          </p:cNvPr>
          <p:cNvSpPr>
            <a:spLocks noGrp="1"/>
          </p:cNvSpPr>
          <p:nvPr>
            <p:ph idx="1"/>
          </p:nvPr>
        </p:nvSpPr>
        <p:spPr>
          <a:xfrm>
            <a:off x="838200" y="1193369"/>
            <a:ext cx="10515600" cy="4983594"/>
          </a:xfrm>
        </p:spPr>
        <p:txBody>
          <a:bodyPr/>
          <a:lstStyle/>
          <a:p>
            <a:r>
              <a:rPr lang="en-US" altLang="ja-JP" sz="2000" b="1" dirty="0">
                <a:solidFill>
                  <a:srgbClr val="0432FF"/>
                </a:solidFill>
                <a:latin typeface="Arial" panose="020B0604020202020204" pitchFamily="34" charset="0"/>
                <a:ea typeface="Hiragino Kaku Gothic StdN W8" charset="-128"/>
                <a:cs typeface="Arial" panose="020B0604020202020204" pitchFamily="34" charset="0"/>
              </a:rPr>
              <a:t>n1</a:t>
            </a:r>
            <a:r>
              <a:rPr lang="en-US" altLang="ja-JP" sz="2000" b="1" dirty="0">
                <a:solidFill>
                  <a:schemeClr val="tx1"/>
                </a:solidFill>
                <a:latin typeface="Arial" panose="020B0604020202020204" pitchFamily="34" charset="0"/>
                <a:ea typeface="Hiragino Kaku Gothic StdN W8" charset="-128"/>
                <a:cs typeface="Arial" panose="020B0604020202020204" pitchFamily="34" charset="0"/>
              </a:rPr>
              <a:t>: two types of evaluation needed as per current </a:t>
            </a:r>
            <a:r>
              <a:rPr lang="en-US" altLang="ja-JP" sz="2000" b="1" dirty="0">
                <a:solidFill>
                  <a:srgbClr val="FF0000"/>
                </a:solidFill>
                <a:latin typeface="Arial" panose="020B0604020202020204" pitchFamily="34" charset="0"/>
                <a:ea typeface="Hiragino Kaku Gothic StdN W8" charset="-128"/>
                <a:cs typeface="Arial" panose="020B0604020202020204" pitchFamily="34" charset="0"/>
              </a:rPr>
              <a:t>NS_05</a:t>
            </a:r>
          </a:p>
          <a:p>
            <a:endParaRPr lang="en-US" altLang="ja-JP" sz="1800" dirty="0">
              <a:solidFill>
                <a:schemeClr val="tx1"/>
              </a:solidFill>
              <a:latin typeface="Arial" panose="020B0604020202020204" pitchFamily="34" charset="0"/>
              <a:ea typeface="Hiragino Kaku Gothic StdN W8" charset="-128"/>
              <a:cs typeface="Arial" panose="020B0604020202020204" pitchFamily="34" charset="0"/>
            </a:endParaRPr>
          </a:p>
          <a:p>
            <a:pPr lvl="1"/>
            <a:r>
              <a:rPr lang="en-US" altLang="ja-JP" sz="1800" dirty="0">
                <a:latin typeface="Arial" panose="020B0604020202020204" pitchFamily="34" charset="0"/>
                <a:ea typeface="Hiragino Kaku Gothic StdN W8" charset="-128"/>
                <a:cs typeface="Arial" panose="020B0604020202020204" pitchFamily="34" charset="0"/>
              </a:rPr>
              <a:t>NS_05 Note 1(&gt;= 1915.7+ 4 +CBW)</a:t>
            </a:r>
          </a:p>
          <a:p>
            <a:pPr lvl="2"/>
            <a:r>
              <a:rPr lang="en-US" altLang="ja-JP" sz="1600" dirty="0">
                <a:latin typeface="Arial" panose="020B0604020202020204" pitchFamily="34" charset="0"/>
                <a:ea typeface="Hiragino Kaku Gothic StdN W8" charset="-128"/>
                <a:cs typeface="Arial" panose="020B0604020202020204" pitchFamily="34" charset="0"/>
              </a:rPr>
              <a:t>Note 1 was modified through the study of Band 65, mainly to exempt A-MPR for 10/15MHz above 1940MHz</a:t>
            </a:r>
          </a:p>
          <a:p>
            <a:pPr lvl="2"/>
            <a:r>
              <a:rPr lang="en-US" altLang="ja-JP" sz="1600" dirty="0">
                <a:effectLst>
                  <a:outerShdw blurRad="38100" dist="38100" dir="2700000" algn="tl">
                    <a:srgbClr val="000000">
                      <a:alpha val="43137"/>
                    </a:srgbClr>
                  </a:outerShdw>
                </a:effectLst>
                <a:latin typeface="Arial" panose="020B0604020202020204" pitchFamily="34" charset="0"/>
                <a:ea typeface="Hiragino Kaku Gothic StdN W8" charset="-128"/>
                <a:cs typeface="Arial" panose="020B0604020202020204" pitchFamily="34" charset="0"/>
              </a:rPr>
              <a:t>We hope to confirm whether Note 1 above is applicable for NR as well.</a:t>
            </a:r>
          </a:p>
          <a:p>
            <a:pPr lvl="2"/>
            <a:r>
              <a:rPr lang="en-US" altLang="ja-JP" sz="1600" dirty="0">
                <a:effectLst>
                  <a:outerShdw blurRad="38100" dist="38100" dir="2700000" algn="tl">
                    <a:srgbClr val="000000">
                      <a:alpha val="43137"/>
                    </a:srgbClr>
                  </a:outerShdw>
                </a:effectLst>
                <a:latin typeface="Arial" panose="020B0604020202020204" pitchFamily="34" charset="0"/>
                <a:ea typeface="Hiragino Kaku Gothic StdN W8" charset="-128"/>
                <a:cs typeface="Arial" panose="020B0604020202020204" pitchFamily="34" charset="0"/>
              </a:rPr>
              <a:t>If not applicable, several </a:t>
            </a:r>
            <a:r>
              <a:rPr lang="en-US" altLang="ja-JP" sz="1600" dirty="0">
                <a:latin typeface="Arial" panose="020B0604020202020204" pitchFamily="34" charset="0"/>
                <a:ea typeface="Hiragino Kaku Gothic StdN W8" charset="-128"/>
                <a:cs typeface="Arial" panose="020B0604020202020204" pitchFamily="34" charset="0"/>
              </a:rPr>
              <a:t>cases </a:t>
            </a:r>
            <a:r>
              <a:rPr lang="en-US" altLang="ja-JP" sz="1600" dirty="0">
                <a:effectLst>
                  <a:outerShdw blurRad="38100" dist="38100" dir="2700000" algn="tl">
                    <a:srgbClr val="000000">
                      <a:alpha val="43137"/>
                    </a:srgbClr>
                  </a:outerShdw>
                </a:effectLst>
                <a:latin typeface="Arial" panose="020B0604020202020204" pitchFamily="34" charset="0"/>
                <a:ea typeface="Hiragino Kaku Gothic StdN W8" charset="-128"/>
                <a:cs typeface="Arial" panose="020B0604020202020204" pitchFamily="34" charset="0"/>
              </a:rPr>
              <a:t>such</a:t>
            </a:r>
            <a:r>
              <a:rPr lang="en-US" altLang="ja-JP" sz="1600" dirty="0">
                <a:latin typeface="Arial" panose="020B0604020202020204" pitchFamily="34" charset="0"/>
                <a:ea typeface="Hiragino Kaku Gothic StdN W8" charset="-128"/>
                <a:cs typeface="Arial" panose="020B0604020202020204" pitchFamily="34" charset="0"/>
              </a:rPr>
              <a:t> as shown in Slide-4 need to be checked.</a:t>
            </a:r>
          </a:p>
          <a:p>
            <a:pPr lvl="2"/>
            <a:endParaRPr lang="en-US" altLang="ja-JP" sz="1600" dirty="0">
              <a:latin typeface="Arial" panose="020B0604020202020204" pitchFamily="34" charset="0"/>
              <a:ea typeface="Hiragino Kaku Gothic StdN W8" charset="-128"/>
              <a:cs typeface="Arial" panose="020B0604020202020204" pitchFamily="34" charset="0"/>
            </a:endParaRPr>
          </a:p>
          <a:p>
            <a:pPr lvl="1"/>
            <a:r>
              <a:rPr lang="en-US" altLang="ja-JP" sz="1800" dirty="0">
                <a:latin typeface="Arial" panose="020B0604020202020204" pitchFamily="34" charset="0"/>
                <a:ea typeface="Hiragino Kaku Gothic StdN W8" charset="-128"/>
                <a:cs typeface="Arial" panose="020B0604020202020204" pitchFamily="34" charset="0"/>
              </a:rPr>
              <a:t>NS_05 Note 2(1920-1940MHz)</a:t>
            </a:r>
          </a:p>
          <a:p>
            <a:pPr lvl="2"/>
            <a:r>
              <a:rPr lang="en-US" altLang="ja-JP" sz="1600" dirty="0">
                <a:latin typeface="Arial" panose="020B0604020202020204" pitchFamily="34" charset="0"/>
                <a:ea typeface="Hiragino Kaku Gothic StdN W8" charset="-128"/>
                <a:cs typeface="Arial" panose="020B0604020202020204" pitchFamily="34" charset="0"/>
              </a:rPr>
              <a:t>In addition to Note 2, several cases for NR as shown in Slide-5 need to be checked.</a:t>
            </a:r>
          </a:p>
          <a:p>
            <a:pPr lvl="2"/>
            <a:endParaRPr lang="en-US" altLang="ja-JP" sz="1600" dirty="0">
              <a:latin typeface="Arial" panose="020B0604020202020204" pitchFamily="34" charset="0"/>
              <a:ea typeface="Hiragino Kaku Gothic StdN W8" charset="-128"/>
              <a:cs typeface="Arial" panose="020B0604020202020204" pitchFamily="34" charset="0"/>
            </a:endParaRPr>
          </a:p>
          <a:p>
            <a:pPr lvl="1"/>
            <a:r>
              <a:rPr lang="en-US" altLang="ja-JP" sz="1800" dirty="0">
                <a:effectLst>
                  <a:outerShdw blurRad="38100" dist="38100" dir="2700000" algn="tl">
                    <a:srgbClr val="000000">
                      <a:alpha val="43137"/>
                    </a:srgbClr>
                  </a:outerShdw>
                </a:effectLst>
                <a:latin typeface="Arial" panose="020B0604020202020204" pitchFamily="34" charset="0"/>
                <a:ea typeface="Hiragino Kaku Gothic StdN W8" charset="-128"/>
                <a:cs typeface="Arial" panose="020B0604020202020204" pitchFamily="34" charset="0"/>
              </a:rPr>
              <a:t>For</a:t>
            </a:r>
            <a:r>
              <a:rPr lang="en-US" altLang="ja-JP" sz="1800" dirty="0">
                <a:latin typeface="Arial" panose="020B0604020202020204" pitchFamily="34" charset="0"/>
                <a:ea typeface="Hiragino Kaku Gothic StdN W8" charset="-128"/>
                <a:cs typeface="Arial" panose="020B0604020202020204" pitchFamily="34" charset="0"/>
              </a:rPr>
              <a:t> 1920-1940MHz region, </a:t>
            </a:r>
            <a:r>
              <a:rPr lang="en-US" altLang="ja-JP" sz="1800" dirty="0">
                <a:effectLst>
                  <a:outerShdw blurRad="38100" dist="38100" dir="2700000" algn="tl">
                    <a:srgbClr val="000000">
                      <a:alpha val="43137"/>
                    </a:srgbClr>
                  </a:outerShdw>
                </a:effectLst>
                <a:latin typeface="Arial" panose="020B0604020202020204" pitchFamily="34" charset="0"/>
                <a:ea typeface="Hiragino Kaku Gothic StdN W8" charset="-128"/>
                <a:cs typeface="Arial" panose="020B0604020202020204" pitchFamily="34" charset="0"/>
              </a:rPr>
              <a:t>we expect that</a:t>
            </a:r>
            <a:r>
              <a:rPr lang="en-US" altLang="ja-JP" sz="1800" dirty="0">
                <a:latin typeface="Arial" panose="020B0604020202020204" pitchFamily="34" charset="0"/>
                <a:ea typeface="Hiragino Kaku Gothic StdN W8" charset="-128"/>
                <a:cs typeface="Arial" panose="020B0604020202020204" pitchFamily="34" charset="0"/>
              </a:rPr>
              <a:t> CBWs not indicated </a:t>
            </a:r>
            <a:r>
              <a:rPr lang="en-US" altLang="ja-JP" sz="1800" dirty="0">
                <a:effectLst>
                  <a:outerShdw blurRad="38100" dist="38100" dir="2700000" algn="tl">
                    <a:srgbClr val="000000">
                      <a:alpha val="43137"/>
                    </a:srgbClr>
                  </a:outerShdw>
                </a:effectLst>
                <a:latin typeface="Arial" panose="020B0604020202020204" pitchFamily="34" charset="0"/>
                <a:ea typeface="Hiragino Kaku Gothic StdN W8" charset="-128"/>
                <a:cs typeface="Arial" panose="020B0604020202020204" pitchFamily="34" charset="0"/>
              </a:rPr>
              <a:t>in slide-5</a:t>
            </a:r>
            <a:r>
              <a:rPr lang="en-US" altLang="ja-JP" sz="1800" dirty="0">
                <a:latin typeface="Arial" panose="020B0604020202020204" pitchFamily="34" charset="0"/>
                <a:ea typeface="Hiragino Kaku Gothic StdN W8" charset="-128"/>
                <a:cs typeface="Arial" panose="020B0604020202020204" pitchFamily="34" charset="0"/>
              </a:rPr>
              <a:t> will be subject to Note 1: up to 1dB </a:t>
            </a:r>
            <a:r>
              <a:rPr lang="en-US" altLang="ja-JP" sz="1800" dirty="0" err="1">
                <a:latin typeface="Arial" panose="020B0604020202020204" pitchFamily="34" charset="0"/>
                <a:ea typeface="Hiragino Kaku Gothic StdN W8" charset="-128"/>
                <a:cs typeface="Arial" panose="020B0604020202020204" pitchFamily="34" charset="0"/>
              </a:rPr>
              <a:t>Backoff</a:t>
            </a:r>
            <a:r>
              <a:rPr lang="en-US" altLang="ja-JP" sz="1800" dirty="0">
                <a:latin typeface="Arial" panose="020B0604020202020204" pitchFamily="34" charset="0"/>
                <a:ea typeface="Hiragino Kaku Gothic StdN W8" charset="-128"/>
                <a:cs typeface="Arial" panose="020B0604020202020204" pitchFamily="34" charset="0"/>
              </a:rPr>
              <a:t> when RB is more than or equal to 50.  </a:t>
            </a:r>
            <a:r>
              <a:rPr lang="en-US" altLang="ja-JP" sz="1800" dirty="0">
                <a:effectLst>
                  <a:outerShdw blurRad="38100" dist="38100" dir="2700000" algn="tl">
                    <a:srgbClr val="000000">
                      <a:alpha val="43137"/>
                    </a:srgbClr>
                  </a:outerShdw>
                </a:effectLst>
                <a:latin typeface="Arial" panose="020B0604020202020204" pitchFamily="34" charset="0"/>
                <a:ea typeface="Hiragino Kaku Gothic StdN W8" charset="-128"/>
                <a:cs typeface="Arial" panose="020B0604020202020204" pitchFamily="34" charset="0"/>
              </a:rPr>
              <a:t>If Note 1 is not applicable for this region, additional case(s) may be requested by one operator.</a:t>
            </a:r>
            <a:r>
              <a:rPr lang="en-US" altLang="ja-JP" sz="1800" dirty="0">
                <a:latin typeface="Arial" panose="020B0604020202020204" pitchFamily="34" charset="0"/>
                <a:ea typeface="Hiragino Kaku Gothic StdN W8" charset="-128"/>
                <a:cs typeface="Arial" panose="020B0604020202020204" pitchFamily="34" charset="0"/>
              </a:rPr>
              <a:t> </a:t>
            </a:r>
          </a:p>
          <a:p>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B96689E5-69A2-984F-A346-9CD6ECBAFDEA}"/>
              </a:ext>
            </a:extLst>
          </p:cNvPr>
          <p:cNvSpPr>
            <a:spLocks noGrp="1"/>
          </p:cNvSpPr>
          <p:nvPr>
            <p:ph type="sldNum" sz="quarter" idx="12"/>
          </p:nvPr>
        </p:nvSpPr>
        <p:spPr/>
        <p:txBody>
          <a:bodyPr/>
          <a:lstStyle/>
          <a:p>
            <a:fld id="{D2209618-693E-C14F-88D6-94E2D842F0EA}" type="slidenum">
              <a:rPr kumimoji="1" lang="ja-JP" altLang="en-US" smtClean="0"/>
              <a:t>2</a:t>
            </a:fld>
            <a:endParaRPr kumimoji="1" lang="ja-JP" altLang="en-US"/>
          </a:p>
        </p:txBody>
      </p:sp>
    </p:spTree>
    <p:extLst>
      <p:ext uri="{BB962C8B-B14F-4D97-AF65-F5344CB8AC3E}">
        <p14:creationId xmlns:p14="http://schemas.microsoft.com/office/powerpoint/2010/main" val="1505048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98C323-7107-C44F-916C-3594DC2D072C}"/>
              </a:ext>
            </a:extLst>
          </p:cNvPr>
          <p:cNvSpPr>
            <a:spLocks noGrp="1"/>
          </p:cNvSpPr>
          <p:nvPr>
            <p:ph type="title"/>
          </p:nvPr>
        </p:nvSpPr>
        <p:spPr>
          <a:xfrm>
            <a:off x="838200" y="365125"/>
            <a:ext cx="10515600" cy="642265"/>
          </a:xfrm>
        </p:spPr>
        <p:txBody>
          <a:bodyPr>
            <a:normAutofit/>
          </a:bodyPr>
          <a:lstStyle/>
          <a:p>
            <a:r>
              <a:rPr lang="en-US" altLang="ja-JP" sz="3200" b="1" kern="0" dirty="0">
                <a:solidFill>
                  <a:srgbClr val="000000"/>
                </a:solidFill>
                <a:latin typeface="Arial" panose="020B0604020202020204" pitchFamily="34" charset="0"/>
                <a:ea typeface="Hiragino Kaku Gothic StdN W8" charset="-128"/>
                <a:cs typeface="Arial" panose="020B0604020202020204" pitchFamily="34" charset="0"/>
              </a:rPr>
              <a:t>A-MPR simulations for n8</a:t>
            </a:r>
            <a:endParaRPr kumimoji="1" lang="ja-JP" altLang="en-US" sz="320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578021CB-DD34-0B4D-A6F3-D143D62D3373}"/>
              </a:ext>
            </a:extLst>
          </p:cNvPr>
          <p:cNvSpPr>
            <a:spLocks noGrp="1"/>
          </p:cNvSpPr>
          <p:nvPr>
            <p:ph idx="1"/>
          </p:nvPr>
        </p:nvSpPr>
        <p:spPr>
          <a:xfrm>
            <a:off x="838200" y="1193369"/>
            <a:ext cx="10515600" cy="4983594"/>
          </a:xfrm>
        </p:spPr>
        <p:txBody>
          <a:bodyPr/>
          <a:lstStyle/>
          <a:p>
            <a:r>
              <a:rPr lang="en-US" altLang="ja-JP" sz="2000" b="1" dirty="0">
                <a:solidFill>
                  <a:srgbClr val="0432FF"/>
                </a:solidFill>
                <a:latin typeface="Arial" panose="020B0604020202020204" pitchFamily="34" charset="0"/>
                <a:ea typeface="Hiragino Kaku Gothic StdN W8" charset="-128"/>
                <a:cs typeface="Arial" panose="020B0604020202020204" pitchFamily="34" charset="0"/>
              </a:rPr>
              <a:t>n8</a:t>
            </a:r>
            <a:r>
              <a:rPr lang="en-US" altLang="ja-JP" sz="2000" b="1" dirty="0">
                <a:solidFill>
                  <a:schemeClr val="tx1"/>
                </a:solidFill>
                <a:latin typeface="Arial" panose="020B0604020202020204" pitchFamily="34" charset="0"/>
                <a:ea typeface="Hiragino Kaku Gothic StdN W8" charset="-128"/>
                <a:cs typeface="Arial" panose="020B0604020202020204" pitchFamily="34" charset="0"/>
              </a:rPr>
              <a:t>: as per R4-1702772(approved in Apr. 17) – replacement of current RB restriction</a:t>
            </a:r>
            <a:br>
              <a:rPr lang="en-US" altLang="ja-JP" sz="2000" b="1" dirty="0">
                <a:solidFill>
                  <a:schemeClr val="tx1"/>
                </a:solidFill>
                <a:latin typeface="Arial" panose="020B0604020202020204" pitchFamily="34" charset="0"/>
                <a:ea typeface="Hiragino Kaku Gothic StdN W8" charset="-128"/>
                <a:cs typeface="Arial" panose="020B0604020202020204" pitchFamily="34" charset="0"/>
              </a:rPr>
            </a:br>
            <a:endParaRPr lang="en-US" altLang="ja-JP" sz="2000" b="1" dirty="0">
              <a:solidFill>
                <a:schemeClr val="tx1"/>
              </a:solidFill>
              <a:latin typeface="Arial" panose="020B0604020202020204" pitchFamily="34" charset="0"/>
              <a:ea typeface="Hiragino Kaku Gothic StdN W8" charset="-128"/>
              <a:cs typeface="Arial" panose="020B0604020202020204" pitchFamily="34" charset="0"/>
            </a:endParaRPr>
          </a:p>
          <a:p>
            <a:pPr lvl="1"/>
            <a:r>
              <a:rPr lang="en-US" altLang="ja-JP" sz="1800" dirty="0">
                <a:latin typeface="Arial" panose="020B0604020202020204" pitchFamily="34" charset="0"/>
                <a:ea typeface="Hiragino Kaku Gothic StdN W8" charset="-128"/>
                <a:cs typeface="Arial" panose="020B0604020202020204" pitchFamily="34" charset="0"/>
              </a:rPr>
              <a:t>T</a:t>
            </a:r>
            <a:r>
              <a:rPr lang="en-US" altLang="ja-JP" sz="1800" dirty="0">
                <a:solidFill>
                  <a:schemeClr val="tx1"/>
                </a:solidFill>
                <a:latin typeface="Arial" panose="020B0604020202020204" pitchFamily="34" charset="0"/>
                <a:ea typeface="Hiragino Kaku Gothic StdN W8" charset="-128"/>
                <a:cs typeface="Arial" panose="020B0604020202020204" pitchFamily="34" charset="0"/>
              </a:rPr>
              <a:t>he following scenarios are sufficient : </a:t>
            </a:r>
          </a:p>
          <a:p>
            <a:pPr lvl="2"/>
            <a:r>
              <a:rPr lang="en-US" altLang="ja-JP" sz="1600" dirty="0">
                <a:latin typeface="Arial" panose="020B0604020202020204" pitchFamily="34" charset="0"/>
                <a:ea typeface="Hiragino Kaku Gothic StdN W8" charset="-128"/>
                <a:cs typeface="Arial" panose="020B0604020202020204" pitchFamily="34" charset="0"/>
              </a:rPr>
              <a:t>5MHz @ 900-905MHz, </a:t>
            </a:r>
          </a:p>
          <a:p>
            <a:pPr lvl="2"/>
            <a:r>
              <a:rPr lang="en-US" altLang="ja-JP" sz="1600" dirty="0">
                <a:latin typeface="Arial" panose="020B0604020202020204" pitchFamily="34" charset="0"/>
                <a:ea typeface="Hiragino Kaku Gothic StdN W8" charset="-128"/>
                <a:cs typeface="Arial" panose="020B0604020202020204" pitchFamily="34" charset="0"/>
              </a:rPr>
              <a:t>10MHz @ 905-915MHz and </a:t>
            </a:r>
          </a:p>
          <a:p>
            <a:pPr lvl="2"/>
            <a:r>
              <a:rPr lang="en-US" altLang="ja-JP" sz="1600" dirty="0">
                <a:latin typeface="Arial" panose="020B0604020202020204" pitchFamily="34" charset="0"/>
                <a:ea typeface="Hiragino Kaku Gothic StdN W8" charset="-128"/>
                <a:cs typeface="Arial" panose="020B0604020202020204" pitchFamily="34" charset="0"/>
              </a:rPr>
              <a:t>15MHz @ 900-915MHz</a:t>
            </a:r>
            <a:endParaRPr lang="en-US" altLang="ja-JP" sz="1600" dirty="0">
              <a:solidFill>
                <a:schemeClr val="tx1"/>
              </a:solidFill>
              <a:latin typeface="Arial" panose="020B0604020202020204" pitchFamily="34" charset="0"/>
              <a:ea typeface="Hiragino Kaku Gothic StdN W8" charset="-128"/>
              <a:cs typeface="Arial" panose="020B0604020202020204" pitchFamily="34" charset="0"/>
            </a:endParaRPr>
          </a:p>
          <a:p>
            <a:endParaRPr kumimoji="1" lang="ja-JP" altLang="en-US">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E4452D68-9A91-9842-B665-D950894454DF}"/>
              </a:ext>
            </a:extLst>
          </p:cNvPr>
          <p:cNvSpPr>
            <a:spLocks noGrp="1"/>
          </p:cNvSpPr>
          <p:nvPr>
            <p:ph type="sldNum" sz="quarter" idx="12"/>
          </p:nvPr>
        </p:nvSpPr>
        <p:spPr/>
        <p:txBody>
          <a:bodyPr/>
          <a:lstStyle/>
          <a:p>
            <a:fld id="{D2209618-693E-C14F-88D6-94E2D842F0EA}" type="slidenum">
              <a:rPr kumimoji="1" lang="ja-JP" altLang="en-US" smtClean="0"/>
              <a:t>3</a:t>
            </a:fld>
            <a:endParaRPr kumimoji="1" lang="ja-JP" altLang="en-US"/>
          </a:p>
        </p:txBody>
      </p:sp>
    </p:spTree>
    <p:extLst>
      <p:ext uri="{BB962C8B-B14F-4D97-AF65-F5344CB8AC3E}">
        <p14:creationId xmlns:p14="http://schemas.microsoft.com/office/powerpoint/2010/main" val="1107058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98C323-7107-C44F-916C-3594DC2D072C}"/>
              </a:ext>
            </a:extLst>
          </p:cNvPr>
          <p:cNvSpPr>
            <a:spLocks noGrp="1"/>
          </p:cNvSpPr>
          <p:nvPr>
            <p:ph type="title"/>
          </p:nvPr>
        </p:nvSpPr>
        <p:spPr>
          <a:xfrm>
            <a:off x="838200" y="365125"/>
            <a:ext cx="10515600" cy="642265"/>
          </a:xfrm>
        </p:spPr>
        <p:txBody>
          <a:bodyPr>
            <a:normAutofit/>
          </a:bodyPr>
          <a:lstStyle/>
          <a:p>
            <a:r>
              <a:rPr lang="en-US" altLang="ja-JP" sz="3200" b="1" dirty="0">
                <a:latin typeface="Arial" panose="020B0604020202020204" pitchFamily="34" charset="0"/>
                <a:ea typeface="Hiragino Kaku Gothic StdN W8" charset="-128"/>
                <a:cs typeface="Arial" panose="020B0604020202020204" pitchFamily="34" charset="0"/>
              </a:rPr>
              <a:t>Band n1 – in 1940-1960MHz cases</a:t>
            </a:r>
            <a:endParaRPr kumimoji="1" lang="ja-JP" altLang="en-US" sz="3200" b="1">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578021CB-DD34-0B4D-A6F3-D143D62D3373}"/>
              </a:ext>
            </a:extLst>
          </p:cNvPr>
          <p:cNvSpPr>
            <a:spLocks noGrp="1"/>
          </p:cNvSpPr>
          <p:nvPr>
            <p:ph idx="1"/>
          </p:nvPr>
        </p:nvSpPr>
        <p:spPr>
          <a:xfrm>
            <a:off x="299103" y="1193369"/>
            <a:ext cx="11511185" cy="2366984"/>
          </a:xfrm>
        </p:spPr>
        <p:txBody>
          <a:bodyPr>
            <a:normAutofit/>
          </a:bodyPr>
          <a:lstStyle/>
          <a:p>
            <a:pPr lvl="1"/>
            <a:r>
              <a:rPr lang="en-US" altLang="ja-JP" sz="1800" dirty="0">
                <a:latin typeface="Arial" panose="020B0604020202020204" pitchFamily="34" charset="0"/>
                <a:cs typeface="Arial" panose="020B0604020202020204" pitchFamily="34" charset="0"/>
              </a:rPr>
              <a:t>For 20 MHz CBW (Fc = 1950 MHz)</a:t>
            </a:r>
          </a:p>
          <a:p>
            <a:pPr lvl="2"/>
            <a:r>
              <a:rPr lang="en-US" altLang="ja-JP" sz="1600" dirty="0">
                <a:latin typeface="Arial" panose="020B0604020202020204" pitchFamily="34" charset="0"/>
                <a:cs typeface="Arial" panose="020B0604020202020204" pitchFamily="34" charset="0"/>
              </a:rPr>
              <a:t>To check required A-MPR for both Inner and Outer (A-MPR &lt;= 1 dB for &gt;= 50RB has been used in LTE)</a:t>
            </a:r>
          </a:p>
          <a:p>
            <a:pPr lvl="1"/>
            <a:r>
              <a:rPr lang="en-US" altLang="ja-JP" sz="1800" dirty="0">
                <a:latin typeface="Arial" panose="020B0604020202020204" pitchFamily="34" charset="0"/>
                <a:cs typeface="Arial" panose="020B0604020202020204" pitchFamily="34" charset="0"/>
              </a:rPr>
              <a:t>For 10 and 15 MHz CBW (Fc = 1945 and 1947.5 MHz)</a:t>
            </a:r>
          </a:p>
          <a:p>
            <a:pPr lvl="2"/>
            <a:r>
              <a:rPr lang="en-US" altLang="ja-JP" sz="1600" dirty="0">
                <a:latin typeface="Arial" panose="020B0604020202020204" pitchFamily="34" charset="0"/>
                <a:cs typeface="Arial" panose="020B0604020202020204" pitchFamily="34" charset="0"/>
              </a:rPr>
              <a:t>To check if </a:t>
            </a:r>
            <a:r>
              <a:rPr lang="en-US" altLang="ja-JP" sz="1600" i="1" dirty="0">
                <a:latin typeface="Arial" panose="020B0604020202020204" pitchFamily="34" charset="0"/>
                <a:cs typeface="Arial" panose="020B0604020202020204" pitchFamily="34" charset="0"/>
              </a:rPr>
              <a:t>“For 10MHz channel bandwidth whose carrier frequency is larger than or equal to 1945 MHz or 15 MHz channel bandwidth whose carrier frequency is larger than or equal to 1947.5 MHz, no A-MPR applies.”</a:t>
            </a:r>
            <a:r>
              <a:rPr lang="en-US" altLang="ja-JP" sz="1600" dirty="0">
                <a:latin typeface="Arial" panose="020B0604020202020204" pitchFamily="34" charset="0"/>
                <a:cs typeface="Arial" panose="020B0604020202020204" pitchFamily="34" charset="0"/>
              </a:rPr>
              <a:t> in NOTE 1 in TS 36.101 Table 6.2.4-1 can be maintained in NR as well</a:t>
            </a:r>
          </a:p>
          <a:p>
            <a:pPr lvl="2"/>
            <a:r>
              <a:rPr lang="en-US" altLang="ja-JP" sz="1600" dirty="0">
                <a:latin typeface="Arial" panose="020B0604020202020204" pitchFamily="34" charset="0"/>
                <a:cs typeface="Arial" panose="020B0604020202020204" pitchFamily="34" charset="0"/>
              </a:rPr>
              <a:t>If not, required A-MPR values for both Inner and Outer</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E4452D68-9A91-9842-B665-D950894454DF}"/>
              </a:ext>
            </a:extLst>
          </p:cNvPr>
          <p:cNvSpPr>
            <a:spLocks noGrp="1"/>
          </p:cNvSpPr>
          <p:nvPr>
            <p:ph type="sldNum" sz="quarter" idx="12"/>
          </p:nvPr>
        </p:nvSpPr>
        <p:spPr/>
        <p:txBody>
          <a:bodyPr/>
          <a:lstStyle/>
          <a:p>
            <a:fld id="{D2209618-693E-C14F-88D6-94E2D842F0EA}" type="slidenum">
              <a:rPr kumimoji="1" lang="ja-JP" altLang="en-US" smtClean="0"/>
              <a:t>4</a:t>
            </a:fld>
            <a:endParaRPr kumimoji="1" lang="ja-JP" altLang="en-US"/>
          </a:p>
        </p:txBody>
      </p:sp>
      <p:cxnSp>
        <p:nvCxnSpPr>
          <p:cNvPr id="5" name="直線矢印コネクタ 4">
            <a:extLst>
              <a:ext uri="{FF2B5EF4-FFF2-40B4-BE49-F238E27FC236}">
                <a16:creationId xmlns:a16="http://schemas.microsoft.com/office/drawing/2014/main" id="{68294596-6931-B04F-8AB4-73EDE7785079}"/>
              </a:ext>
            </a:extLst>
          </p:cNvPr>
          <p:cNvCxnSpPr>
            <a:cxnSpLocks/>
          </p:cNvCxnSpPr>
          <p:nvPr/>
        </p:nvCxnSpPr>
        <p:spPr>
          <a:xfrm>
            <a:off x="1467659" y="5948329"/>
            <a:ext cx="8496943" cy="0"/>
          </a:xfrm>
          <a:prstGeom prst="straightConnector1">
            <a:avLst/>
          </a:prstGeom>
          <a:ln w="31750">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47445946-025C-D142-8716-2323F60A7FD8}"/>
              </a:ext>
            </a:extLst>
          </p:cNvPr>
          <p:cNvSpPr txBox="1"/>
          <p:nvPr/>
        </p:nvSpPr>
        <p:spPr>
          <a:xfrm>
            <a:off x="2187738" y="5969815"/>
            <a:ext cx="704039" cy="338554"/>
          </a:xfrm>
          <a:prstGeom prst="rect">
            <a:avLst/>
          </a:prstGeom>
          <a:noFill/>
        </p:spPr>
        <p:txBody>
          <a:bodyPr wrap="none" rtlCol="0">
            <a:spAutoFit/>
          </a:bodyPr>
          <a:lstStyle/>
          <a:p>
            <a:r>
              <a:rPr kumimoji="1" lang="en-US" altLang="ja-JP" sz="1600" dirty="0"/>
              <a:t>1940</a:t>
            </a:r>
            <a:endParaRPr kumimoji="1" lang="ja-JP" altLang="en-US" sz="1600" dirty="0"/>
          </a:p>
        </p:txBody>
      </p:sp>
      <p:sp>
        <p:nvSpPr>
          <p:cNvPr id="7" name="テキスト ボックス 6">
            <a:extLst>
              <a:ext uri="{FF2B5EF4-FFF2-40B4-BE49-F238E27FC236}">
                <a16:creationId xmlns:a16="http://schemas.microsoft.com/office/drawing/2014/main" id="{80D0AC5D-C592-8B43-8ED3-51D21E422282}"/>
              </a:ext>
            </a:extLst>
          </p:cNvPr>
          <p:cNvSpPr txBox="1"/>
          <p:nvPr/>
        </p:nvSpPr>
        <p:spPr>
          <a:xfrm>
            <a:off x="3843922" y="5969815"/>
            <a:ext cx="704039" cy="338554"/>
          </a:xfrm>
          <a:prstGeom prst="rect">
            <a:avLst/>
          </a:prstGeom>
          <a:noFill/>
        </p:spPr>
        <p:txBody>
          <a:bodyPr wrap="none" rtlCol="0">
            <a:spAutoFit/>
          </a:bodyPr>
          <a:lstStyle/>
          <a:p>
            <a:r>
              <a:rPr kumimoji="1" lang="en-US" altLang="ja-JP" sz="1600" dirty="0"/>
              <a:t>1945</a:t>
            </a:r>
            <a:endParaRPr kumimoji="1" lang="ja-JP" altLang="en-US" sz="1600" dirty="0"/>
          </a:p>
        </p:txBody>
      </p:sp>
      <p:sp>
        <p:nvSpPr>
          <p:cNvPr id="8" name="テキスト ボックス 7">
            <a:extLst>
              <a:ext uri="{FF2B5EF4-FFF2-40B4-BE49-F238E27FC236}">
                <a16:creationId xmlns:a16="http://schemas.microsoft.com/office/drawing/2014/main" id="{0553109A-9D10-654F-AE35-DB8036AB0BE2}"/>
              </a:ext>
            </a:extLst>
          </p:cNvPr>
          <p:cNvSpPr txBox="1"/>
          <p:nvPr/>
        </p:nvSpPr>
        <p:spPr>
          <a:xfrm>
            <a:off x="5516147" y="5948329"/>
            <a:ext cx="704039" cy="338554"/>
          </a:xfrm>
          <a:prstGeom prst="rect">
            <a:avLst/>
          </a:prstGeom>
          <a:noFill/>
        </p:spPr>
        <p:txBody>
          <a:bodyPr wrap="none" rtlCol="0">
            <a:spAutoFit/>
          </a:bodyPr>
          <a:lstStyle/>
          <a:p>
            <a:r>
              <a:rPr kumimoji="1" lang="en-US" altLang="ja-JP" sz="1600" dirty="0"/>
              <a:t>1950</a:t>
            </a:r>
            <a:endParaRPr kumimoji="1" lang="ja-JP" altLang="en-US" sz="1600" dirty="0"/>
          </a:p>
        </p:txBody>
      </p:sp>
      <p:sp>
        <p:nvSpPr>
          <p:cNvPr id="9" name="テキスト ボックス 8">
            <a:extLst>
              <a:ext uri="{FF2B5EF4-FFF2-40B4-BE49-F238E27FC236}">
                <a16:creationId xmlns:a16="http://schemas.microsoft.com/office/drawing/2014/main" id="{6A2CF47A-A92E-B24A-8046-56C93C14C1E2}"/>
              </a:ext>
            </a:extLst>
          </p:cNvPr>
          <p:cNvSpPr txBox="1"/>
          <p:nvPr/>
        </p:nvSpPr>
        <p:spPr>
          <a:xfrm>
            <a:off x="7100323" y="5948329"/>
            <a:ext cx="704039" cy="338554"/>
          </a:xfrm>
          <a:prstGeom prst="rect">
            <a:avLst/>
          </a:prstGeom>
          <a:noFill/>
        </p:spPr>
        <p:txBody>
          <a:bodyPr wrap="none" rtlCol="0">
            <a:spAutoFit/>
          </a:bodyPr>
          <a:lstStyle/>
          <a:p>
            <a:r>
              <a:rPr kumimoji="1" lang="en-US" altLang="ja-JP" sz="1600" dirty="0"/>
              <a:t>1955</a:t>
            </a:r>
            <a:endParaRPr kumimoji="1" lang="ja-JP" altLang="en-US" sz="1600" dirty="0"/>
          </a:p>
        </p:txBody>
      </p:sp>
      <p:sp>
        <p:nvSpPr>
          <p:cNvPr id="10" name="テキスト ボックス 9">
            <a:extLst>
              <a:ext uri="{FF2B5EF4-FFF2-40B4-BE49-F238E27FC236}">
                <a16:creationId xmlns:a16="http://schemas.microsoft.com/office/drawing/2014/main" id="{B7A8EF49-33D9-8C49-A925-4960C0506C10}"/>
              </a:ext>
            </a:extLst>
          </p:cNvPr>
          <p:cNvSpPr txBox="1"/>
          <p:nvPr/>
        </p:nvSpPr>
        <p:spPr>
          <a:xfrm>
            <a:off x="8756507" y="5948329"/>
            <a:ext cx="704039" cy="338554"/>
          </a:xfrm>
          <a:prstGeom prst="rect">
            <a:avLst/>
          </a:prstGeom>
          <a:noFill/>
        </p:spPr>
        <p:txBody>
          <a:bodyPr wrap="none" rtlCol="0">
            <a:spAutoFit/>
          </a:bodyPr>
          <a:lstStyle/>
          <a:p>
            <a:r>
              <a:rPr kumimoji="1" lang="en-US" altLang="ja-JP" sz="1600" dirty="0"/>
              <a:t>1960</a:t>
            </a:r>
            <a:endParaRPr kumimoji="1" lang="ja-JP" altLang="en-US" sz="1600" dirty="0"/>
          </a:p>
        </p:txBody>
      </p:sp>
      <p:sp>
        <p:nvSpPr>
          <p:cNvPr id="11" name="テキスト ボックス 10">
            <a:extLst>
              <a:ext uri="{FF2B5EF4-FFF2-40B4-BE49-F238E27FC236}">
                <a16:creationId xmlns:a16="http://schemas.microsoft.com/office/drawing/2014/main" id="{496A9FDA-5968-9E4F-888B-D8687E219E9C}"/>
              </a:ext>
            </a:extLst>
          </p:cNvPr>
          <p:cNvSpPr txBox="1"/>
          <p:nvPr/>
        </p:nvSpPr>
        <p:spPr>
          <a:xfrm>
            <a:off x="2531736" y="4571568"/>
            <a:ext cx="5083970" cy="400110"/>
          </a:xfrm>
          <a:prstGeom prst="rect">
            <a:avLst/>
          </a:prstGeom>
          <a:noFill/>
          <a:ln>
            <a:solidFill>
              <a:schemeClr val="accent2"/>
            </a:solidFill>
          </a:ln>
        </p:spPr>
        <p:txBody>
          <a:bodyPr wrap="square" rtlCol="0">
            <a:spAutoFit/>
          </a:bodyPr>
          <a:lstStyle/>
          <a:p>
            <a:pPr algn="ctr"/>
            <a:r>
              <a:rPr lang="en-US" altLang="ja-JP" sz="2000" dirty="0"/>
              <a:t>15</a:t>
            </a:r>
            <a:r>
              <a:rPr kumimoji="1" lang="en-US" altLang="ja-JP" sz="2000" dirty="0"/>
              <a:t>MHz</a:t>
            </a:r>
            <a:endParaRPr kumimoji="1" lang="ja-JP" altLang="en-US" sz="2000" dirty="0"/>
          </a:p>
        </p:txBody>
      </p:sp>
      <p:sp>
        <p:nvSpPr>
          <p:cNvPr id="12" name="テキスト ボックス 11">
            <a:extLst>
              <a:ext uri="{FF2B5EF4-FFF2-40B4-BE49-F238E27FC236}">
                <a16:creationId xmlns:a16="http://schemas.microsoft.com/office/drawing/2014/main" id="{C8DF2BF4-AAC3-E64A-A259-2898477D4C4D}"/>
              </a:ext>
            </a:extLst>
          </p:cNvPr>
          <p:cNvSpPr txBox="1"/>
          <p:nvPr/>
        </p:nvSpPr>
        <p:spPr>
          <a:xfrm>
            <a:off x="2531736" y="4000694"/>
            <a:ext cx="6656820" cy="400110"/>
          </a:xfrm>
          <a:prstGeom prst="rect">
            <a:avLst/>
          </a:prstGeom>
          <a:noFill/>
          <a:ln>
            <a:solidFill>
              <a:schemeClr val="accent2"/>
            </a:solidFill>
          </a:ln>
        </p:spPr>
        <p:txBody>
          <a:bodyPr wrap="square" rtlCol="0">
            <a:spAutoFit/>
          </a:bodyPr>
          <a:lstStyle/>
          <a:p>
            <a:pPr algn="ctr"/>
            <a:r>
              <a:rPr kumimoji="1" lang="en-US" altLang="ja-JP" sz="2000" dirty="0"/>
              <a:t>20MHz</a:t>
            </a:r>
            <a:endParaRPr kumimoji="1" lang="ja-JP" altLang="en-US" sz="2000" dirty="0"/>
          </a:p>
        </p:txBody>
      </p:sp>
      <p:cxnSp>
        <p:nvCxnSpPr>
          <p:cNvPr id="13" name="直線コネクタ 12">
            <a:extLst>
              <a:ext uri="{FF2B5EF4-FFF2-40B4-BE49-F238E27FC236}">
                <a16:creationId xmlns:a16="http://schemas.microsoft.com/office/drawing/2014/main" id="{5C5A4870-A2FB-1848-A535-90CFBC1DBD40}"/>
              </a:ext>
            </a:extLst>
          </p:cNvPr>
          <p:cNvCxnSpPr>
            <a:cxnSpLocks/>
          </p:cNvCxnSpPr>
          <p:nvPr/>
        </p:nvCxnSpPr>
        <p:spPr>
          <a:xfrm>
            <a:off x="2530771" y="4067699"/>
            <a:ext cx="0" cy="177416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4" name="正方形/長方形 13">
            <a:extLst>
              <a:ext uri="{FF2B5EF4-FFF2-40B4-BE49-F238E27FC236}">
                <a16:creationId xmlns:a16="http://schemas.microsoft.com/office/drawing/2014/main" id="{A57690CE-CF8C-9240-9F38-0A5795BC33A3}"/>
              </a:ext>
            </a:extLst>
          </p:cNvPr>
          <p:cNvSpPr/>
          <p:nvPr/>
        </p:nvSpPr>
        <p:spPr>
          <a:xfrm>
            <a:off x="1260027" y="4000694"/>
            <a:ext cx="1300356" cy="1631216"/>
          </a:xfrm>
          <a:prstGeom prst="rect">
            <a:avLst/>
          </a:prstGeom>
        </p:spPr>
        <p:txBody>
          <a:bodyPr wrap="none">
            <a:spAutoFit/>
          </a:bodyPr>
          <a:lstStyle/>
          <a:p>
            <a:r>
              <a:rPr lang="en-US" altLang="ja-JP" sz="2000" kern="0" dirty="0">
                <a:latin typeface="Arial" panose="020B0604020202020204" pitchFamily="34" charset="0"/>
                <a:ea typeface="HGP創英角ｺﾞｼｯｸUB"/>
                <a:cs typeface="Arial" panose="020B0604020202020204" pitchFamily="34" charset="0"/>
              </a:rPr>
              <a:t>Case#1:</a:t>
            </a:r>
          </a:p>
          <a:p>
            <a:endParaRPr lang="en-US" altLang="ja-JP" sz="2000" kern="0" dirty="0">
              <a:latin typeface="HGP創英角ｺﾞｼｯｸUB"/>
              <a:ea typeface="HGP創英角ｺﾞｼｯｸUB"/>
            </a:endParaRPr>
          </a:p>
          <a:p>
            <a:r>
              <a:rPr lang="en-US" altLang="ja-JP" sz="2000" kern="0" dirty="0">
                <a:latin typeface="Arial" panose="020B0604020202020204" pitchFamily="34" charset="0"/>
                <a:ea typeface="HGP創英角ｺﾞｼｯｸUB"/>
                <a:cs typeface="Arial" panose="020B0604020202020204" pitchFamily="34" charset="0"/>
              </a:rPr>
              <a:t>Case#2:  </a:t>
            </a:r>
          </a:p>
          <a:p>
            <a:endParaRPr lang="en-US" altLang="ja-JP" sz="2000" kern="0" dirty="0">
              <a:latin typeface="HGP創英角ｺﾞｼｯｸUB"/>
              <a:ea typeface="HGP創英角ｺﾞｼｯｸUB"/>
            </a:endParaRPr>
          </a:p>
          <a:p>
            <a:r>
              <a:rPr lang="en-US" altLang="ja-JP" sz="2000" kern="0" dirty="0">
                <a:latin typeface="Arial" panose="020B0604020202020204" pitchFamily="34" charset="0"/>
                <a:ea typeface="HGP創英角ｺﾞｼｯｸUB"/>
                <a:cs typeface="Arial" panose="020B0604020202020204" pitchFamily="34" charset="0"/>
              </a:rPr>
              <a:t>Case#3</a:t>
            </a:r>
            <a:endParaRPr lang="ja-JP" altLang="en-US" dirty="0">
              <a:latin typeface="Arial" panose="020B0604020202020204" pitchFamily="34" charset="0"/>
              <a:cs typeface="Arial" panose="020B0604020202020204" pitchFamily="34" charset="0"/>
            </a:endParaRPr>
          </a:p>
        </p:txBody>
      </p:sp>
      <p:sp>
        <p:nvSpPr>
          <p:cNvPr id="15" name="テキスト ボックス 14">
            <a:extLst>
              <a:ext uri="{FF2B5EF4-FFF2-40B4-BE49-F238E27FC236}">
                <a16:creationId xmlns:a16="http://schemas.microsoft.com/office/drawing/2014/main" id="{4E48279D-0E2B-334A-9322-04A19A11F858}"/>
              </a:ext>
            </a:extLst>
          </p:cNvPr>
          <p:cNvSpPr txBox="1"/>
          <p:nvPr/>
        </p:nvSpPr>
        <p:spPr>
          <a:xfrm>
            <a:off x="2530771" y="5233495"/>
            <a:ext cx="3257368" cy="400110"/>
          </a:xfrm>
          <a:prstGeom prst="rect">
            <a:avLst/>
          </a:prstGeom>
          <a:noFill/>
          <a:ln>
            <a:solidFill>
              <a:schemeClr val="accent2"/>
            </a:solidFill>
          </a:ln>
        </p:spPr>
        <p:txBody>
          <a:bodyPr wrap="square" rtlCol="0">
            <a:spAutoFit/>
          </a:bodyPr>
          <a:lstStyle/>
          <a:p>
            <a:pPr algn="ctr"/>
            <a:r>
              <a:rPr lang="en-US" altLang="ja-JP" sz="2000" dirty="0"/>
              <a:t>10</a:t>
            </a:r>
            <a:r>
              <a:rPr kumimoji="1" lang="en-US" altLang="ja-JP" sz="2000" dirty="0"/>
              <a:t>MHz</a:t>
            </a:r>
            <a:endParaRPr kumimoji="1" lang="ja-JP" altLang="en-US" sz="2000" dirty="0"/>
          </a:p>
        </p:txBody>
      </p:sp>
      <p:cxnSp>
        <p:nvCxnSpPr>
          <p:cNvPr id="16" name="直線コネクタ 15">
            <a:extLst>
              <a:ext uri="{FF2B5EF4-FFF2-40B4-BE49-F238E27FC236}">
                <a16:creationId xmlns:a16="http://schemas.microsoft.com/office/drawing/2014/main" id="{13C5EC07-45FB-4E44-81BF-A2B3A8270FDE}"/>
              </a:ext>
            </a:extLst>
          </p:cNvPr>
          <p:cNvCxnSpPr>
            <a:cxnSpLocks/>
          </p:cNvCxnSpPr>
          <p:nvPr/>
        </p:nvCxnSpPr>
        <p:spPr>
          <a:xfrm>
            <a:off x="9188556" y="4067699"/>
            <a:ext cx="0" cy="177416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7" name="右中かっこ 16">
            <a:extLst>
              <a:ext uri="{FF2B5EF4-FFF2-40B4-BE49-F238E27FC236}">
                <a16:creationId xmlns:a16="http://schemas.microsoft.com/office/drawing/2014/main" id="{08141742-C834-BD48-AE31-37BA8A566402}"/>
              </a:ext>
            </a:extLst>
          </p:cNvPr>
          <p:cNvSpPr/>
          <p:nvPr/>
        </p:nvSpPr>
        <p:spPr>
          <a:xfrm>
            <a:off x="7749139" y="4571568"/>
            <a:ext cx="232066" cy="1157318"/>
          </a:xfrm>
          <a:prstGeom prst="rightBrace">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858DB259-2298-A34B-ADA9-2F9903218BC3}"/>
              </a:ext>
            </a:extLst>
          </p:cNvPr>
          <p:cNvSpPr txBox="1"/>
          <p:nvPr/>
        </p:nvSpPr>
        <p:spPr>
          <a:xfrm>
            <a:off x="7981205" y="4980767"/>
            <a:ext cx="1174168" cy="307777"/>
          </a:xfrm>
          <a:prstGeom prst="rect">
            <a:avLst/>
          </a:prstGeom>
          <a:noFill/>
        </p:spPr>
        <p:txBody>
          <a:bodyPr wrap="none" rtlCol="0">
            <a:spAutoFit/>
          </a:bodyPr>
          <a:lstStyle/>
          <a:p>
            <a:r>
              <a:rPr kumimoji="1" lang="en-US" altLang="ja-JP" sz="1400" dirty="0">
                <a:solidFill>
                  <a:srgbClr val="00B050"/>
                </a:solidFill>
              </a:rPr>
              <a:t>No A-MPR?</a:t>
            </a:r>
            <a:endParaRPr kumimoji="1" lang="ja-JP" altLang="en-US" sz="1400" dirty="0">
              <a:solidFill>
                <a:srgbClr val="00B050"/>
              </a:solidFill>
            </a:endParaRPr>
          </a:p>
        </p:txBody>
      </p:sp>
      <p:sp>
        <p:nvSpPr>
          <p:cNvPr id="19" name="右中かっこ 18">
            <a:extLst>
              <a:ext uri="{FF2B5EF4-FFF2-40B4-BE49-F238E27FC236}">
                <a16:creationId xmlns:a16="http://schemas.microsoft.com/office/drawing/2014/main" id="{4660D875-849E-D64F-AEE6-F3A9D11B8A68}"/>
              </a:ext>
            </a:extLst>
          </p:cNvPr>
          <p:cNvSpPr/>
          <p:nvPr/>
        </p:nvSpPr>
        <p:spPr>
          <a:xfrm>
            <a:off x="9321989" y="3913023"/>
            <a:ext cx="232066" cy="487781"/>
          </a:xfrm>
          <a:prstGeom prst="rightBrace">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3C13AB25-5B60-F74B-8C89-F45ECC0C6EF0}"/>
              </a:ext>
            </a:extLst>
          </p:cNvPr>
          <p:cNvSpPr txBox="1"/>
          <p:nvPr/>
        </p:nvSpPr>
        <p:spPr>
          <a:xfrm>
            <a:off x="9579269" y="3913023"/>
            <a:ext cx="1133644" cy="523220"/>
          </a:xfrm>
          <a:prstGeom prst="rect">
            <a:avLst/>
          </a:prstGeom>
          <a:noFill/>
        </p:spPr>
        <p:txBody>
          <a:bodyPr wrap="none" rtlCol="0">
            <a:spAutoFit/>
          </a:bodyPr>
          <a:lstStyle/>
          <a:p>
            <a:pPr algn="ctr"/>
            <a:r>
              <a:rPr kumimoji="1" lang="en-US" altLang="ja-JP" sz="1400" dirty="0">
                <a:solidFill>
                  <a:srgbClr val="00B050"/>
                </a:solidFill>
              </a:rPr>
              <a:t>How much</a:t>
            </a:r>
          </a:p>
          <a:p>
            <a:pPr algn="ctr"/>
            <a:r>
              <a:rPr kumimoji="1" lang="en-US" altLang="ja-JP" sz="1400" dirty="0">
                <a:solidFill>
                  <a:srgbClr val="00B050"/>
                </a:solidFill>
              </a:rPr>
              <a:t>A-MPR?</a:t>
            </a:r>
            <a:endParaRPr kumimoji="1" lang="ja-JP" altLang="en-US" sz="1400" dirty="0">
              <a:solidFill>
                <a:srgbClr val="00B050"/>
              </a:solidFill>
            </a:endParaRPr>
          </a:p>
        </p:txBody>
      </p:sp>
      <p:cxnSp>
        <p:nvCxnSpPr>
          <p:cNvPr id="24" name="直線コネクタ 23"/>
          <p:cNvCxnSpPr/>
          <p:nvPr/>
        </p:nvCxnSpPr>
        <p:spPr>
          <a:xfrm flipV="1">
            <a:off x="4171461" y="5631910"/>
            <a:ext cx="0" cy="29505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flipV="1">
            <a:off x="5788139" y="4405313"/>
            <a:ext cx="0" cy="152164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flipV="1">
            <a:off x="4992801" y="4967288"/>
            <a:ext cx="0" cy="95967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80D0AC5D-C592-8B43-8ED3-51D21E422282}"/>
              </a:ext>
            </a:extLst>
          </p:cNvPr>
          <p:cNvSpPr txBox="1"/>
          <p:nvPr/>
        </p:nvSpPr>
        <p:spPr>
          <a:xfrm>
            <a:off x="4599704" y="5969815"/>
            <a:ext cx="806631" cy="338554"/>
          </a:xfrm>
          <a:prstGeom prst="rect">
            <a:avLst/>
          </a:prstGeom>
          <a:noFill/>
        </p:spPr>
        <p:txBody>
          <a:bodyPr wrap="none" rtlCol="0">
            <a:spAutoFit/>
          </a:bodyPr>
          <a:lstStyle/>
          <a:p>
            <a:r>
              <a:rPr kumimoji="1" lang="en-US" altLang="ja-JP" sz="1600" dirty="0"/>
              <a:t>1947.5</a:t>
            </a:r>
            <a:endParaRPr kumimoji="1" lang="ja-JP" altLang="en-US" sz="1600" dirty="0"/>
          </a:p>
        </p:txBody>
      </p:sp>
    </p:spTree>
    <p:extLst>
      <p:ext uri="{BB962C8B-B14F-4D97-AF65-F5344CB8AC3E}">
        <p14:creationId xmlns:p14="http://schemas.microsoft.com/office/powerpoint/2010/main" val="303451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98C323-7107-C44F-916C-3594DC2D072C}"/>
              </a:ext>
            </a:extLst>
          </p:cNvPr>
          <p:cNvSpPr>
            <a:spLocks noGrp="1"/>
          </p:cNvSpPr>
          <p:nvPr>
            <p:ph type="title"/>
          </p:nvPr>
        </p:nvSpPr>
        <p:spPr>
          <a:xfrm>
            <a:off x="838200" y="365125"/>
            <a:ext cx="10515600" cy="642265"/>
          </a:xfrm>
        </p:spPr>
        <p:txBody>
          <a:bodyPr>
            <a:normAutofit/>
          </a:bodyPr>
          <a:lstStyle/>
          <a:p>
            <a:r>
              <a:rPr lang="en-US" altLang="ja-JP" sz="3200" b="1" dirty="0">
                <a:latin typeface="Arial" panose="020B0604020202020204" pitchFamily="34" charset="0"/>
                <a:ea typeface="Hiragino Kaku Gothic StdN W8" charset="-128"/>
                <a:cs typeface="Arial" panose="020B0604020202020204" pitchFamily="34" charset="0"/>
              </a:rPr>
              <a:t>Band n1 – in 1920-1940MHz cases</a:t>
            </a:r>
            <a:endParaRPr kumimoji="1" lang="ja-JP" altLang="en-US" sz="3200" b="1">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578021CB-DD34-0B4D-A6F3-D143D62D3373}"/>
              </a:ext>
            </a:extLst>
          </p:cNvPr>
          <p:cNvSpPr>
            <a:spLocks noGrp="1"/>
          </p:cNvSpPr>
          <p:nvPr>
            <p:ph idx="1"/>
          </p:nvPr>
        </p:nvSpPr>
        <p:spPr>
          <a:xfrm>
            <a:off x="794440" y="1151205"/>
            <a:ext cx="10515600" cy="1580828"/>
          </a:xfrm>
        </p:spPr>
        <p:txBody>
          <a:bodyPr>
            <a:noAutofit/>
          </a:bodyPr>
          <a:lstStyle/>
          <a:p>
            <a:r>
              <a:rPr lang="en-US" altLang="ja-JP" sz="2000" dirty="0">
                <a:solidFill>
                  <a:schemeClr val="tx1"/>
                </a:solidFill>
                <a:latin typeface="Arial" panose="020B0604020202020204" pitchFamily="34" charset="0"/>
                <a:cs typeface="Arial" panose="020B0604020202020204" pitchFamily="34" charset="0"/>
              </a:rPr>
              <a:t>For Case#1 and #2, TS36.101 has specified these cases. </a:t>
            </a:r>
            <a:br>
              <a:rPr lang="en-US" altLang="ja-JP" sz="2000" dirty="0">
                <a:solidFill>
                  <a:schemeClr val="tx1"/>
                </a:solidFill>
                <a:latin typeface="Arial" panose="020B0604020202020204" pitchFamily="34" charset="0"/>
                <a:cs typeface="Arial" panose="020B0604020202020204" pitchFamily="34" charset="0"/>
              </a:rPr>
            </a:br>
            <a:r>
              <a:rPr lang="en-US" altLang="ja-JP" sz="2000" dirty="0">
                <a:solidFill>
                  <a:schemeClr val="tx1"/>
                </a:solidFill>
                <a:latin typeface="Arial" panose="020B0604020202020204" pitchFamily="34" charset="0"/>
                <a:cs typeface="Arial" panose="020B0604020202020204" pitchFamily="34" charset="0"/>
              </a:rPr>
              <a:t> Can smaller A-MPR values be expected for NR than those of LTE?</a:t>
            </a:r>
            <a:endParaRPr lang="en-US" altLang="ja-JP" sz="2000" dirty="0">
              <a:latin typeface="Arial" panose="020B0604020202020204" pitchFamily="34" charset="0"/>
              <a:cs typeface="Arial" panose="020B0604020202020204" pitchFamily="34" charset="0"/>
            </a:endParaRPr>
          </a:p>
          <a:p>
            <a:r>
              <a:rPr lang="en-US" altLang="ja-JP" sz="2000" dirty="0">
                <a:latin typeface="Arial" panose="020B0604020202020204" pitchFamily="34" charset="0"/>
                <a:cs typeface="Arial" panose="020B0604020202020204" pitchFamily="34" charset="0"/>
              </a:rPr>
              <a:t>For Case#3</a:t>
            </a:r>
            <a:r>
              <a:rPr lang="en-US" altLang="ja-JP" sz="2000" dirty="0">
                <a:solidFill>
                  <a:schemeClr val="tx1"/>
                </a:solidFill>
                <a:latin typeface="Arial" panose="020B0604020202020204" pitchFamily="34" charset="0"/>
                <a:cs typeface="Arial" panose="020B0604020202020204" pitchFamily="34" charset="0"/>
              </a:rPr>
              <a:t> - </a:t>
            </a:r>
            <a:r>
              <a:rPr lang="en-US" altLang="ja-JP" sz="2000" dirty="0">
                <a:latin typeface="Arial" panose="020B0604020202020204" pitchFamily="34" charset="0"/>
                <a:cs typeface="Arial" panose="020B0604020202020204" pitchFamily="34" charset="0"/>
              </a:rPr>
              <a:t>#6, new cases are shown.  We woul</a:t>
            </a:r>
            <a:r>
              <a:rPr lang="en-US" altLang="ja-JP" sz="2000" dirty="0">
                <a:solidFill>
                  <a:schemeClr val="tx1"/>
                </a:solidFill>
                <a:latin typeface="Arial" panose="020B0604020202020204" pitchFamily="34" charset="0"/>
                <a:cs typeface="Arial" panose="020B0604020202020204" pitchFamily="34" charset="0"/>
              </a:rPr>
              <a:t>d like to know how much A-MPR values are needed to protect PHS.  For Case#5 and #6, </a:t>
            </a:r>
            <a:r>
              <a:rPr lang="en-US" altLang="ja-JP" sz="2000" dirty="0" err="1">
                <a:solidFill>
                  <a:schemeClr val="tx1"/>
                </a:solidFill>
                <a:latin typeface="Arial" panose="020B0604020202020204" pitchFamily="34" charset="0"/>
                <a:cs typeface="Arial" panose="020B0604020202020204" pitchFamily="34" charset="0"/>
              </a:rPr>
              <a:t>FeMTC</a:t>
            </a:r>
            <a:r>
              <a:rPr lang="en-US" altLang="ja-JP" sz="2000" dirty="0">
                <a:solidFill>
                  <a:schemeClr val="tx1"/>
                </a:solidFill>
                <a:latin typeface="Arial" panose="020B0604020202020204" pitchFamily="34" charset="0"/>
                <a:cs typeface="Arial" panose="020B0604020202020204" pitchFamily="34" charset="0"/>
              </a:rPr>
              <a:t> evaluation results would be useful.</a:t>
            </a:r>
            <a:endParaRPr lang="ja-JP" altLang="en-US" sz="2000" dirty="0">
              <a:latin typeface="Arial" panose="020B0604020202020204" pitchFamily="34" charset="0"/>
              <a:cs typeface="Arial" panose="020B0604020202020204" pitchFamily="34" charset="0"/>
            </a:endParaRPr>
          </a:p>
        </p:txBody>
      </p:sp>
      <p:cxnSp>
        <p:nvCxnSpPr>
          <p:cNvPr id="24" name="直線矢印コネクタ 23">
            <a:extLst>
              <a:ext uri="{FF2B5EF4-FFF2-40B4-BE49-F238E27FC236}">
                <a16:creationId xmlns:a16="http://schemas.microsoft.com/office/drawing/2014/main" id="{5985BB06-E2BD-B04A-AC0F-DF0B5D9393B6}"/>
              </a:ext>
            </a:extLst>
          </p:cNvPr>
          <p:cNvCxnSpPr>
            <a:cxnSpLocks/>
          </p:cNvCxnSpPr>
          <p:nvPr/>
        </p:nvCxnSpPr>
        <p:spPr>
          <a:xfrm>
            <a:off x="1098470" y="6525344"/>
            <a:ext cx="8496943" cy="0"/>
          </a:xfrm>
          <a:prstGeom prst="straightConnector1">
            <a:avLst/>
          </a:prstGeom>
          <a:ln w="31750">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40347416-64A9-3A4E-A64E-E269A897EDA1}"/>
              </a:ext>
            </a:extLst>
          </p:cNvPr>
          <p:cNvSpPr txBox="1"/>
          <p:nvPr/>
        </p:nvSpPr>
        <p:spPr>
          <a:xfrm>
            <a:off x="1818549" y="6546830"/>
            <a:ext cx="704039" cy="338554"/>
          </a:xfrm>
          <a:prstGeom prst="rect">
            <a:avLst/>
          </a:prstGeom>
          <a:noFill/>
        </p:spPr>
        <p:txBody>
          <a:bodyPr wrap="none" rtlCol="0">
            <a:spAutoFit/>
          </a:bodyPr>
          <a:lstStyle/>
          <a:p>
            <a:r>
              <a:rPr kumimoji="1" lang="en-US" altLang="ja-JP" sz="1600" dirty="0"/>
              <a:t>1920</a:t>
            </a:r>
            <a:endParaRPr kumimoji="1" lang="ja-JP" altLang="en-US" sz="1600" dirty="0"/>
          </a:p>
        </p:txBody>
      </p:sp>
      <p:sp>
        <p:nvSpPr>
          <p:cNvPr id="26" name="テキスト ボックス 25">
            <a:extLst>
              <a:ext uri="{FF2B5EF4-FFF2-40B4-BE49-F238E27FC236}">
                <a16:creationId xmlns:a16="http://schemas.microsoft.com/office/drawing/2014/main" id="{2F0FE5DE-E696-AF46-B0A4-20B78BB8C398}"/>
              </a:ext>
            </a:extLst>
          </p:cNvPr>
          <p:cNvSpPr txBox="1"/>
          <p:nvPr/>
        </p:nvSpPr>
        <p:spPr>
          <a:xfrm>
            <a:off x="3474733" y="6546830"/>
            <a:ext cx="704039" cy="338554"/>
          </a:xfrm>
          <a:prstGeom prst="rect">
            <a:avLst/>
          </a:prstGeom>
          <a:noFill/>
        </p:spPr>
        <p:txBody>
          <a:bodyPr wrap="none" rtlCol="0">
            <a:spAutoFit/>
          </a:bodyPr>
          <a:lstStyle/>
          <a:p>
            <a:r>
              <a:rPr kumimoji="1" lang="en-US" altLang="ja-JP" sz="1600" dirty="0"/>
              <a:t>1925</a:t>
            </a:r>
            <a:endParaRPr kumimoji="1" lang="ja-JP" altLang="en-US" sz="1600" dirty="0"/>
          </a:p>
        </p:txBody>
      </p:sp>
      <p:sp>
        <p:nvSpPr>
          <p:cNvPr id="27" name="テキスト ボックス 26">
            <a:extLst>
              <a:ext uri="{FF2B5EF4-FFF2-40B4-BE49-F238E27FC236}">
                <a16:creationId xmlns:a16="http://schemas.microsoft.com/office/drawing/2014/main" id="{55D1ED65-0CDF-CC49-8D4C-80D8E5C36446}"/>
              </a:ext>
            </a:extLst>
          </p:cNvPr>
          <p:cNvSpPr txBox="1"/>
          <p:nvPr/>
        </p:nvSpPr>
        <p:spPr>
          <a:xfrm>
            <a:off x="5146958" y="6525344"/>
            <a:ext cx="704039" cy="338554"/>
          </a:xfrm>
          <a:prstGeom prst="rect">
            <a:avLst/>
          </a:prstGeom>
          <a:noFill/>
        </p:spPr>
        <p:txBody>
          <a:bodyPr wrap="none" rtlCol="0">
            <a:spAutoFit/>
          </a:bodyPr>
          <a:lstStyle/>
          <a:p>
            <a:r>
              <a:rPr kumimoji="1" lang="en-US" altLang="ja-JP" sz="1600" dirty="0"/>
              <a:t>1930</a:t>
            </a:r>
            <a:endParaRPr kumimoji="1" lang="ja-JP" altLang="en-US" sz="1600" dirty="0"/>
          </a:p>
        </p:txBody>
      </p:sp>
      <p:sp>
        <p:nvSpPr>
          <p:cNvPr id="28" name="テキスト ボックス 27">
            <a:extLst>
              <a:ext uri="{FF2B5EF4-FFF2-40B4-BE49-F238E27FC236}">
                <a16:creationId xmlns:a16="http://schemas.microsoft.com/office/drawing/2014/main" id="{51CADE33-292E-444A-B975-0E783382AAD4}"/>
              </a:ext>
            </a:extLst>
          </p:cNvPr>
          <p:cNvSpPr txBox="1"/>
          <p:nvPr/>
        </p:nvSpPr>
        <p:spPr>
          <a:xfrm>
            <a:off x="6731134" y="6525344"/>
            <a:ext cx="704039" cy="338554"/>
          </a:xfrm>
          <a:prstGeom prst="rect">
            <a:avLst/>
          </a:prstGeom>
          <a:noFill/>
        </p:spPr>
        <p:txBody>
          <a:bodyPr wrap="none" rtlCol="0">
            <a:spAutoFit/>
          </a:bodyPr>
          <a:lstStyle/>
          <a:p>
            <a:r>
              <a:rPr kumimoji="1" lang="en-US" altLang="ja-JP" sz="1600" dirty="0"/>
              <a:t>1935</a:t>
            </a:r>
            <a:endParaRPr kumimoji="1" lang="ja-JP" altLang="en-US" sz="1600" dirty="0"/>
          </a:p>
        </p:txBody>
      </p:sp>
      <p:sp>
        <p:nvSpPr>
          <p:cNvPr id="29" name="テキスト ボックス 28">
            <a:extLst>
              <a:ext uri="{FF2B5EF4-FFF2-40B4-BE49-F238E27FC236}">
                <a16:creationId xmlns:a16="http://schemas.microsoft.com/office/drawing/2014/main" id="{083CD0D9-861F-C541-B55C-BE34AECBC64B}"/>
              </a:ext>
            </a:extLst>
          </p:cNvPr>
          <p:cNvSpPr txBox="1"/>
          <p:nvPr/>
        </p:nvSpPr>
        <p:spPr>
          <a:xfrm>
            <a:off x="8387318" y="6525344"/>
            <a:ext cx="704039" cy="338554"/>
          </a:xfrm>
          <a:prstGeom prst="rect">
            <a:avLst/>
          </a:prstGeom>
          <a:noFill/>
        </p:spPr>
        <p:txBody>
          <a:bodyPr wrap="none" rtlCol="0">
            <a:spAutoFit/>
          </a:bodyPr>
          <a:lstStyle/>
          <a:p>
            <a:r>
              <a:rPr kumimoji="1" lang="en-US" altLang="ja-JP" sz="1600" dirty="0"/>
              <a:t>1940</a:t>
            </a:r>
            <a:endParaRPr kumimoji="1" lang="ja-JP" altLang="en-US" sz="1600" dirty="0"/>
          </a:p>
        </p:txBody>
      </p:sp>
      <p:sp>
        <p:nvSpPr>
          <p:cNvPr id="30" name="テキスト ボックス 29">
            <a:extLst>
              <a:ext uri="{FF2B5EF4-FFF2-40B4-BE49-F238E27FC236}">
                <a16:creationId xmlns:a16="http://schemas.microsoft.com/office/drawing/2014/main" id="{57F890C3-3601-AB49-9AF4-4909C61488C3}"/>
              </a:ext>
            </a:extLst>
          </p:cNvPr>
          <p:cNvSpPr txBox="1"/>
          <p:nvPr/>
        </p:nvSpPr>
        <p:spPr>
          <a:xfrm>
            <a:off x="3735397" y="3419973"/>
            <a:ext cx="5083970" cy="400110"/>
          </a:xfrm>
          <a:prstGeom prst="rect">
            <a:avLst/>
          </a:prstGeom>
          <a:noFill/>
          <a:ln>
            <a:solidFill>
              <a:schemeClr val="accent2"/>
            </a:solidFill>
          </a:ln>
        </p:spPr>
        <p:txBody>
          <a:bodyPr wrap="square" rtlCol="0">
            <a:spAutoFit/>
          </a:bodyPr>
          <a:lstStyle/>
          <a:p>
            <a:pPr algn="ctr"/>
            <a:r>
              <a:rPr lang="en-US" altLang="ja-JP" sz="2000" dirty="0"/>
              <a:t>15</a:t>
            </a:r>
            <a:r>
              <a:rPr kumimoji="1" lang="en-US" altLang="ja-JP" sz="2000" dirty="0"/>
              <a:t>MHz</a:t>
            </a:r>
            <a:endParaRPr kumimoji="1" lang="ja-JP" altLang="en-US" sz="2000" dirty="0"/>
          </a:p>
        </p:txBody>
      </p:sp>
      <p:sp>
        <p:nvSpPr>
          <p:cNvPr id="31" name="テキスト ボックス 30">
            <a:extLst>
              <a:ext uri="{FF2B5EF4-FFF2-40B4-BE49-F238E27FC236}">
                <a16:creationId xmlns:a16="http://schemas.microsoft.com/office/drawing/2014/main" id="{BAB7E2C3-C440-D54C-A645-99B1B98B3776}"/>
              </a:ext>
            </a:extLst>
          </p:cNvPr>
          <p:cNvSpPr txBox="1"/>
          <p:nvPr/>
        </p:nvSpPr>
        <p:spPr>
          <a:xfrm>
            <a:off x="2162547" y="2849099"/>
            <a:ext cx="6656820" cy="400110"/>
          </a:xfrm>
          <a:prstGeom prst="rect">
            <a:avLst/>
          </a:prstGeom>
          <a:noFill/>
          <a:ln>
            <a:solidFill>
              <a:schemeClr val="accent2"/>
            </a:solidFill>
          </a:ln>
        </p:spPr>
        <p:txBody>
          <a:bodyPr wrap="square" rtlCol="0">
            <a:spAutoFit/>
          </a:bodyPr>
          <a:lstStyle/>
          <a:p>
            <a:pPr algn="ctr"/>
            <a:r>
              <a:rPr kumimoji="1" lang="en-US" altLang="ja-JP" sz="2000" dirty="0"/>
              <a:t>20MHz</a:t>
            </a:r>
            <a:endParaRPr kumimoji="1" lang="ja-JP" altLang="en-US" sz="2000" dirty="0"/>
          </a:p>
        </p:txBody>
      </p:sp>
      <p:cxnSp>
        <p:nvCxnSpPr>
          <p:cNvPr id="32" name="直線コネクタ 31">
            <a:extLst>
              <a:ext uri="{FF2B5EF4-FFF2-40B4-BE49-F238E27FC236}">
                <a16:creationId xmlns:a16="http://schemas.microsoft.com/office/drawing/2014/main" id="{3489393D-8463-5447-B396-879F0370E2AE}"/>
              </a:ext>
            </a:extLst>
          </p:cNvPr>
          <p:cNvCxnSpPr>
            <a:cxnSpLocks/>
          </p:cNvCxnSpPr>
          <p:nvPr/>
        </p:nvCxnSpPr>
        <p:spPr>
          <a:xfrm>
            <a:off x="2161582" y="3000259"/>
            <a:ext cx="0" cy="3504922"/>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BC87A6AE-FDFE-0540-B77F-09E332E01059}"/>
              </a:ext>
            </a:extLst>
          </p:cNvPr>
          <p:cNvCxnSpPr>
            <a:cxnSpLocks/>
          </p:cNvCxnSpPr>
          <p:nvPr/>
        </p:nvCxnSpPr>
        <p:spPr>
          <a:xfrm>
            <a:off x="8824825" y="2997188"/>
            <a:ext cx="0" cy="351964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583CA2C5-E208-534B-A789-B328BDED5B05}"/>
              </a:ext>
            </a:extLst>
          </p:cNvPr>
          <p:cNvSpPr/>
          <p:nvPr/>
        </p:nvSpPr>
        <p:spPr>
          <a:xfrm>
            <a:off x="890838" y="2849099"/>
            <a:ext cx="1128184" cy="3477875"/>
          </a:xfrm>
          <a:prstGeom prst="rect">
            <a:avLst/>
          </a:prstGeom>
        </p:spPr>
        <p:txBody>
          <a:bodyPr wrap="square">
            <a:spAutoFit/>
          </a:bodyPr>
          <a:lstStyle/>
          <a:p>
            <a:r>
              <a:rPr lang="en-US" altLang="ja-JP" sz="2000" kern="0" dirty="0">
                <a:latin typeface="HGP創英角ｺﾞｼｯｸUB"/>
                <a:ea typeface="HGP創英角ｺﾞｼｯｸUB"/>
              </a:rPr>
              <a:t>Case#1:</a:t>
            </a:r>
          </a:p>
          <a:p>
            <a:endParaRPr lang="en-US" altLang="ja-JP" sz="2000" kern="0" dirty="0">
              <a:latin typeface="HGP創英角ｺﾞｼｯｸUB"/>
              <a:ea typeface="HGP創英角ｺﾞｼｯｸUB"/>
            </a:endParaRPr>
          </a:p>
          <a:p>
            <a:r>
              <a:rPr lang="en-US" altLang="ja-JP" sz="2000" kern="0" dirty="0">
                <a:latin typeface="HGP創英角ｺﾞｼｯｸUB"/>
                <a:ea typeface="HGP創英角ｺﾞｼｯｸUB"/>
              </a:rPr>
              <a:t>Case#2:  </a:t>
            </a:r>
          </a:p>
          <a:p>
            <a:endParaRPr lang="en-US" altLang="ja-JP" sz="2000" kern="0" dirty="0">
              <a:latin typeface="HGP創英角ｺﾞｼｯｸUB"/>
              <a:ea typeface="HGP創英角ｺﾞｼｯｸUB"/>
            </a:endParaRPr>
          </a:p>
          <a:p>
            <a:r>
              <a:rPr lang="en-US" altLang="ja-JP" sz="2000" kern="0" dirty="0">
                <a:latin typeface="HGP創英角ｺﾞｼｯｸUB"/>
                <a:ea typeface="HGP創英角ｺﾞｼｯｸUB"/>
              </a:rPr>
              <a:t>Case#3: </a:t>
            </a:r>
          </a:p>
          <a:p>
            <a:endParaRPr lang="en-US" altLang="ja-JP" sz="2000" kern="0" dirty="0">
              <a:latin typeface="HGP創英角ｺﾞｼｯｸUB"/>
              <a:ea typeface="HGP創英角ｺﾞｼｯｸUB"/>
            </a:endParaRPr>
          </a:p>
          <a:p>
            <a:r>
              <a:rPr lang="en-US" altLang="ja-JP" sz="2000" kern="0" dirty="0">
                <a:latin typeface="HGP創英角ｺﾞｼｯｸUB"/>
                <a:ea typeface="HGP創英角ｺﾞｼｯｸUB"/>
              </a:rPr>
              <a:t>Case#4:</a:t>
            </a:r>
          </a:p>
          <a:p>
            <a:endParaRPr lang="en-US" altLang="ja-JP" sz="2000" kern="0" dirty="0">
              <a:latin typeface="HGP創英角ｺﾞｼｯｸUB"/>
              <a:ea typeface="HGP創英角ｺﾞｼｯｸUB"/>
            </a:endParaRPr>
          </a:p>
          <a:p>
            <a:pPr lvl="0"/>
            <a:r>
              <a:rPr lang="en-US" altLang="ja-JP" sz="2000" kern="0" dirty="0">
                <a:latin typeface="HGP創英角ｺﾞｼｯｸUB"/>
                <a:ea typeface="HGP創英角ｺﾞｼｯｸUB"/>
              </a:rPr>
              <a:t>Case#5:  </a:t>
            </a:r>
            <a:endParaRPr lang="en-US" altLang="ja-JP" sz="2000" kern="0" dirty="0">
              <a:solidFill>
                <a:srgbClr val="000000"/>
              </a:solidFill>
              <a:latin typeface="HGP創英角ｺﾞｼｯｸUB"/>
              <a:ea typeface="HGP創英角ｺﾞｼｯｸUB"/>
            </a:endParaRPr>
          </a:p>
          <a:p>
            <a:pPr lvl="0"/>
            <a:endParaRPr lang="en-US" altLang="ja-JP" sz="2000" kern="0" dirty="0">
              <a:solidFill>
                <a:srgbClr val="000000"/>
              </a:solidFill>
              <a:latin typeface="HGP創英角ｺﾞｼｯｸUB"/>
              <a:ea typeface="HGP創英角ｺﾞｼｯｸUB"/>
            </a:endParaRPr>
          </a:p>
          <a:p>
            <a:pPr lvl="0"/>
            <a:r>
              <a:rPr lang="en-US" altLang="ja-JP" sz="2000" kern="0" dirty="0">
                <a:solidFill>
                  <a:srgbClr val="000000"/>
                </a:solidFill>
                <a:latin typeface="HGP創英角ｺﾞｼｯｸUB"/>
                <a:ea typeface="HGP創英角ｺﾞｼｯｸUB"/>
              </a:rPr>
              <a:t>Case#6:  </a:t>
            </a:r>
            <a:endParaRPr lang="ja-JP" altLang="en-US" dirty="0">
              <a:solidFill>
                <a:srgbClr val="000000"/>
              </a:solidFill>
            </a:endParaRPr>
          </a:p>
        </p:txBody>
      </p:sp>
      <p:sp>
        <p:nvSpPr>
          <p:cNvPr id="35" name="テキスト ボックス 34">
            <a:extLst>
              <a:ext uri="{FF2B5EF4-FFF2-40B4-BE49-F238E27FC236}">
                <a16:creationId xmlns:a16="http://schemas.microsoft.com/office/drawing/2014/main" id="{2579BDDB-B946-0947-8E88-2846A87A723B}"/>
              </a:ext>
            </a:extLst>
          </p:cNvPr>
          <p:cNvSpPr txBox="1"/>
          <p:nvPr/>
        </p:nvSpPr>
        <p:spPr>
          <a:xfrm>
            <a:off x="2162547" y="4684179"/>
            <a:ext cx="3328410" cy="400110"/>
          </a:xfrm>
          <a:prstGeom prst="rect">
            <a:avLst/>
          </a:prstGeom>
          <a:noFill/>
          <a:ln>
            <a:solidFill>
              <a:schemeClr val="accent2"/>
            </a:solidFill>
          </a:ln>
        </p:spPr>
        <p:txBody>
          <a:bodyPr wrap="square" rtlCol="0">
            <a:spAutoFit/>
          </a:bodyPr>
          <a:lstStyle/>
          <a:p>
            <a:pPr algn="ctr"/>
            <a:r>
              <a:rPr lang="en-US" altLang="ja-JP" sz="2000" dirty="0"/>
              <a:t>10</a:t>
            </a:r>
            <a:r>
              <a:rPr kumimoji="1" lang="en-US" altLang="ja-JP" sz="2000" dirty="0"/>
              <a:t>MHz</a:t>
            </a:r>
            <a:endParaRPr kumimoji="1" lang="ja-JP" altLang="en-US" sz="2000" dirty="0"/>
          </a:p>
        </p:txBody>
      </p:sp>
      <p:sp>
        <p:nvSpPr>
          <p:cNvPr id="36" name="テキスト ボックス 35">
            <a:extLst>
              <a:ext uri="{FF2B5EF4-FFF2-40B4-BE49-F238E27FC236}">
                <a16:creationId xmlns:a16="http://schemas.microsoft.com/office/drawing/2014/main" id="{58456237-FB3B-1D4C-B395-BFF526C221F2}"/>
              </a:ext>
            </a:extLst>
          </p:cNvPr>
          <p:cNvSpPr txBox="1"/>
          <p:nvPr/>
        </p:nvSpPr>
        <p:spPr>
          <a:xfrm>
            <a:off x="2161582" y="5260243"/>
            <a:ext cx="1664205" cy="400110"/>
          </a:xfrm>
          <a:prstGeom prst="rect">
            <a:avLst/>
          </a:prstGeom>
          <a:noFill/>
          <a:ln>
            <a:solidFill>
              <a:schemeClr val="accent2"/>
            </a:solidFill>
          </a:ln>
        </p:spPr>
        <p:txBody>
          <a:bodyPr wrap="square" rtlCol="0">
            <a:spAutoFit/>
          </a:bodyPr>
          <a:lstStyle/>
          <a:p>
            <a:pPr algn="ctr"/>
            <a:r>
              <a:rPr kumimoji="1" lang="en-US" altLang="ja-JP" sz="2000" dirty="0"/>
              <a:t>5MHz</a:t>
            </a:r>
            <a:endParaRPr kumimoji="1" lang="ja-JP" altLang="en-US" sz="2000" dirty="0"/>
          </a:p>
        </p:txBody>
      </p:sp>
      <p:sp>
        <p:nvSpPr>
          <p:cNvPr id="37" name="正方形/長方形 36">
            <a:extLst>
              <a:ext uri="{FF2B5EF4-FFF2-40B4-BE49-F238E27FC236}">
                <a16:creationId xmlns:a16="http://schemas.microsoft.com/office/drawing/2014/main" id="{2F14F49D-A20B-FB46-9303-743DE4067752}"/>
              </a:ext>
            </a:extLst>
          </p:cNvPr>
          <p:cNvSpPr/>
          <p:nvPr/>
        </p:nvSpPr>
        <p:spPr>
          <a:xfrm>
            <a:off x="8900738" y="2858949"/>
            <a:ext cx="1759244" cy="3323987"/>
          </a:xfrm>
          <a:prstGeom prst="rect">
            <a:avLst/>
          </a:prstGeom>
        </p:spPr>
        <p:txBody>
          <a:bodyPr wrap="square">
            <a:spAutoFit/>
          </a:bodyPr>
          <a:lstStyle/>
          <a:p>
            <a:r>
              <a:rPr lang="en-US" altLang="ja-JP" sz="1600" kern="0" dirty="0">
                <a:latin typeface="HGP創英角ｺﾞｼｯｸUB"/>
                <a:ea typeface="HGP創英角ｺﾞｼｯｸUB"/>
              </a:rPr>
              <a:t>LTE spec exists</a:t>
            </a:r>
          </a:p>
          <a:p>
            <a:endParaRPr lang="en-US" altLang="ja-JP" sz="1200" kern="0" dirty="0">
              <a:latin typeface="HGP創英角ｺﾞｼｯｸUB"/>
              <a:ea typeface="HGP創英角ｺﾞｼｯｸUB"/>
            </a:endParaRPr>
          </a:p>
          <a:p>
            <a:endParaRPr lang="en-US" altLang="ja-JP" sz="1200" kern="0" dirty="0">
              <a:latin typeface="HGP創英角ｺﾞｼｯｸUB"/>
              <a:ea typeface="HGP創英角ｺﾞｼｯｸUB"/>
            </a:endParaRPr>
          </a:p>
          <a:p>
            <a:r>
              <a:rPr lang="en-US" altLang="ja-JP" sz="1600" kern="0" dirty="0">
                <a:latin typeface="HGP創英角ｺﾞｼｯｸUB"/>
                <a:ea typeface="HGP創英角ｺﾞｼｯｸUB"/>
              </a:rPr>
              <a:t>LTE spec exists</a:t>
            </a:r>
          </a:p>
          <a:p>
            <a:endParaRPr lang="en-US" altLang="ja-JP" sz="1200" kern="0" dirty="0">
              <a:latin typeface="HGP創英角ｺﾞｼｯｸUB"/>
              <a:ea typeface="HGP創英角ｺﾞｼｯｸUB"/>
            </a:endParaRPr>
          </a:p>
          <a:p>
            <a:endParaRPr lang="en-US" altLang="ja-JP" sz="1200" kern="0" dirty="0">
              <a:latin typeface="HGP創英角ｺﾞｼｯｸUB"/>
              <a:ea typeface="HGP創英角ｺﾞｼｯｸUB"/>
            </a:endParaRPr>
          </a:p>
          <a:p>
            <a:r>
              <a:rPr lang="en-US" altLang="ja-JP" sz="1600" kern="0" dirty="0">
                <a:latin typeface="HGP創英角ｺﾞｼｯｸUB"/>
                <a:ea typeface="HGP創英角ｺﾞｼｯｸUB"/>
              </a:rPr>
              <a:t>New for NR</a:t>
            </a:r>
          </a:p>
          <a:p>
            <a:endParaRPr lang="en-US" altLang="ja-JP" sz="1200" kern="0" dirty="0">
              <a:latin typeface="HGP創英角ｺﾞｼｯｸUB"/>
              <a:ea typeface="HGP創英角ｺﾞｼｯｸUB"/>
            </a:endParaRPr>
          </a:p>
          <a:p>
            <a:endParaRPr lang="en-US" altLang="ja-JP" sz="1200" kern="0" dirty="0">
              <a:latin typeface="HGP創英角ｺﾞｼｯｸUB"/>
              <a:ea typeface="HGP創英角ｺﾞｼｯｸUB"/>
            </a:endParaRPr>
          </a:p>
          <a:p>
            <a:r>
              <a:rPr lang="en-US" altLang="ja-JP" sz="1600" kern="0" dirty="0">
                <a:latin typeface="HGP創英角ｺﾞｼｯｸUB"/>
                <a:ea typeface="HGP創英角ｺﾞｼｯｸUB"/>
              </a:rPr>
              <a:t>New for NR</a:t>
            </a:r>
          </a:p>
          <a:p>
            <a:endParaRPr lang="en-US" altLang="ja-JP" sz="1200" kern="0" dirty="0">
              <a:latin typeface="HGP創英角ｺﾞｼｯｸUB"/>
              <a:ea typeface="HGP創英角ｺﾞｼｯｸUB"/>
            </a:endParaRPr>
          </a:p>
          <a:p>
            <a:endParaRPr lang="en-US" altLang="ja-JP" sz="1200" kern="0" dirty="0">
              <a:latin typeface="HGP創英角ｺﾞｼｯｸUB"/>
              <a:ea typeface="HGP創英角ｺﾞｼｯｸUB"/>
            </a:endParaRPr>
          </a:p>
          <a:p>
            <a:r>
              <a:rPr lang="en-US" altLang="ja-JP" sz="1600" kern="0" dirty="0">
                <a:latin typeface="HGP創英角ｺﾞｼｯｸUB"/>
                <a:ea typeface="HGP創英角ｺﾞｼｯｸUB"/>
              </a:rPr>
              <a:t>New for NR</a:t>
            </a:r>
          </a:p>
          <a:p>
            <a:endParaRPr lang="en-US" altLang="ja-JP" sz="1600" kern="0" dirty="0">
              <a:latin typeface="HGP創英角ｺﾞｼｯｸUB"/>
              <a:ea typeface="HGP創英角ｺﾞｼｯｸUB"/>
            </a:endParaRPr>
          </a:p>
          <a:p>
            <a:r>
              <a:rPr lang="en-US" altLang="ja-JP" sz="1600" kern="0" dirty="0">
                <a:latin typeface="HGP創英角ｺﾞｼｯｸUB"/>
                <a:ea typeface="HGP創英角ｺﾞｼｯｸUB"/>
              </a:rPr>
              <a:t>New for NR</a:t>
            </a:r>
            <a:endParaRPr lang="ja-JP" altLang="en-US" sz="1800" dirty="0"/>
          </a:p>
        </p:txBody>
      </p:sp>
      <p:sp>
        <p:nvSpPr>
          <p:cNvPr id="38" name="角丸四角形 37">
            <a:extLst>
              <a:ext uri="{FF2B5EF4-FFF2-40B4-BE49-F238E27FC236}">
                <a16:creationId xmlns:a16="http://schemas.microsoft.com/office/drawing/2014/main" id="{9179EFA3-0EE6-4C42-AEB9-26F376578B25}"/>
              </a:ext>
            </a:extLst>
          </p:cNvPr>
          <p:cNvSpPr/>
          <p:nvPr/>
        </p:nvSpPr>
        <p:spPr>
          <a:xfrm>
            <a:off x="882445" y="3964099"/>
            <a:ext cx="9505057" cy="2362875"/>
          </a:xfrm>
          <a:prstGeom prst="roundRect">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432FF"/>
              </a:solidFill>
            </a:endParaRPr>
          </a:p>
        </p:txBody>
      </p:sp>
      <p:sp>
        <p:nvSpPr>
          <p:cNvPr id="39" name="テキスト ボックス 38">
            <a:extLst>
              <a:ext uri="{FF2B5EF4-FFF2-40B4-BE49-F238E27FC236}">
                <a16:creationId xmlns:a16="http://schemas.microsoft.com/office/drawing/2014/main" id="{15D5386F-C0B5-6042-B305-6F37825C4230}"/>
              </a:ext>
            </a:extLst>
          </p:cNvPr>
          <p:cNvSpPr txBox="1"/>
          <p:nvPr/>
        </p:nvSpPr>
        <p:spPr>
          <a:xfrm>
            <a:off x="2161582" y="4081900"/>
            <a:ext cx="5083970" cy="400110"/>
          </a:xfrm>
          <a:prstGeom prst="rect">
            <a:avLst/>
          </a:prstGeom>
          <a:noFill/>
          <a:ln>
            <a:solidFill>
              <a:schemeClr val="accent2"/>
            </a:solidFill>
          </a:ln>
        </p:spPr>
        <p:txBody>
          <a:bodyPr wrap="square" rtlCol="0">
            <a:spAutoFit/>
          </a:bodyPr>
          <a:lstStyle/>
          <a:p>
            <a:pPr algn="ctr"/>
            <a:r>
              <a:rPr lang="en-US" altLang="ja-JP" sz="2000" dirty="0"/>
              <a:t>15</a:t>
            </a:r>
            <a:r>
              <a:rPr kumimoji="1" lang="en-US" altLang="ja-JP" sz="2000" dirty="0"/>
              <a:t>MHz</a:t>
            </a:r>
            <a:endParaRPr kumimoji="1" lang="ja-JP" altLang="en-US" sz="2000" dirty="0"/>
          </a:p>
        </p:txBody>
      </p:sp>
      <p:sp>
        <p:nvSpPr>
          <p:cNvPr id="40" name="テキスト ボックス 39">
            <a:extLst>
              <a:ext uri="{FF2B5EF4-FFF2-40B4-BE49-F238E27FC236}">
                <a16:creationId xmlns:a16="http://schemas.microsoft.com/office/drawing/2014/main" id="{32CA5932-7D64-B54B-85E7-048CC4CC480B}"/>
              </a:ext>
            </a:extLst>
          </p:cNvPr>
          <p:cNvSpPr txBox="1"/>
          <p:nvPr/>
        </p:nvSpPr>
        <p:spPr>
          <a:xfrm>
            <a:off x="3830010" y="5812753"/>
            <a:ext cx="1664205" cy="400110"/>
          </a:xfrm>
          <a:prstGeom prst="rect">
            <a:avLst/>
          </a:prstGeom>
          <a:noFill/>
          <a:ln>
            <a:solidFill>
              <a:schemeClr val="accent2"/>
            </a:solidFill>
          </a:ln>
        </p:spPr>
        <p:txBody>
          <a:bodyPr wrap="square" rtlCol="0">
            <a:spAutoFit/>
          </a:bodyPr>
          <a:lstStyle/>
          <a:p>
            <a:pPr algn="ctr"/>
            <a:r>
              <a:rPr kumimoji="1" lang="en-US" altLang="ja-JP" sz="2000" dirty="0"/>
              <a:t>5MHz</a:t>
            </a:r>
            <a:endParaRPr kumimoji="1" lang="ja-JP" altLang="en-US" sz="2000" dirty="0"/>
          </a:p>
        </p:txBody>
      </p:sp>
      <p:cxnSp>
        <p:nvCxnSpPr>
          <p:cNvPr id="41" name="直線コネクタ 40">
            <a:extLst>
              <a:ext uri="{FF2B5EF4-FFF2-40B4-BE49-F238E27FC236}">
                <a16:creationId xmlns:a16="http://schemas.microsoft.com/office/drawing/2014/main" id="{1A5A6DE3-C601-6146-BD2E-0F194937D3A1}"/>
              </a:ext>
            </a:extLst>
          </p:cNvPr>
          <p:cNvCxnSpPr>
            <a:cxnSpLocks/>
          </p:cNvCxnSpPr>
          <p:nvPr/>
        </p:nvCxnSpPr>
        <p:spPr>
          <a:xfrm>
            <a:off x="3826365" y="5396187"/>
            <a:ext cx="0" cy="112915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278C926B-F510-B44F-A69A-83CDC566C12C}"/>
              </a:ext>
            </a:extLst>
          </p:cNvPr>
          <p:cNvCxnSpPr>
            <a:cxnSpLocks/>
          </p:cNvCxnSpPr>
          <p:nvPr/>
        </p:nvCxnSpPr>
        <p:spPr>
          <a:xfrm>
            <a:off x="5494215" y="5881496"/>
            <a:ext cx="0" cy="637379"/>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3" name="四角形吹き出し 42">
            <a:extLst>
              <a:ext uri="{FF2B5EF4-FFF2-40B4-BE49-F238E27FC236}">
                <a16:creationId xmlns:a16="http://schemas.microsoft.com/office/drawing/2014/main" id="{A282FF79-CAC9-C946-BA53-E1FF1F53C335}"/>
              </a:ext>
            </a:extLst>
          </p:cNvPr>
          <p:cNvSpPr/>
          <p:nvPr/>
        </p:nvSpPr>
        <p:spPr>
          <a:xfrm>
            <a:off x="5763438" y="5660353"/>
            <a:ext cx="2520280" cy="552510"/>
          </a:xfrm>
          <a:prstGeom prst="wedgeRectCallout">
            <a:avLst>
              <a:gd name="adj1" fmla="val -58336"/>
              <a:gd name="adj2" fmla="val 1018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Hope to confirm no A-MPR is necessary. </a:t>
            </a:r>
            <a:endParaRPr kumimoji="1" lang="ja-JP" altLang="en-US" sz="1400" dirty="0">
              <a:solidFill>
                <a:schemeClr val="tx1"/>
              </a:solidFill>
            </a:endParaRPr>
          </a:p>
        </p:txBody>
      </p:sp>
      <p:sp>
        <p:nvSpPr>
          <p:cNvPr id="44" name="右中かっこ 43">
            <a:extLst>
              <a:ext uri="{FF2B5EF4-FFF2-40B4-BE49-F238E27FC236}">
                <a16:creationId xmlns:a16="http://schemas.microsoft.com/office/drawing/2014/main" id="{C5665D34-3B2F-5C45-A4FF-347ADD5C0D76}"/>
              </a:ext>
            </a:extLst>
          </p:cNvPr>
          <p:cNvSpPr/>
          <p:nvPr/>
        </p:nvSpPr>
        <p:spPr>
          <a:xfrm>
            <a:off x="7347614" y="4086465"/>
            <a:ext cx="232066" cy="1502775"/>
          </a:xfrm>
          <a:prstGeom prst="righ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5" name="テキスト ボックス 44">
            <a:extLst>
              <a:ext uri="{FF2B5EF4-FFF2-40B4-BE49-F238E27FC236}">
                <a16:creationId xmlns:a16="http://schemas.microsoft.com/office/drawing/2014/main" id="{8F1321EA-5FC8-FB40-8CA9-A3F151A746A3}"/>
              </a:ext>
            </a:extLst>
          </p:cNvPr>
          <p:cNvSpPr txBox="1"/>
          <p:nvPr/>
        </p:nvSpPr>
        <p:spPr>
          <a:xfrm>
            <a:off x="7679085" y="4588036"/>
            <a:ext cx="1133644" cy="523220"/>
          </a:xfrm>
          <a:prstGeom prst="rect">
            <a:avLst/>
          </a:prstGeom>
          <a:noFill/>
        </p:spPr>
        <p:txBody>
          <a:bodyPr wrap="none" rtlCol="0">
            <a:spAutoFit/>
          </a:bodyPr>
          <a:lstStyle/>
          <a:p>
            <a:pPr algn="ctr"/>
            <a:r>
              <a:rPr kumimoji="1" lang="en-US" altLang="ja-JP" sz="1400" dirty="0">
                <a:solidFill>
                  <a:srgbClr val="0000FF"/>
                </a:solidFill>
              </a:rPr>
              <a:t>How much</a:t>
            </a:r>
          </a:p>
          <a:p>
            <a:pPr algn="ctr"/>
            <a:r>
              <a:rPr kumimoji="1" lang="en-US" altLang="ja-JP" sz="1400" dirty="0">
                <a:solidFill>
                  <a:srgbClr val="0000FF"/>
                </a:solidFill>
              </a:rPr>
              <a:t>A-MPR?</a:t>
            </a:r>
            <a:endParaRPr kumimoji="1" lang="ja-JP" altLang="en-US" sz="1400" dirty="0">
              <a:solidFill>
                <a:srgbClr val="0000FF"/>
              </a:solidFill>
            </a:endParaRPr>
          </a:p>
        </p:txBody>
      </p:sp>
      <p:sp>
        <p:nvSpPr>
          <p:cNvPr id="47" name="スライド番号プレースホルダー 3">
            <a:extLst>
              <a:ext uri="{FF2B5EF4-FFF2-40B4-BE49-F238E27FC236}">
                <a16:creationId xmlns:a16="http://schemas.microsoft.com/office/drawing/2014/main" id="{DD6DF0B4-8CBC-3547-BE4B-A295FBF0AF4A}"/>
              </a:ext>
            </a:extLst>
          </p:cNvPr>
          <p:cNvSpPr>
            <a:spLocks noGrp="1"/>
          </p:cNvSpPr>
          <p:nvPr>
            <p:ph type="sldNum" sz="quarter" idx="12"/>
          </p:nvPr>
        </p:nvSpPr>
        <p:spPr>
          <a:xfrm>
            <a:off x="8610600" y="6356350"/>
            <a:ext cx="2743200" cy="365125"/>
          </a:xfrm>
        </p:spPr>
        <p:txBody>
          <a:bodyPr/>
          <a:lstStyle/>
          <a:p>
            <a:fld id="{D2209618-693E-C14F-88D6-94E2D842F0EA}" type="slidenum">
              <a:rPr kumimoji="1" lang="ja-JP" altLang="en-US" smtClean="0"/>
              <a:t>5</a:t>
            </a:fld>
            <a:endParaRPr kumimoji="1" lang="ja-JP" altLang="en-US"/>
          </a:p>
        </p:txBody>
      </p:sp>
    </p:spTree>
    <p:extLst>
      <p:ext uri="{BB962C8B-B14F-4D97-AF65-F5344CB8AC3E}">
        <p14:creationId xmlns:p14="http://schemas.microsoft.com/office/powerpoint/2010/main" val="106410305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TotalTime>
  <Words>438</Words>
  <Application>Microsoft Macintosh PowerPoint</Application>
  <PresentationFormat>ワイド画面</PresentationFormat>
  <Paragraphs>96</Paragraphs>
  <Slides>5</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vt:i4>
      </vt:variant>
    </vt:vector>
  </HeadingPairs>
  <TitlesOfParts>
    <vt:vector size="12" baseType="lpstr">
      <vt:lpstr>HGP創英角ｺﾞｼｯｸUB</vt:lpstr>
      <vt:lpstr>Hiragino Kaku Gothic StdN W8</vt:lpstr>
      <vt:lpstr>ＭＳ 明朝</vt:lpstr>
      <vt:lpstr>游ゴシック</vt:lpstr>
      <vt:lpstr>游ゴシック Light</vt:lpstr>
      <vt:lpstr>Arial</vt:lpstr>
      <vt:lpstr>Office テーマ</vt:lpstr>
      <vt:lpstr>NR A-MPR evaluation scenarios for n1 and n8 for Japan</vt:lpstr>
      <vt:lpstr>A-MPR simulations for n1</vt:lpstr>
      <vt:lpstr>A-MPR simulations for n8</vt:lpstr>
      <vt:lpstr>Band n1 – in 1940-1960MHz cases</vt:lpstr>
      <vt:lpstr>Band n1 – in 1920-1940MHz cases</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A-MPR evaluation scenarios for n1 and n8 for Japan</dc:title>
  <dc:creator>Kenichi Kihara - SB</dc:creator>
  <cp:lastModifiedBy>Kenichi Kihara - SB</cp:lastModifiedBy>
  <cp:revision>9</cp:revision>
  <dcterms:created xsi:type="dcterms:W3CDTF">2018-04-03T00:51:43Z</dcterms:created>
  <dcterms:modified xsi:type="dcterms:W3CDTF">2018-04-04T06:28:30Z</dcterms:modified>
</cp:coreProperties>
</file>