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61" r:id="rId3"/>
    <p:sldId id="256" r:id="rId4"/>
    <p:sldId id="262" r:id="rId5"/>
    <p:sldId id="263" r:id="rId6"/>
    <p:sldId id="259" r:id="rId7"/>
    <p:sldId id="257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617" autoAdjust="0"/>
    <p:restoredTop sz="94660"/>
  </p:normalViewPr>
  <p:slideViewPr>
    <p:cSldViewPr snapToGrid="0">
      <p:cViewPr varScale="1">
        <p:scale>
          <a:sx n="92" d="100"/>
          <a:sy n="92" d="100"/>
        </p:scale>
        <p:origin x="516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heme" Target="theme/theme1.xml"/><Relationship Id="rId5" Type="http://schemas.openxmlformats.org/officeDocument/2006/relationships/slide" Target="slides/slide3.xml"/><Relationship Id="rId10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F47135-5E0D-4EC1-97E6-D77D53113393}" type="datetimeFigureOut">
              <a:rPr lang="en-US" smtClean="0"/>
              <a:t>10/11/2016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A73DEC-F558-4926-AC52-AABCBD394D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8976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F47135-5E0D-4EC1-97E6-D77D53113393}" type="datetimeFigureOut">
              <a:rPr lang="en-US" smtClean="0"/>
              <a:t>10/11/2016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A73DEC-F558-4926-AC52-AABCBD394D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39290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F47135-5E0D-4EC1-97E6-D77D53113393}" type="datetimeFigureOut">
              <a:rPr lang="en-US" smtClean="0"/>
              <a:t>10/11/2016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A73DEC-F558-4926-AC52-AABCBD394D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472854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1B89C4-8013-4BFD-AA97-8B2197234C4A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297770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110C0E5-EAD0-497A-812D-90F2402FB842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632067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3CA1818-1803-499E-AB3A-6AAAD78AE358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313659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5D36A8-6497-4324-900C-050FCCDD27B8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809222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52DDFCD-6A0D-408D-B075-A58650FD9A57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150209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4D76D99-8418-407D-82D5-2B4AB65C15CF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2833711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8746917-4D25-4B40-B945-8BFA023B8175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233237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EE4397F-07EE-4F02-A00C-382246A5791F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43259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F47135-5E0D-4EC1-97E6-D77D53113393}" type="datetimeFigureOut">
              <a:rPr lang="en-US" smtClean="0"/>
              <a:t>10/11/2016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A73DEC-F558-4926-AC52-AABCBD394D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036070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491B41-2867-47EF-8CFE-9D876020DFD9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039311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B9C829C-2D8E-4F8B-9809-A6705786974B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528946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3C5A02F-1210-4EBB-93A1-7D740ABCC6AF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87834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F47135-5E0D-4EC1-97E6-D77D53113393}" type="datetimeFigureOut">
              <a:rPr lang="en-US" smtClean="0"/>
              <a:t>10/11/2016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A73DEC-F558-4926-AC52-AABCBD394D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08582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F47135-5E0D-4EC1-97E6-D77D53113393}" type="datetimeFigureOut">
              <a:rPr lang="en-US" smtClean="0"/>
              <a:t>10/11/2016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A73DEC-F558-4926-AC52-AABCBD394D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88242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F47135-5E0D-4EC1-97E6-D77D53113393}" type="datetimeFigureOut">
              <a:rPr lang="en-US" smtClean="0"/>
              <a:t>10/11/2016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A73DEC-F558-4926-AC52-AABCBD394D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05949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F47135-5E0D-4EC1-97E6-D77D53113393}" type="datetimeFigureOut">
              <a:rPr lang="en-US" smtClean="0"/>
              <a:t>10/11/2016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A73DEC-F558-4926-AC52-AABCBD394D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70106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F47135-5E0D-4EC1-97E6-D77D53113393}" type="datetimeFigureOut">
              <a:rPr lang="en-US" smtClean="0"/>
              <a:t>10/11/2016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A73DEC-F558-4926-AC52-AABCBD394D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12349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F47135-5E0D-4EC1-97E6-D77D53113393}" type="datetimeFigureOut">
              <a:rPr lang="en-US" smtClean="0"/>
              <a:t>10/11/2016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A73DEC-F558-4926-AC52-AABCBD394D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28244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F47135-5E0D-4EC1-97E6-D77D53113393}" type="datetimeFigureOut">
              <a:rPr lang="en-US" smtClean="0"/>
              <a:t>10/11/2016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A73DEC-F558-4926-AC52-AABCBD394D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03595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F47135-5E0D-4EC1-97E6-D77D53113393}" type="datetimeFigureOut">
              <a:rPr lang="en-US" smtClean="0"/>
              <a:t>10/11/2016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A73DEC-F558-4926-AC52-AABCBD394D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73522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ea typeface="SimSun" panose="02010600030101010101" pitchFamily="2" charset="-122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ea typeface="SimSun" panose="02010600030101010101" pitchFamily="2" charset="-122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>
                <a:ea typeface="SimSun" panose="02010600030101010101" pitchFamily="2" charset="-122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1322EAE-E4F6-4D74-86EA-1DE5559FE7CE}" type="slidenum">
              <a:rPr lang="en-US" altLang="zh-CN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2113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905000" y="1676400"/>
            <a:ext cx="7772400" cy="1847850"/>
          </a:xfrm>
        </p:spPr>
        <p:txBody>
          <a:bodyPr/>
          <a:lstStyle/>
          <a:p>
            <a:r>
              <a:rPr lang="en-US" altLang="ja-JP" sz="4000" dirty="0">
                <a:ea typeface="MS PGothic" panose="020B0600070205080204" pitchFamily="34" charset="-128"/>
              </a:rPr>
              <a:t>WF on </a:t>
            </a:r>
            <a:r>
              <a:rPr lang="en-US" altLang="ja-JP" sz="4000" dirty="0" smtClean="0">
                <a:ea typeface="MS PGothic" panose="020B0600070205080204" pitchFamily="34" charset="-128"/>
              </a:rPr>
              <a:t>NB-</a:t>
            </a:r>
            <a:r>
              <a:rPr lang="en-US" altLang="ja-JP" sz="4000" dirty="0" err="1" smtClean="0">
                <a:ea typeface="MS PGothic" panose="020B0600070205080204" pitchFamily="34" charset="-128"/>
              </a:rPr>
              <a:t>IoT</a:t>
            </a:r>
            <a:r>
              <a:rPr lang="en-US" altLang="ja-JP" sz="4000" dirty="0" smtClean="0">
                <a:ea typeface="MS PGothic" panose="020B0600070205080204" pitchFamily="34" charset="-128"/>
              </a:rPr>
              <a:t> Measurement</a:t>
            </a:r>
            <a:r>
              <a:rPr lang="en-US" altLang="ja-JP" sz="4000" dirty="0" smtClean="0">
                <a:solidFill>
                  <a:schemeClr val="tx1"/>
                </a:solidFill>
                <a:ea typeface="MS PGothic" panose="020B0600070205080204" pitchFamily="34" charset="-128"/>
              </a:rPr>
              <a:t> Accuracy</a:t>
            </a:r>
            <a:r>
              <a:rPr lang="en-US" altLang="ja-JP" sz="4000" dirty="0" smtClean="0">
                <a:ea typeface="MS PGothic" panose="020B0600070205080204" pitchFamily="34" charset="-128"/>
              </a:rPr>
              <a:t> </a:t>
            </a:r>
            <a:endParaRPr lang="en-US" altLang="ja-JP" sz="4000" dirty="0">
              <a:ea typeface="MS PGothic" panose="020B0600070205080204" pitchFamily="34" charset="-128"/>
            </a:endParaRP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fi-FI" altLang="ja-JP" sz="2400" dirty="0">
                <a:ea typeface="MS PGothic" panose="020B0600070205080204" pitchFamily="34" charset="-128"/>
              </a:rPr>
              <a:t>Nokia, [</a:t>
            </a:r>
            <a:r>
              <a:rPr lang="fi-FI" altLang="ja-JP" sz="2400" dirty="0" err="1" smtClean="0">
                <a:ea typeface="MS PGothic" panose="020B0600070205080204" pitchFamily="34" charset="-128"/>
              </a:rPr>
              <a:t>Huawei</a:t>
            </a:r>
            <a:r>
              <a:rPr lang="fi-FI" altLang="ja-JP" sz="2400" dirty="0" smtClean="0">
                <a:ea typeface="MS PGothic" panose="020B0600070205080204" pitchFamily="34" charset="-128"/>
              </a:rPr>
              <a:t>], [</a:t>
            </a:r>
            <a:r>
              <a:rPr lang="fi-FI" altLang="ja-JP" sz="2400" dirty="0" err="1" smtClean="0">
                <a:ea typeface="MS PGothic" panose="020B0600070205080204" pitchFamily="34" charset="-128"/>
              </a:rPr>
              <a:t>HiSilicon</a:t>
            </a:r>
            <a:r>
              <a:rPr lang="fi-FI" altLang="ja-JP" sz="2400" dirty="0">
                <a:ea typeface="MS PGothic" panose="020B0600070205080204" pitchFamily="34" charset="-128"/>
              </a:rPr>
              <a:t>]</a:t>
            </a:r>
            <a:r>
              <a:rPr lang="fi-FI" altLang="ja-JP" sz="2400" dirty="0" smtClean="0">
                <a:ea typeface="MS PGothic" panose="020B0600070205080204" pitchFamily="34" charset="-128"/>
              </a:rPr>
              <a:t>, [</a:t>
            </a:r>
            <a:r>
              <a:rPr lang="fi-FI" altLang="ja-JP" sz="2400" dirty="0" err="1" smtClean="0">
                <a:ea typeface="MS PGothic" panose="020B0600070205080204" pitchFamily="34" charset="-128"/>
              </a:rPr>
              <a:t>DoCoMo</a:t>
            </a:r>
            <a:r>
              <a:rPr lang="fi-FI" altLang="ja-JP" sz="2400" dirty="0">
                <a:ea typeface="MS PGothic" panose="020B0600070205080204" pitchFamily="34" charset="-128"/>
              </a:rPr>
              <a:t>]</a:t>
            </a:r>
            <a:r>
              <a:rPr lang="fi-FI" altLang="ja-JP" sz="2400" dirty="0" smtClean="0">
                <a:ea typeface="MS PGothic" panose="020B0600070205080204" pitchFamily="34" charset="-128"/>
              </a:rPr>
              <a:t>, [Ericsson</a:t>
            </a:r>
            <a:r>
              <a:rPr lang="fi-FI" altLang="ja-JP" sz="2400" dirty="0">
                <a:ea typeface="MS PGothic" panose="020B0600070205080204" pitchFamily="34" charset="-128"/>
              </a:rPr>
              <a:t>]</a:t>
            </a:r>
            <a:r>
              <a:rPr lang="fi-FI" altLang="ja-JP" sz="2400" dirty="0" smtClean="0">
                <a:ea typeface="MS PGothic" panose="020B0600070205080204" pitchFamily="34" charset="-128"/>
              </a:rPr>
              <a:t>, [Intel</a:t>
            </a:r>
            <a:r>
              <a:rPr lang="fi-FI" altLang="ja-JP" sz="2400" dirty="0">
                <a:ea typeface="MS PGothic" panose="020B0600070205080204" pitchFamily="34" charset="-128"/>
              </a:rPr>
              <a:t>]</a:t>
            </a:r>
            <a:r>
              <a:rPr lang="fi-FI" altLang="ja-JP" sz="2400" dirty="0" smtClean="0">
                <a:ea typeface="MS PGothic" panose="020B0600070205080204" pitchFamily="34" charset="-128"/>
              </a:rPr>
              <a:t>, [ZTE</a:t>
            </a:r>
            <a:r>
              <a:rPr lang="fi-FI" altLang="ja-JP" sz="2400" dirty="0">
                <a:ea typeface="MS PGothic" panose="020B0600070205080204" pitchFamily="34" charset="-128"/>
              </a:rPr>
              <a:t>]</a:t>
            </a:r>
            <a:r>
              <a:rPr lang="fi-FI" altLang="ja-JP" sz="2400" dirty="0" smtClean="0">
                <a:ea typeface="MS PGothic" panose="020B0600070205080204" pitchFamily="34" charset="-128"/>
              </a:rPr>
              <a:t>, [CMCC</a:t>
            </a:r>
            <a:r>
              <a:rPr lang="fi-FI" altLang="ja-JP" sz="2400" dirty="0">
                <a:ea typeface="MS PGothic" panose="020B0600070205080204" pitchFamily="34" charset="-128"/>
              </a:rPr>
              <a:t>]</a:t>
            </a:r>
            <a:r>
              <a:rPr lang="fi-FI" altLang="ja-JP" sz="2400" dirty="0" smtClean="0">
                <a:ea typeface="MS PGothic" panose="020B0600070205080204" pitchFamily="34" charset="-128"/>
              </a:rPr>
              <a:t>, [</a:t>
            </a:r>
            <a:r>
              <a:rPr lang="fi-FI" altLang="ja-JP" sz="2400" dirty="0" err="1" smtClean="0">
                <a:ea typeface="MS PGothic" panose="020B0600070205080204" pitchFamily="34" charset="-128"/>
              </a:rPr>
              <a:t>Qualcomm</a:t>
            </a:r>
            <a:r>
              <a:rPr lang="fi-FI" altLang="ja-JP" sz="2400" dirty="0">
                <a:ea typeface="MS PGothic" panose="020B0600070205080204" pitchFamily="34" charset="-128"/>
              </a:rPr>
              <a:t>]</a:t>
            </a:r>
            <a:endParaRPr lang="en-US" altLang="ja-JP" sz="2400" dirty="0">
              <a:ea typeface="MS PGothic" panose="020B0600070205080204" pitchFamily="34" charset="-128"/>
            </a:endParaRPr>
          </a:p>
        </p:txBody>
      </p:sp>
      <p:sp>
        <p:nvSpPr>
          <p:cNvPr id="2052" name="Text Box 4"/>
          <p:cNvSpPr txBox="1">
            <a:spLocks noChangeArrowheads="1"/>
          </p:cNvSpPr>
          <p:nvPr/>
        </p:nvSpPr>
        <p:spPr bwMode="auto">
          <a:xfrm>
            <a:off x="8077200" y="188914"/>
            <a:ext cx="2446338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fontAlgn="base">
              <a:spcBef>
                <a:spcPct val="50000"/>
              </a:spcBef>
              <a:spcAft>
                <a:spcPct val="0"/>
              </a:spcAft>
              <a:buFontTx/>
              <a:buNone/>
            </a:pPr>
            <a:r>
              <a:rPr lang="en-US" altLang="ja-JP" sz="1800" b="1" dirty="0" smtClean="0">
                <a:solidFill>
                  <a:srgbClr val="000000"/>
                </a:solidFill>
                <a:ea typeface="MS PGothic" panose="020B0600070205080204" pitchFamily="34" charset="-128"/>
              </a:rPr>
              <a:t>R4-168781</a:t>
            </a:r>
            <a:endParaRPr lang="en-US" altLang="ja-JP" sz="1800" b="1" dirty="0">
              <a:solidFill>
                <a:srgbClr val="000000"/>
              </a:solidFill>
              <a:ea typeface="MS PGothic" panose="020B0600070205080204" pitchFamily="34" charset="-128"/>
            </a:endParaRPr>
          </a:p>
        </p:txBody>
      </p:sp>
      <p:sp>
        <p:nvSpPr>
          <p:cNvPr id="2053" name="Rectangle 6"/>
          <p:cNvSpPr>
            <a:spLocks noChangeArrowheads="1"/>
          </p:cNvSpPr>
          <p:nvPr/>
        </p:nvSpPr>
        <p:spPr bwMode="auto">
          <a:xfrm>
            <a:off x="1524000" y="152401"/>
            <a:ext cx="5334000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GB" altLang="zh-CN" sz="1800" b="1" dirty="0">
                <a:solidFill>
                  <a:srgbClr val="000000"/>
                </a:solidFill>
                <a:ea typeface="SimSun" panose="02010600030101010101" pitchFamily="2" charset="-122"/>
              </a:rPr>
              <a:t>3GPP TSG-RAN WG4 </a:t>
            </a:r>
            <a:r>
              <a:rPr lang="en-GB" altLang="zh-CN" sz="1800" b="1" dirty="0" smtClean="0">
                <a:solidFill>
                  <a:srgbClr val="000000"/>
                </a:solidFill>
                <a:ea typeface="SimSun" panose="02010600030101010101" pitchFamily="2" charset="-122"/>
              </a:rPr>
              <a:t>#</a:t>
            </a:r>
            <a:r>
              <a:rPr lang="en-GB" altLang="zh-CN" sz="1800" b="1" dirty="0" smtClean="0">
                <a:solidFill>
                  <a:srgbClr val="000000"/>
                </a:solidFill>
                <a:ea typeface="SimSun" panose="02010600030101010101" pitchFamily="2" charset="-122"/>
              </a:rPr>
              <a:t>80bis</a:t>
            </a:r>
            <a:endParaRPr lang="zh-CN" altLang="zh-CN" sz="1800" b="1" dirty="0">
              <a:solidFill>
                <a:srgbClr val="000000"/>
              </a:solidFill>
              <a:ea typeface="SimSun" panose="02010600030101010101" pitchFamily="2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GB" altLang="zh-CN" sz="1800" b="1" dirty="0" smtClean="0">
                <a:solidFill>
                  <a:srgbClr val="000000"/>
                </a:solidFill>
                <a:ea typeface="SimSun" panose="02010600030101010101" pitchFamily="2" charset="-122"/>
              </a:rPr>
              <a:t>Ljubljana</a:t>
            </a:r>
            <a:r>
              <a:rPr lang="en-GB" altLang="zh-CN" sz="1800" b="1" dirty="0" smtClean="0">
                <a:solidFill>
                  <a:srgbClr val="000000"/>
                </a:solidFill>
                <a:ea typeface="SimSun" panose="02010600030101010101" pitchFamily="2" charset="-122"/>
              </a:rPr>
              <a:t>, Slovenia, 10 </a:t>
            </a:r>
            <a:r>
              <a:rPr lang="en-GB" altLang="zh-CN" sz="1800" b="1" dirty="0">
                <a:solidFill>
                  <a:srgbClr val="000000"/>
                </a:solidFill>
                <a:ea typeface="SimSun" panose="02010600030101010101" pitchFamily="2" charset="-122"/>
              </a:rPr>
              <a:t>– </a:t>
            </a:r>
            <a:r>
              <a:rPr lang="en-GB" altLang="zh-CN" sz="1800" b="1" dirty="0" smtClean="0">
                <a:solidFill>
                  <a:srgbClr val="000000"/>
                </a:solidFill>
                <a:ea typeface="SimSun" panose="02010600030101010101" pitchFamily="2" charset="-122"/>
              </a:rPr>
              <a:t>14</a:t>
            </a:r>
            <a:r>
              <a:rPr lang="en-GB" altLang="zh-CN" sz="1800" b="1" dirty="0" smtClean="0">
                <a:solidFill>
                  <a:srgbClr val="000000"/>
                </a:solidFill>
                <a:ea typeface="SimSun" panose="02010600030101010101" pitchFamily="2" charset="-122"/>
              </a:rPr>
              <a:t> October, </a:t>
            </a:r>
            <a:r>
              <a:rPr lang="en-GB" altLang="zh-CN" sz="1800" b="1" dirty="0">
                <a:solidFill>
                  <a:srgbClr val="000000"/>
                </a:solidFill>
                <a:ea typeface="SimSun" panose="02010600030101010101" pitchFamily="2" charset="-122"/>
              </a:rPr>
              <a:t>2016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GB" altLang="zh-CN" sz="1800" b="1" dirty="0">
                <a:solidFill>
                  <a:srgbClr val="000000"/>
                </a:solidFill>
                <a:ea typeface="SimSun" panose="02010600030101010101" pitchFamily="2" charset="-122"/>
              </a:rPr>
              <a:t>Agenda Item: </a:t>
            </a:r>
            <a:r>
              <a:rPr lang="en-GB" altLang="zh-CN" sz="1800" b="1" dirty="0" smtClean="0">
                <a:solidFill>
                  <a:srgbClr val="000000"/>
                </a:solidFill>
                <a:ea typeface="SimSun" panose="02010600030101010101" pitchFamily="2" charset="-122"/>
              </a:rPr>
              <a:t>6.3.3.1</a:t>
            </a:r>
            <a:endParaRPr lang="zh-CN" altLang="zh-CN" sz="1800" b="1" dirty="0">
              <a:solidFill>
                <a:srgbClr val="000000"/>
              </a:solidFill>
              <a:ea typeface="SimSun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311993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Measurement accuracy results (</a:t>
            </a:r>
            <a:r>
              <a:rPr lang="en-US" dirty="0" smtClean="0"/>
              <a:t>RAN4#80bis)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sz="half" idx="1"/>
          </p:nvPr>
        </p:nvSpPr>
        <p:spPr/>
        <p:txBody>
          <a:bodyPr>
            <a:normAutofit lnSpcReduction="10000"/>
          </a:bodyPr>
          <a:lstStyle/>
          <a:p>
            <a:r>
              <a:rPr lang="fi-FI" dirty="0" err="1" smtClean="0"/>
              <a:t>The</a:t>
            </a:r>
            <a:r>
              <a:rPr lang="fi-FI" dirty="0" smtClean="0"/>
              <a:t> </a:t>
            </a:r>
            <a:r>
              <a:rPr lang="fi-FI" dirty="0" err="1" smtClean="0"/>
              <a:t>results</a:t>
            </a:r>
            <a:r>
              <a:rPr lang="fi-FI" dirty="0" smtClean="0"/>
              <a:t> in </a:t>
            </a:r>
            <a:r>
              <a:rPr lang="fi-FI" dirty="0" err="1" smtClean="0"/>
              <a:t>table</a:t>
            </a:r>
            <a:r>
              <a:rPr lang="fi-FI" dirty="0" smtClean="0"/>
              <a:t> </a:t>
            </a:r>
            <a:r>
              <a:rPr lang="fi-FI" dirty="0" err="1" smtClean="0"/>
              <a:t>are</a:t>
            </a:r>
            <a:r>
              <a:rPr lang="fi-FI" dirty="0" smtClean="0"/>
              <a:t> </a:t>
            </a:r>
            <a:r>
              <a:rPr lang="fi-FI" dirty="0" err="1" smtClean="0"/>
              <a:t>based</a:t>
            </a:r>
            <a:r>
              <a:rPr lang="fi-FI" dirty="0" smtClean="0"/>
              <a:t> on </a:t>
            </a:r>
            <a:r>
              <a:rPr lang="fi-FI" dirty="0" err="1" smtClean="0"/>
              <a:t>companies</a:t>
            </a:r>
            <a:r>
              <a:rPr lang="fi-FI" dirty="0" smtClean="0"/>
              <a:t> </a:t>
            </a:r>
            <a:r>
              <a:rPr lang="fi-FI" dirty="0" err="1" smtClean="0"/>
              <a:t>proposed</a:t>
            </a:r>
            <a:r>
              <a:rPr lang="fi-FI" dirty="0" smtClean="0"/>
              <a:t> </a:t>
            </a:r>
            <a:r>
              <a:rPr lang="fi-FI" dirty="0" err="1" smtClean="0"/>
              <a:t>accuracy</a:t>
            </a:r>
            <a:r>
              <a:rPr lang="fi-FI" dirty="0" smtClean="0"/>
              <a:t> </a:t>
            </a:r>
            <a:r>
              <a:rPr lang="fi-FI" dirty="0" err="1" smtClean="0"/>
              <a:t>values</a:t>
            </a:r>
            <a:r>
              <a:rPr lang="fi-FI" dirty="0" smtClean="0"/>
              <a:t>.</a:t>
            </a:r>
          </a:p>
          <a:p>
            <a:r>
              <a:rPr lang="fi-FI" dirty="0" err="1" smtClean="0"/>
              <a:t>Results</a:t>
            </a:r>
            <a:r>
              <a:rPr lang="fi-FI" dirty="0" smtClean="0"/>
              <a:t> </a:t>
            </a:r>
            <a:r>
              <a:rPr lang="fi-FI" dirty="0" err="1" smtClean="0"/>
              <a:t>notes</a:t>
            </a:r>
            <a:r>
              <a:rPr lang="fi-FI" dirty="0" smtClean="0"/>
              <a:t>:</a:t>
            </a:r>
          </a:p>
          <a:p>
            <a:pPr lvl="1"/>
            <a:r>
              <a:rPr lang="fi-FI" dirty="0" err="1" smtClean="0"/>
              <a:t>Including</a:t>
            </a:r>
            <a:r>
              <a:rPr lang="fi-FI" dirty="0" smtClean="0"/>
              <a:t> </a:t>
            </a:r>
            <a:r>
              <a:rPr lang="fi-FI" dirty="0" err="1" smtClean="0"/>
              <a:t>margins</a:t>
            </a:r>
            <a:r>
              <a:rPr lang="fi-FI" dirty="0" smtClean="0"/>
              <a:t>: Intel, Ericsson, </a:t>
            </a:r>
            <a:r>
              <a:rPr lang="fi-FI" dirty="0" err="1" smtClean="0"/>
              <a:t>Qualcomm</a:t>
            </a:r>
            <a:endParaRPr lang="fi-FI" dirty="0" smtClean="0"/>
          </a:p>
          <a:p>
            <a:pPr lvl="1"/>
            <a:r>
              <a:rPr lang="fi-FI" dirty="0" err="1" smtClean="0"/>
              <a:t>Not</a:t>
            </a:r>
            <a:r>
              <a:rPr lang="fi-FI" dirty="0" smtClean="0"/>
              <a:t> </a:t>
            </a:r>
            <a:r>
              <a:rPr lang="fi-FI" dirty="0" err="1" smtClean="0"/>
              <a:t>including</a:t>
            </a:r>
            <a:r>
              <a:rPr lang="fi-FI" dirty="0" smtClean="0"/>
              <a:t> </a:t>
            </a:r>
            <a:r>
              <a:rPr lang="fi-FI" dirty="0" err="1" smtClean="0"/>
              <a:t>margins</a:t>
            </a:r>
            <a:r>
              <a:rPr lang="fi-FI" dirty="0" smtClean="0"/>
              <a:t>: ZTE, Nokia, </a:t>
            </a:r>
            <a:r>
              <a:rPr lang="fi-FI" dirty="0" err="1" smtClean="0"/>
              <a:t>Huawei</a:t>
            </a:r>
            <a:r>
              <a:rPr lang="fi-FI" dirty="0" smtClean="0"/>
              <a:t>, CMCC</a:t>
            </a:r>
          </a:p>
          <a:p>
            <a:pPr lvl="1"/>
            <a:r>
              <a:rPr lang="fi-FI" dirty="0" smtClean="0"/>
              <a:t>Intel </a:t>
            </a:r>
            <a:r>
              <a:rPr lang="fi-FI" dirty="0" err="1" smtClean="0"/>
              <a:t>measurement</a:t>
            </a:r>
            <a:r>
              <a:rPr lang="fi-FI" dirty="0" smtClean="0"/>
              <a:t> </a:t>
            </a:r>
            <a:r>
              <a:rPr lang="fi-FI" dirty="0" err="1" smtClean="0"/>
              <a:t>period</a:t>
            </a:r>
            <a:r>
              <a:rPr lang="fi-FI" dirty="0" smtClean="0"/>
              <a:t> for </a:t>
            </a:r>
            <a:r>
              <a:rPr lang="fi-FI" dirty="0" err="1" smtClean="0"/>
              <a:t>enhanced</a:t>
            </a:r>
            <a:r>
              <a:rPr lang="fi-FI" dirty="0" smtClean="0"/>
              <a:t> </a:t>
            </a:r>
            <a:r>
              <a:rPr lang="fi-FI" dirty="0" err="1" smtClean="0"/>
              <a:t>coverage</a:t>
            </a:r>
            <a:r>
              <a:rPr lang="fi-FI" dirty="0" smtClean="0"/>
              <a:t>: 400ms</a:t>
            </a:r>
          </a:p>
          <a:p>
            <a:pPr lvl="1"/>
            <a:r>
              <a:rPr lang="fi-FI" dirty="0" err="1" smtClean="0"/>
              <a:t>Qualcomm</a:t>
            </a:r>
            <a:r>
              <a:rPr lang="fi-FI" dirty="0" smtClean="0"/>
              <a:t> </a:t>
            </a:r>
            <a:r>
              <a:rPr lang="fi-FI" dirty="0" err="1" smtClean="0"/>
              <a:t>measurement</a:t>
            </a:r>
            <a:r>
              <a:rPr lang="fi-FI" dirty="0" smtClean="0"/>
              <a:t> </a:t>
            </a:r>
            <a:r>
              <a:rPr lang="fi-FI" dirty="0" err="1" smtClean="0"/>
              <a:t>period</a:t>
            </a:r>
            <a:r>
              <a:rPr lang="fi-FI" dirty="0" smtClean="0"/>
              <a:t> for </a:t>
            </a:r>
            <a:r>
              <a:rPr lang="fi-FI" dirty="0" err="1" smtClean="0"/>
              <a:t>normal</a:t>
            </a:r>
            <a:r>
              <a:rPr lang="fi-FI" dirty="0" smtClean="0"/>
              <a:t> </a:t>
            </a:r>
            <a:r>
              <a:rPr lang="fi-FI" dirty="0" err="1" smtClean="0"/>
              <a:t>coverage</a:t>
            </a:r>
            <a:r>
              <a:rPr lang="fi-FI" dirty="0" smtClean="0"/>
              <a:t>: 800ms</a:t>
            </a:r>
          </a:p>
        </p:txBody>
      </p:sp>
      <p:sp>
        <p:nvSpPr>
          <p:cNvPr id="8" name="Content Placeholder 7"/>
          <p:cNvSpPr>
            <a:spLocks noGrp="1"/>
          </p:cNvSpPr>
          <p:nvPr>
            <p:ph sz="half" idx="2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fi-FI" dirty="0" smtClean="0"/>
              <a:t> 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13038" y="2277646"/>
            <a:ext cx="5299924" cy="30660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218997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 err="1" smtClean="0"/>
              <a:t>Way</a:t>
            </a:r>
            <a:r>
              <a:rPr lang="fi-FI" dirty="0" smtClean="0"/>
              <a:t> </a:t>
            </a:r>
            <a:r>
              <a:rPr lang="fi-FI" dirty="0" err="1" smtClean="0"/>
              <a:t>Forward</a:t>
            </a:r>
            <a:r>
              <a:rPr lang="fi-FI" dirty="0" smtClean="0"/>
              <a:t> on </a:t>
            </a:r>
            <a:r>
              <a:rPr lang="fi-FI" dirty="0" err="1" smtClean="0"/>
              <a:t>Margin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i-FI" dirty="0" err="1" smtClean="0"/>
              <a:t>Following</a:t>
            </a:r>
            <a:r>
              <a:rPr lang="fi-FI" dirty="0" smtClean="0"/>
              <a:t> </a:t>
            </a:r>
            <a:r>
              <a:rPr lang="fi-FI" dirty="0" err="1" smtClean="0"/>
              <a:t>margins</a:t>
            </a:r>
            <a:r>
              <a:rPr lang="fi-FI" dirty="0" smtClean="0"/>
              <a:t> </a:t>
            </a:r>
            <a:r>
              <a:rPr lang="fi-FI" dirty="0" err="1" smtClean="0"/>
              <a:t>are</a:t>
            </a:r>
            <a:r>
              <a:rPr lang="fi-FI" dirty="0" smtClean="0"/>
              <a:t> </a:t>
            </a:r>
            <a:r>
              <a:rPr lang="fi-FI" dirty="0" err="1" smtClean="0"/>
              <a:t>preferred</a:t>
            </a:r>
            <a:r>
              <a:rPr lang="fi-FI" dirty="0" smtClean="0"/>
              <a:t> </a:t>
            </a:r>
            <a:r>
              <a:rPr lang="fi-FI" dirty="0" err="1" smtClean="0"/>
              <a:t>by</a:t>
            </a:r>
            <a:r>
              <a:rPr lang="fi-FI" dirty="0" smtClean="0"/>
              <a:t> </a:t>
            </a:r>
            <a:r>
              <a:rPr lang="fi-FI" dirty="0" err="1" smtClean="0"/>
              <a:t>companies</a:t>
            </a:r>
            <a:r>
              <a:rPr lang="fi-FI" dirty="0" smtClean="0"/>
              <a:t>:</a:t>
            </a:r>
          </a:p>
          <a:p>
            <a:pPr lvl="1"/>
            <a:r>
              <a:rPr lang="fi-FI" dirty="0" smtClean="0"/>
              <a:t>Intel</a:t>
            </a:r>
          </a:p>
          <a:p>
            <a:pPr lvl="1"/>
            <a:r>
              <a:rPr lang="fi-FI" dirty="0" smtClean="0"/>
              <a:t>ZTE</a:t>
            </a:r>
          </a:p>
          <a:p>
            <a:pPr lvl="1"/>
            <a:r>
              <a:rPr lang="fi-FI" dirty="0" smtClean="0"/>
              <a:t>Ericsson</a:t>
            </a:r>
          </a:p>
          <a:p>
            <a:pPr lvl="1"/>
            <a:r>
              <a:rPr lang="fi-FI" dirty="0" smtClean="0"/>
              <a:t>Nokia: 2dB</a:t>
            </a:r>
          </a:p>
          <a:p>
            <a:pPr lvl="1"/>
            <a:r>
              <a:rPr lang="fi-FI" dirty="0" err="1" smtClean="0"/>
              <a:t>Huawei</a:t>
            </a:r>
            <a:endParaRPr lang="fi-FI" dirty="0" smtClean="0"/>
          </a:p>
          <a:p>
            <a:pPr lvl="1"/>
            <a:r>
              <a:rPr lang="fi-FI" dirty="0" smtClean="0"/>
              <a:t>CMCC</a:t>
            </a:r>
          </a:p>
          <a:p>
            <a:pPr lvl="1"/>
            <a:r>
              <a:rPr lang="fi-FI" dirty="0" err="1" smtClean="0"/>
              <a:t>Qualcomm</a:t>
            </a:r>
            <a:endParaRPr lang="fi-FI" dirty="0" smtClean="0"/>
          </a:p>
          <a:p>
            <a:r>
              <a:rPr lang="fi-FI" dirty="0" err="1" smtClean="0"/>
              <a:t>Agreement</a:t>
            </a:r>
            <a:r>
              <a:rPr lang="fi-FI" dirty="0" smtClean="0"/>
              <a:t> on </a:t>
            </a:r>
            <a:r>
              <a:rPr lang="fi-FI" dirty="0" err="1" smtClean="0"/>
              <a:t>margin</a:t>
            </a:r>
            <a:r>
              <a:rPr lang="fi-FI" dirty="0" smtClean="0"/>
              <a:t>: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6574773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 err="1" smtClean="0"/>
              <a:t>Way</a:t>
            </a:r>
            <a:r>
              <a:rPr lang="fi-FI" dirty="0" smtClean="0"/>
              <a:t> </a:t>
            </a:r>
            <a:r>
              <a:rPr lang="fi-FI" dirty="0" err="1" smtClean="0"/>
              <a:t>Forward</a:t>
            </a:r>
            <a:r>
              <a:rPr lang="fi-FI" dirty="0" smtClean="0"/>
              <a:t> on </a:t>
            </a:r>
            <a:r>
              <a:rPr lang="fi-FI" dirty="0" err="1" smtClean="0"/>
              <a:t>Measurement</a:t>
            </a:r>
            <a:r>
              <a:rPr lang="fi-FI" dirty="0" smtClean="0"/>
              <a:t> </a:t>
            </a:r>
            <a:r>
              <a:rPr lang="fi-FI" dirty="0" err="1" smtClean="0"/>
              <a:t>period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i-FI" dirty="0" err="1"/>
              <a:t>Following</a:t>
            </a:r>
            <a:r>
              <a:rPr lang="fi-FI" dirty="0"/>
              <a:t> </a:t>
            </a:r>
            <a:r>
              <a:rPr lang="fi-FI" dirty="0" err="1" smtClean="0"/>
              <a:t>Measurement</a:t>
            </a:r>
            <a:r>
              <a:rPr lang="fi-FI" dirty="0" smtClean="0"/>
              <a:t> </a:t>
            </a:r>
            <a:r>
              <a:rPr lang="fi-FI" dirty="0" err="1" smtClean="0"/>
              <a:t>Periods</a:t>
            </a:r>
            <a:r>
              <a:rPr lang="fi-FI" dirty="0" smtClean="0"/>
              <a:t> </a:t>
            </a:r>
            <a:r>
              <a:rPr lang="fi-FI" dirty="0" err="1"/>
              <a:t>are</a:t>
            </a:r>
            <a:r>
              <a:rPr lang="fi-FI" dirty="0"/>
              <a:t> </a:t>
            </a:r>
            <a:r>
              <a:rPr lang="fi-FI" dirty="0" err="1"/>
              <a:t>preferred</a:t>
            </a:r>
            <a:r>
              <a:rPr lang="fi-FI" dirty="0"/>
              <a:t> </a:t>
            </a:r>
            <a:r>
              <a:rPr lang="fi-FI" dirty="0" err="1"/>
              <a:t>by</a:t>
            </a:r>
            <a:r>
              <a:rPr lang="fi-FI" dirty="0"/>
              <a:t> </a:t>
            </a:r>
            <a:r>
              <a:rPr lang="fi-FI" dirty="0" err="1" smtClean="0"/>
              <a:t>companies</a:t>
            </a:r>
            <a:r>
              <a:rPr lang="fi-FI" dirty="0" smtClean="0"/>
              <a:t>:</a:t>
            </a:r>
          </a:p>
          <a:p>
            <a:endParaRPr lang="fi-FI" dirty="0" smtClean="0"/>
          </a:p>
          <a:p>
            <a:endParaRPr lang="fi-FI" dirty="0"/>
          </a:p>
          <a:p>
            <a:endParaRPr lang="fi-FI" dirty="0" smtClean="0"/>
          </a:p>
          <a:p>
            <a:endParaRPr lang="fi-FI" dirty="0"/>
          </a:p>
          <a:p>
            <a:endParaRPr lang="fi-FI" dirty="0" smtClean="0"/>
          </a:p>
          <a:p>
            <a:endParaRPr lang="fi-FI" dirty="0"/>
          </a:p>
          <a:p>
            <a:r>
              <a:rPr lang="fi-FI" dirty="0" err="1" smtClean="0"/>
              <a:t>Agreement</a:t>
            </a:r>
            <a:r>
              <a:rPr lang="fi-FI" dirty="0" smtClean="0"/>
              <a:t> </a:t>
            </a:r>
            <a:r>
              <a:rPr lang="fi-FI" dirty="0"/>
              <a:t>on </a:t>
            </a:r>
            <a:r>
              <a:rPr lang="fi-FI" dirty="0" err="1"/>
              <a:t>margin</a:t>
            </a:r>
            <a:r>
              <a:rPr lang="fi-FI" dirty="0" smtClean="0"/>
              <a:t>:</a:t>
            </a:r>
            <a:endParaRPr lang="en-US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42190257"/>
              </p:ext>
            </p:extLst>
          </p:nvPr>
        </p:nvGraphicFramePr>
        <p:xfrm>
          <a:off x="1148772" y="2309476"/>
          <a:ext cx="8127999" cy="29667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09333"/>
                <a:gridCol w="2709333"/>
                <a:gridCol w="2709333"/>
              </a:tblGrid>
              <a:tr h="370840">
                <a:tc>
                  <a:txBody>
                    <a:bodyPr/>
                    <a:lstStyle/>
                    <a:p>
                      <a:r>
                        <a:rPr lang="fi-FI" dirty="0" smtClean="0"/>
                        <a:t>Company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dirty="0" err="1" smtClean="0"/>
                        <a:t>Normal</a:t>
                      </a:r>
                      <a:r>
                        <a:rPr lang="fi-FI" dirty="0" smtClean="0"/>
                        <a:t> </a:t>
                      </a:r>
                      <a:r>
                        <a:rPr lang="fi-FI" dirty="0" err="1" smtClean="0"/>
                        <a:t>mode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dirty="0" err="1" smtClean="0"/>
                        <a:t>Enhanced</a:t>
                      </a:r>
                      <a:r>
                        <a:rPr lang="fi-FI" dirty="0" smtClean="0"/>
                        <a:t> </a:t>
                      </a:r>
                      <a:r>
                        <a:rPr lang="fi-FI" dirty="0" err="1" smtClean="0"/>
                        <a:t>mode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fi-FI" dirty="0" smtClean="0"/>
                        <a:t>Intel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fi-FI" dirty="0" smtClean="0"/>
                        <a:t>ZTE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fi-FI" dirty="0" smtClean="0"/>
                        <a:t>Ericsson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dirty="0" smtClean="0"/>
                        <a:t>800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dirty="0" smtClean="0"/>
                        <a:t>800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fi-FI" dirty="0" smtClean="0"/>
                        <a:t>Nokia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dirty="0" smtClean="0"/>
                        <a:t>800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dirty="0" smtClean="0"/>
                        <a:t>1600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fi-FI" dirty="0" err="1" smtClean="0"/>
                        <a:t>Huawei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fi-FI" dirty="0" smtClean="0"/>
                        <a:t>CMCC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fi-FI" dirty="0" err="1" smtClean="0"/>
                        <a:t>Qualcomm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dirty="0" smtClean="0"/>
                        <a:t>800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dirty="0" smtClean="0"/>
                        <a:t>1600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386978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Agreement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Based on the results provided by companies in RAN4#80bis following is agreed for </a:t>
            </a:r>
            <a:r>
              <a:rPr lang="en-US" dirty="0" err="1" smtClean="0"/>
              <a:t>inband</a:t>
            </a:r>
            <a:r>
              <a:rPr lang="en-US" dirty="0" smtClean="0"/>
              <a:t> scenario:</a:t>
            </a:r>
          </a:p>
          <a:p>
            <a:pPr lvl="1"/>
            <a:r>
              <a:rPr lang="en-US" dirty="0" smtClean="0"/>
              <a:t>Normal coverage:</a:t>
            </a:r>
          </a:p>
          <a:p>
            <a:pPr lvl="2"/>
            <a:r>
              <a:rPr lang="en-US" dirty="0" smtClean="0"/>
              <a:t>NRSRP: +-[6]dB</a:t>
            </a:r>
          </a:p>
          <a:p>
            <a:pPr lvl="2"/>
            <a:r>
              <a:rPr lang="en-US" dirty="0" smtClean="0"/>
              <a:t>NRSRQ: +-[6]dB</a:t>
            </a:r>
            <a:endParaRPr lang="en-US" dirty="0" smtClean="0"/>
          </a:p>
          <a:p>
            <a:pPr lvl="1"/>
            <a:r>
              <a:rPr lang="en-US" dirty="0" smtClean="0"/>
              <a:t>Enhanced coverage:</a:t>
            </a:r>
          </a:p>
          <a:p>
            <a:pPr lvl="2"/>
            <a:r>
              <a:rPr lang="en-US" dirty="0" smtClean="0"/>
              <a:t>NRSRP: +-[9]dB</a:t>
            </a:r>
            <a:endParaRPr lang="en-US" dirty="0" smtClean="0"/>
          </a:p>
          <a:p>
            <a:pPr lvl="2"/>
            <a:r>
              <a:rPr lang="en-US" dirty="0" smtClean="0"/>
              <a:t>NRSRQ: +-[9]dB</a:t>
            </a:r>
            <a:endParaRPr lang="en-US" dirty="0" smtClean="0"/>
          </a:p>
          <a:p>
            <a:r>
              <a:rPr lang="en-US" dirty="0" smtClean="0"/>
              <a:t>Results are with </a:t>
            </a:r>
            <a:r>
              <a:rPr lang="en-US" dirty="0" smtClean="0"/>
              <a:t>margins</a:t>
            </a:r>
          </a:p>
          <a:p>
            <a:pPr lvl="1"/>
            <a:r>
              <a:rPr lang="en-US" dirty="0" smtClean="0"/>
              <a:t>margin used is [x]dB</a:t>
            </a:r>
            <a:endParaRPr lang="en-US" dirty="0" smtClean="0"/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dirty="0" smtClean="0">
                <a:solidFill>
                  <a:srgbClr val="FF0000"/>
                </a:solidFill>
              </a:rPr>
              <a:t>To be updated based on margin agreement.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42249" y="2462173"/>
            <a:ext cx="4441501" cy="30782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768801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Way forward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RAN4 </a:t>
            </a:r>
            <a:r>
              <a:rPr lang="en-US" dirty="0" smtClean="0"/>
              <a:t>should decide whether </a:t>
            </a:r>
            <a:r>
              <a:rPr lang="en-US" dirty="0" smtClean="0"/>
              <a:t>it is necessary to define separate requirements for </a:t>
            </a:r>
            <a:r>
              <a:rPr lang="en-US" dirty="0" smtClean="0"/>
              <a:t>in-band and </a:t>
            </a:r>
            <a:r>
              <a:rPr lang="en-US" dirty="0" smtClean="0"/>
              <a:t>stand-alone/guard-band</a:t>
            </a:r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6234527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6746</TotalTime>
  <Words>240</Words>
  <Application>Microsoft Office PowerPoint</Application>
  <PresentationFormat>Widescreen</PresentationFormat>
  <Paragraphs>62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6</vt:i4>
      </vt:variant>
    </vt:vector>
  </HeadingPairs>
  <TitlesOfParts>
    <vt:vector size="13" baseType="lpstr">
      <vt:lpstr>ＭＳ Ｐゴシック</vt:lpstr>
      <vt:lpstr>SimSun</vt:lpstr>
      <vt:lpstr>Arial</vt:lpstr>
      <vt:lpstr>Calibri</vt:lpstr>
      <vt:lpstr>Calibri Light</vt:lpstr>
      <vt:lpstr>Office Theme</vt:lpstr>
      <vt:lpstr>Default Design</vt:lpstr>
      <vt:lpstr>WF on NB-IoT Measurement Accuracy </vt:lpstr>
      <vt:lpstr>Measurement accuracy results (RAN4#80bis)</vt:lpstr>
      <vt:lpstr>Way Forward on Margin</vt:lpstr>
      <vt:lpstr>Way Forward on Measurement period</vt:lpstr>
      <vt:lpstr>Agreement</vt:lpstr>
      <vt:lpstr>Way forward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Lars Dalsgaard</dc:creator>
  <cp:lastModifiedBy>Nokia</cp:lastModifiedBy>
  <cp:revision>47</cp:revision>
  <dcterms:created xsi:type="dcterms:W3CDTF">2016-08-23T12:50:40Z</dcterms:created>
  <dcterms:modified xsi:type="dcterms:W3CDTF">2016-10-13T12:34:36Z</dcterms:modified>
</cp:coreProperties>
</file>