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3" r:id="rId4"/>
    <p:sldId id="258" r:id="rId5"/>
    <p:sldId id="265" r:id="rId6"/>
    <p:sldId id="264" r:id="rId7"/>
    <p:sldId id="259" r:id="rId8"/>
    <p:sldId id="260" r:id="rId9"/>
    <p:sldId id="262" r:id="rId10"/>
    <p:sldId id="261" r:id="rId11"/>
    <p:sldId id="269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65" autoAdjust="0"/>
    <p:restoredTop sz="87614" autoAdjust="0"/>
  </p:normalViewPr>
  <p:slideViewPr>
    <p:cSldViewPr>
      <p:cViewPr>
        <p:scale>
          <a:sx n="75" d="100"/>
          <a:sy n="75" d="100"/>
        </p:scale>
        <p:origin x="-9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2712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81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81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81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Coexistence Standalone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077200" cy="1752600"/>
          </a:xfrm>
        </p:spPr>
        <p:txBody>
          <a:bodyPr/>
          <a:lstStyle/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Ericsson, [ALU, Huawei, Nokia, ZTE</a:t>
            </a:r>
            <a:r>
              <a:rPr lang="en-US" sz="2800" smtClean="0">
                <a:solidFill>
                  <a:schemeClr val="tx1"/>
                </a:solidFill>
              </a:rPr>
              <a:t>, </a:t>
            </a:r>
            <a:r>
              <a:rPr lang="en-US" sz="2800" smtClean="0">
                <a:solidFill>
                  <a:schemeClr val="tx1"/>
                </a:solidFill>
              </a:rPr>
              <a:t>Intel</a:t>
            </a:r>
            <a:r>
              <a:rPr lang="en-US" sz="2800" dirty="0" smtClean="0">
                <a:solidFill>
                  <a:schemeClr val="tx1"/>
                </a:solidFill>
              </a:rPr>
              <a:t>, Qualcomm,.]</a:t>
            </a:r>
            <a:endParaRPr lang="en-US" sz="2800" dirty="0"/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3GPP TSG-RAN WG4 Meeting #78		R4-161283</a:t>
            </a:r>
            <a:endParaRPr lang="en-US" sz="2400" b="1" dirty="0" smtClean="0"/>
          </a:p>
          <a:p>
            <a:r>
              <a:rPr lang="sv-SE" sz="2400" b="1" dirty="0" smtClean="0"/>
              <a:t>Malta</a:t>
            </a:r>
            <a:r>
              <a:rPr lang="en-GB" sz="2400" b="1" dirty="0" smtClean="0"/>
              <a:t>, Feb 15-19, 2016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BS and UE RF specs expect ACLR/ACS value from coexistence (ref to associated WF).</a:t>
            </a:r>
          </a:p>
          <a:p>
            <a:r>
              <a:rPr lang="sv-SE" dirty="0" smtClean="0"/>
              <a:t>If yes, how to proceed? </a:t>
            </a:r>
          </a:p>
          <a:p>
            <a:pPr lvl="1"/>
            <a:r>
              <a:rPr lang="sv-SE" dirty="0" smtClean="0"/>
              <a:t>Consider new BS and UE masks, at least FoffsetRAT.</a:t>
            </a:r>
          </a:p>
          <a:p>
            <a:pPr lvl="1"/>
            <a:r>
              <a:rPr lang="sv-SE" dirty="0" smtClean="0"/>
              <a:t>Re-run coex with 2 steps ACLR</a:t>
            </a:r>
            <a:r>
              <a:rPr lang="sv-SE" dirty="0"/>
              <a:t> </a:t>
            </a:r>
            <a:r>
              <a:rPr lang="sv-SE" dirty="0" smtClean="0"/>
              <a:t>(BS)? UE?</a:t>
            </a:r>
          </a:p>
          <a:p>
            <a:pPr lvl="1"/>
            <a:r>
              <a:rPr lang="sv-SE" dirty="0" smtClean="0"/>
              <a:t>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9516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2600" dirty="0" smtClean="0"/>
              <a:t>Achievable power ratio is provided based on the candidate SEM proposed in [1, 2]</a:t>
            </a:r>
          </a:p>
          <a:p>
            <a:pPr>
              <a:buNone/>
            </a:pPr>
            <a:endParaRPr lang="en-US" altLang="zh-CN" sz="2600" dirty="0" smtClean="0"/>
          </a:p>
          <a:p>
            <a:pPr>
              <a:buNone/>
            </a:pPr>
            <a:r>
              <a:rPr lang="en-US" altLang="zh-CN" sz="2600" dirty="0" smtClean="0"/>
              <a:t>[1] </a:t>
            </a:r>
            <a:r>
              <a:rPr lang="en-GB" altLang="zh-CN" sz="2600" dirty="0" smtClean="0"/>
              <a:t>R4-77AH-IoT-0059, “NB-IOT UE RF aspects”, Nokia Networks</a:t>
            </a:r>
            <a:endParaRPr lang="en-US" altLang="zh-CN" sz="2600" dirty="0" smtClean="0"/>
          </a:p>
          <a:p>
            <a:pPr>
              <a:buNone/>
            </a:pPr>
            <a:r>
              <a:rPr lang="en-US" altLang="zh-CN" sz="2600" dirty="0" smtClean="0"/>
              <a:t>[2] </a:t>
            </a:r>
            <a:r>
              <a:rPr lang="en-GB" altLang="zh-CN" sz="2600" dirty="0" smtClean="0"/>
              <a:t>R4-160616, “On UE emission requirement for NB-</a:t>
            </a:r>
            <a:r>
              <a:rPr lang="en-GB" altLang="zh-CN" sz="2600" dirty="0" err="1" smtClean="0"/>
              <a:t>IoT</a:t>
            </a:r>
            <a:r>
              <a:rPr lang="en-GB" altLang="zh-CN" sz="2600" dirty="0" smtClean="0"/>
              <a:t>”, Huawei</a:t>
            </a:r>
            <a:endParaRPr lang="en-US" sz="2600" dirty="0" smtClean="0"/>
          </a:p>
        </p:txBody>
      </p:sp>
    </p:spTree>
    <p:extLst>
      <p:ext uri="{BB962C8B-B14F-4D97-AF65-F5344CB8AC3E}">
        <p14:creationId xmlns:p14="http://schemas.microsoft.com/office/powerpoint/2010/main" val="385283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UE SEM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029200"/>
          </a:xfrm>
        </p:spPr>
        <p:txBody>
          <a:bodyPr>
            <a:normAutofit/>
          </a:bodyPr>
          <a:lstStyle/>
          <a:p>
            <a:r>
              <a:rPr lang="sv-SE" dirty="0" smtClean="0"/>
              <a:t>UE SEM variants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905000"/>
            <a:ext cx="7315200" cy="395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1097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Achievable power ratio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>
            <a:normAutofit fontScale="62500" lnSpcReduction="20000"/>
          </a:bodyPr>
          <a:lstStyle/>
          <a:p>
            <a:r>
              <a:rPr lang="sv-SE" sz="3600" dirty="0" smtClean="0"/>
              <a:t>Achievable power ration for coexistence by integral of the candidate UE SEM variants</a:t>
            </a:r>
          </a:p>
          <a:p>
            <a:endParaRPr lang="sv-SE" dirty="0" smtClean="0"/>
          </a:p>
          <a:p>
            <a:endParaRPr lang="sv-SE" dirty="0"/>
          </a:p>
          <a:p>
            <a:endParaRPr lang="sv-SE" dirty="0"/>
          </a:p>
          <a:p>
            <a:endParaRPr lang="sv-SE" dirty="0" smtClean="0"/>
          </a:p>
          <a:p>
            <a:endParaRPr lang="sv-SE" dirty="0"/>
          </a:p>
          <a:p>
            <a:endParaRPr lang="sv-SE" dirty="0" smtClean="0"/>
          </a:p>
          <a:p>
            <a:endParaRPr lang="sv-SE" dirty="0"/>
          </a:p>
          <a:p>
            <a:endParaRPr lang="sv-SE" dirty="0" smtClean="0"/>
          </a:p>
          <a:p>
            <a:endParaRPr lang="sv-SE" dirty="0"/>
          </a:p>
          <a:p>
            <a:endParaRPr lang="sv-SE" dirty="0" smtClean="0"/>
          </a:p>
          <a:p>
            <a:endParaRPr lang="sv-SE" dirty="0" smtClean="0"/>
          </a:p>
          <a:p>
            <a:pPr>
              <a:buNone/>
            </a:pPr>
            <a:endParaRPr lang="en-US" altLang="zh-CN" sz="2900" dirty="0" smtClean="0"/>
          </a:p>
          <a:p>
            <a:pPr>
              <a:buNone/>
            </a:pPr>
            <a:r>
              <a:rPr lang="en-US" altLang="zh-CN" sz="2900" dirty="0" smtClean="0"/>
              <a:t>[</a:t>
            </a:r>
            <a:r>
              <a:rPr lang="en-US" altLang="zh-CN" sz="2900" dirty="0"/>
              <a:t>1] </a:t>
            </a:r>
            <a:r>
              <a:rPr lang="en-GB" altLang="zh-CN" sz="2900" dirty="0"/>
              <a:t>R4-77AH-IoT-0059, “NB-IOT UE RF aspects”, Nokia Networks</a:t>
            </a:r>
            <a:endParaRPr lang="en-US" altLang="zh-CN" sz="2900" dirty="0"/>
          </a:p>
          <a:p>
            <a:pPr>
              <a:buNone/>
            </a:pPr>
            <a:r>
              <a:rPr lang="en-US" altLang="zh-CN" sz="2900" dirty="0"/>
              <a:t>[2] </a:t>
            </a:r>
            <a:r>
              <a:rPr lang="en-GB" altLang="zh-CN" sz="2900" dirty="0"/>
              <a:t>R4-160616, “On UE emission requirement for NB-</a:t>
            </a:r>
            <a:r>
              <a:rPr lang="en-GB" altLang="zh-CN" sz="2900" dirty="0" err="1"/>
              <a:t>IoT</a:t>
            </a:r>
            <a:r>
              <a:rPr lang="en-GB" altLang="zh-CN" sz="2900" dirty="0"/>
              <a:t>”, </a:t>
            </a:r>
            <a:r>
              <a:rPr lang="en-GB" altLang="zh-CN" sz="2900" dirty="0" smtClean="0"/>
              <a:t>Huawei</a:t>
            </a:r>
            <a:endParaRPr lang="sv-SE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980553"/>
              </p:ext>
            </p:extLst>
          </p:nvPr>
        </p:nvGraphicFramePr>
        <p:xfrm>
          <a:off x="1371600" y="3014888"/>
          <a:ext cx="6324600" cy="2623912"/>
        </p:xfrm>
        <a:graphic>
          <a:graphicData uri="http://schemas.openxmlformats.org/drawingml/2006/table">
            <a:tbl>
              <a:tblPr/>
              <a:tblGrid>
                <a:gridCol w="2360422"/>
                <a:gridCol w="1313462"/>
                <a:gridCol w="1294425"/>
                <a:gridCol w="1356291"/>
              </a:tblGrid>
              <a:tr h="14532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Protection over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the 200kHz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channel with edge to edge frequency offset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100kHz</a:t>
                      </a:r>
                      <a:b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(with GSM)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500kHz</a:t>
                      </a:r>
                      <a:b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(with LTE)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580kHz</a:t>
                      </a:r>
                      <a:b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(with UMTS)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(reference)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GSM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36dB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60dB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60dB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LTE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like [1]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18dB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55dB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55dB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GSM like [2]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26dB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50dB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50dB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208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/>
              <a:t>This contribution captures the </a:t>
            </a:r>
            <a:r>
              <a:rPr lang="fi-FI" dirty="0" smtClean="0"/>
              <a:t>current status and first conclusion of </a:t>
            </a:r>
            <a:r>
              <a:rPr lang="fi-FI" dirty="0"/>
              <a:t>NB-IOT </a:t>
            </a:r>
            <a:r>
              <a:rPr lang="sv-SE" dirty="0" smtClean="0"/>
              <a:t>standalone coexistence during</a:t>
            </a:r>
            <a:r>
              <a:rPr lang="en-US" dirty="0" smtClean="0"/>
              <a:t> RAN4#78 in Malta. </a:t>
            </a:r>
            <a:endParaRPr lang="en-US" dirty="0"/>
          </a:p>
          <a:p>
            <a:pPr marL="0" indent="0">
              <a:buNone/>
            </a:pPr>
            <a:endParaRPr lang="fi-FI" dirty="0" smtClean="0"/>
          </a:p>
          <a:p>
            <a:pPr marL="0" indent="0">
              <a:buNone/>
            </a:pPr>
            <a:r>
              <a:rPr lang="fi-FI" dirty="0" smtClean="0"/>
              <a:t>It </a:t>
            </a:r>
            <a:r>
              <a:rPr lang="fi-FI" dirty="0"/>
              <a:t>also lists </a:t>
            </a:r>
            <a:r>
              <a:rPr lang="fi-FI" dirty="0" smtClean="0"/>
              <a:t>next steps related to coexistence.</a:t>
            </a:r>
            <a:endParaRPr lang="en-US" dirty="0"/>
          </a:p>
          <a:p>
            <a:pPr marL="0" indent="0">
              <a:buNone/>
            </a:pP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Coex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Criteria:</a:t>
            </a:r>
          </a:p>
          <a:p>
            <a:pPr lvl="1"/>
            <a:r>
              <a:rPr lang="sv-SE" dirty="0" smtClean="0"/>
              <a:t>LTE: </a:t>
            </a:r>
          </a:p>
          <a:p>
            <a:pPr lvl="2"/>
            <a:r>
              <a:rPr lang="sv-SE" dirty="0" smtClean="0"/>
              <a:t>Throughput loss &lt;= 5% (average and 5%)</a:t>
            </a:r>
          </a:p>
          <a:p>
            <a:pPr lvl="1"/>
            <a:r>
              <a:rPr lang="sv-SE" dirty="0" smtClean="0"/>
              <a:t>UMTS: </a:t>
            </a:r>
          </a:p>
          <a:p>
            <a:pPr lvl="2"/>
            <a:r>
              <a:rPr lang="sv-SE" dirty="0" smtClean="0"/>
              <a:t>Outage &lt;= 5%</a:t>
            </a:r>
          </a:p>
          <a:p>
            <a:pPr lvl="1"/>
            <a:r>
              <a:rPr lang="sv-SE" dirty="0" smtClean="0"/>
              <a:t>GSM: </a:t>
            </a:r>
          </a:p>
          <a:p>
            <a:pPr lvl="2"/>
            <a:r>
              <a:rPr lang="sv-SE" dirty="0" smtClean="0"/>
              <a:t>Outage &lt;= 5%</a:t>
            </a:r>
          </a:p>
          <a:p>
            <a:pPr lvl="1"/>
            <a:r>
              <a:rPr lang="sv-SE" dirty="0" smtClean="0"/>
              <a:t>NB-IoT:</a:t>
            </a:r>
          </a:p>
          <a:p>
            <a:pPr lvl="2"/>
            <a:r>
              <a:rPr lang="sv-SE" dirty="0" smtClean="0">
                <a:solidFill>
                  <a:schemeClr val="tx2"/>
                </a:solidFill>
              </a:rPr>
              <a:t>SNR loss &lt; 1(?) dB  (at 5%?,  Average?, 95%?)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268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GSM</a:t>
            </a:r>
          </a:p>
          <a:p>
            <a:pPr lvl="1"/>
            <a:r>
              <a:rPr lang="sv-SE" dirty="0" smtClean="0"/>
              <a:t>BS: 	ACLR:	40 dB		ACS: 45-50 dB</a:t>
            </a:r>
          </a:p>
          <a:p>
            <a:pPr lvl="2"/>
            <a:r>
              <a:rPr lang="sv-SE" dirty="0" smtClean="0"/>
              <a:t>With ACLR=40, outage degradation in [4.1 – 2.9] %</a:t>
            </a:r>
          </a:p>
          <a:p>
            <a:pPr lvl="2"/>
            <a:r>
              <a:rPr lang="sv-SE" dirty="0" smtClean="0"/>
              <a:t>With ACS=45, loss in [2.8 – 0.4] dB</a:t>
            </a:r>
          </a:p>
          <a:p>
            <a:pPr lvl="2"/>
            <a:endParaRPr lang="en-US" dirty="0" smtClean="0"/>
          </a:p>
          <a:p>
            <a:pPr lvl="1"/>
            <a:r>
              <a:rPr lang="sv-SE" dirty="0" smtClean="0"/>
              <a:t>UE: 	ACLR:	20 dB		ACS: 30-40 dB</a:t>
            </a:r>
          </a:p>
          <a:p>
            <a:pPr lvl="2"/>
            <a:r>
              <a:rPr lang="sv-SE" dirty="0"/>
              <a:t>With </a:t>
            </a:r>
            <a:r>
              <a:rPr lang="sv-SE" dirty="0" smtClean="0"/>
              <a:t>ACLR=20, outage degradation in [3.4 - 0.8] %</a:t>
            </a:r>
            <a:endParaRPr lang="sv-SE" dirty="0"/>
          </a:p>
          <a:p>
            <a:pPr lvl="2"/>
            <a:r>
              <a:rPr lang="sv-SE" dirty="0"/>
              <a:t>With ACS</a:t>
            </a:r>
            <a:r>
              <a:rPr lang="sv-SE" dirty="0" smtClean="0"/>
              <a:t>= 30, </a:t>
            </a:r>
            <a:r>
              <a:rPr lang="sv-SE" dirty="0"/>
              <a:t>loss in </a:t>
            </a:r>
            <a:r>
              <a:rPr lang="sv-SE" dirty="0" smtClean="0"/>
              <a:t>[2-0] dB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 dirty="0" smtClean="0"/>
              <a:t>UMTS</a:t>
            </a:r>
          </a:p>
          <a:p>
            <a:pPr lvl="1"/>
            <a:r>
              <a:rPr lang="sv-SE" dirty="0" smtClean="0"/>
              <a:t>BS: 	ACLR: 40-45 dB	ACS: 40 dB</a:t>
            </a:r>
          </a:p>
          <a:p>
            <a:pPr lvl="2"/>
            <a:r>
              <a:rPr lang="sv-SE" dirty="0" smtClean="0"/>
              <a:t>With ACLR=45, outage degradation in [3.27 – 0.34] %</a:t>
            </a:r>
          </a:p>
          <a:p>
            <a:pPr lvl="2"/>
            <a:r>
              <a:rPr lang="sv-SE" dirty="0" smtClean="0"/>
              <a:t>With ACS=40, loss in [0.7 - 0] dB</a:t>
            </a:r>
          </a:p>
          <a:p>
            <a:pPr lvl="2"/>
            <a:endParaRPr lang="en-US" dirty="0" smtClean="0"/>
          </a:p>
          <a:p>
            <a:pPr lvl="1"/>
            <a:r>
              <a:rPr lang="sv-SE" dirty="0" smtClean="0"/>
              <a:t>UE: 	ACLR: &gt;50 dB</a:t>
            </a:r>
            <a:r>
              <a:rPr lang="sv-SE" smtClean="0"/>
              <a:t>		ACS:20-40 </a:t>
            </a:r>
            <a:r>
              <a:rPr lang="sv-SE" dirty="0" smtClean="0"/>
              <a:t>dB</a:t>
            </a:r>
          </a:p>
          <a:p>
            <a:pPr lvl="2"/>
            <a:r>
              <a:rPr lang="sv-SE" dirty="0" smtClean="0"/>
              <a:t>With ACS=30, </a:t>
            </a:r>
            <a:r>
              <a:rPr lang="sv-SE" dirty="0"/>
              <a:t>loss in </a:t>
            </a:r>
            <a:r>
              <a:rPr lang="sv-SE" dirty="0" smtClean="0"/>
              <a:t>[1.4 – 0] dB</a:t>
            </a:r>
            <a:endParaRPr lang="en-US" dirty="0"/>
          </a:p>
          <a:p>
            <a:endParaRPr lang="sv-SE" dirty="0" smtClean="0"/>
          </a:p>
          <a:p>
            <a:r>
              <a:rPr lang="sv-SE" dirty="0" smtClean="0"/>
              <a:t>Note: The ACLR value mentioned above corresponds to ACLR_3 or ACLR_4, not ACLR_1.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4559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 dirty="0" smtClean="0"/>
              <a:t>LTE</a:t>
            </a:r>
            <a:endParaRPr lang="en-US" dirty="0"/>
          </a:p>
          <a:p>
            <a:pPr lvl="1"/>
            <a:r>
              <a:rPr lang="sv-SE" dirty="0"/>
              <a:t>BS: 	</a:t>
            </a:r>
            <a:r>
              <a:rPr lang="sv-SE" dirty="0" smtClean="0"/>
              <a:t>ACLR: 40-55 dB</a:t>
            </a:r>
            <a:r>
              <a:rPr lang="sv-SE" dirty="0"/>
              <a:t>	</a:t>
            </a:r>
            <a:r>
              <a:rPr lang="sv-SE" dirty="0" smtClean="0"/>
              <a:t>ACS: 40-50 dB</a:t>
            </a:r>
          </a:p>
          <a:p>
            <a:pPr lvl="2"/>
            <a:r>
              <a:rPr lang="sv-SE" dirty="0" smtClean="0"/>
              <a:t>With ACLR=45, </a:t>
            </a:r>
            <a:r>
              <a:rPr lang="sv-SE" dirty="0"/>
              <a:t>loss in </a:t>
            </a:r>
            <a:r>
              <a:rPr lang="sv-SE" dirty="0" smtClean="0"/>
              <a:t>[12.3 – 0.74]%</a:t>
            </a:r>
            <a:endParaRPr lang="sv-SE" dirty="0"/>
          </a:p>
          <a:p>
            <a:pPr lvl="2"/>
            <a:r>
              <a:rPr lang="sv-SE" dirty="0"/>
              <a:t>With </a:t>
            </a:r>
            <a:r>
              <a:rPr lang="sv-SE" dirty="0" smtClean="0"/>
              <a:t>ACLR=50</a:t>
            </a:r>
            <a:r>
              <a:rPr lang="sv-SE" dirty="0"/>
              <a:t>, loss in </a:t>
            </a:r>
            <a:r>
              <a:rPr lang="sv-SE" dirty="0" smtClean="0"/>
              <a:t>[6.7 – 0.38]%</a:t>
            </a:r>
          </a:p>
          <a:p>
            <a:pPr lvl="2"/>
            <a:r>
              <a:rPr lang="sv-SE" dirty="0" smtClean="0"/>
              <a:t>With ACS=45, loss in [1.3 – 0.1] dB</a:t>
            </a:r>
          </a:p>
          <a:p>
            <a:pPr lvl="2"/>
            <a:endParaRPr lang="en-US" dirty="0" smtClean="0"/>
          </a:p>
          <a:p>
            <a:pPr lvl="1"/>
            <a:r>
              <a:rPr lang="sv-SE" dirty="0" smtClean="0"/>
              <a:t>UE: 	ACLR: 35-45 dB	ACS:35-40 dB</a:t>
            </a:r>
            <a:endParaRPr lang="en-US" dirty="0" smtClean="0"/>
          </a:p>
          <a:p>
            <a:pPr lvl="2"/>
            <a:r>
              <a:rPr lang="sv-SE" dirty="0"/>
              <a:t>With ACLR=40, loss in </a:t>
            </a:r>
            <a:r>
              <a:rPr lang="sv-SE" dirty="0" smtClean="0"/>
              <a:t>[11.3 – 2.2] %</a:t>
            </a:r>
            <a:endParaRPr lang="sv-SE" dirty="0"/>
          </a:p>
          <a:p>
            <a:pPr lvl="2"/>
            <a:r>
              <a:rPr lang="sv-SE" dirty="0"/>
              <a:t>With ACS=35, loss in [1.51 - 0] </a:t>
            </a:r>
            <a:r>
              <a:rPr lang="sv-SE" dirty="0" smtClean="0"/>
              <a:t>dB</a:t>
            </a:r>
          </a:p>
          <a:p>
            <a:pPr lvl="2"/>
            <a:endParaRPr lang="sv-SE" dirty="0"/>
          </a:p>
          <a:p>
            <a:r>
              <a:rPr lang="sv-SE" dirty="0"/>
              <a:t>Note: The ACLR value mentioned above corresponds to ACLR_3 or ACLR_4, not ACLR_1.</a:t>
            </a:r>
            <a:endParaRPr lang="sv-SE" dirty="0" smtClean="0"/>
          </a:p>
          <a:p>
            <a:endParaRPr lang="sv-SE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6541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BS UEM Mask(s)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sv-SE" dirty="0" smtClean="0"/>
              <a:t>MSR mask:</a:t>
            </a:r>
          </a:p>
          <a:p>
            <a:pPr lvl="1"/>
            <a:r>
              <a:rPr lang="sv-SE" dirty="0" smtClean="0"/>
              <a:t>200 kHz Foffset</a:t>
            </a:r>
          </a:p>
          <a:p>
            <a:r>
              <a:rPr lang="sv-SE" dirty="0" smtClean="0"/>
              <a:t>Coexistence: </a:t>
            </a:r>
          </a:p>
          <a:p>
            <a:pPr lvl="1"/>
            <a:r>
              <a:rPr lang="sv-SE" dirty="0" smtClean="0"/>
              <a:t>Should be no issue:</a:t>
            </a:r>
          </a:p>
          <a:p>
            <a:pPr lvl="2"/>
            <a:r>
              <a:rPr lang="sv-SE" dirty="0" smtClean="0"/>
              <a:t> ACLR_e ~48-50dB </a:t>
            </a:r>
            <a:r>
              <a:rPr lang="sv-SE" dirty="0"/>
              <a:t>(</a:t>
            </a:r>
            <a:r>
              <a:rPr lang="sv-SE" dirty="0" smtClean="0"/>
              <a:t>R4-160911, tbc) </a:t>
            </a:r>
          </a:p>
          <a:p>
            <a:endParaRPr lang="sv-SE" dirty="0" smtClean="0"/>
          </a:p>
          <a:p>
            <a:r>
              <a:rPr lang="sv-SE" dirty="0" smtClean="0"/>
              <a:t>Other not agreed masks:</a:t>
            </a:r>
          </a:p>
          <a:p>
            <a:pPr lvl="1"/>
            <a:r>
              <a:rPr lang="sv-SE" dirty="0" smtClean="0">
                <a:solidFill>
                  <a:srgbClr val="FF0000"/>
                </a:solidFill>
              </a:rPr>
              <a:t>LTE Rel8 mask: ??</a:t>
            </a:r>
          </a:p>
          <a:p>
            <a:pPr marL="457200" lvl="1" indent="0">
              <a:buNone/>
            </a:pPr>
            <a:endParaRPr lang="sv-SE" dirty="0" smtClean="0"/>
          </a:p>
          <a:p>
            <a:pPr lvl="1"/>
            <a:endParaRPr lang="sv-SE" dirty="0" smtClean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925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UE UEM mask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3 candidates</a:t>
            </a:r>
            <a:r>
              <a:rPr lang="sv-SE" dirty="0"/>
              <a:t> </a:t>
            </a:r>
            <a:r>
              <a:rPr lang="sv-SE" dirty="0" smtClean="0"/>
              <a:t>(from R4-160154 - Intel)</a:t>
            </a:r>
          </a:p>
          <a:p>
            <a:endParaRPr lang="sv-SE" dirty="0" smtClean="0"/>
          </a:p>
          <a:p>
            <a:endParaRPr lang="sv-SE" dirty="0" smtClean="0"/>
          </a:p>
          <a:p>
            <a:pPr lvl="1"/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20200"/>
              </p:ext>
            </p:extLst>
          </p:nvPr>
        </p:nvGraphicFramePr>
        <p:xfrm>
          <a:off x="762000" y="2590800"/>
          <a:ext cx="7772399" cy="27431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1356"/>
                <a:gridCol w="1964663"/>
                <a:gridCol w="1964663"/>
                <a:gridCol w="1150047"/>
                <a:gridCol w="1371670"/>
              </a:tblGrid>
              <a:tr h="1040524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single-tone SEM</a:t>
                      </a:r>
                      <a:endParaRPr lang="en-US" sz="2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multitone SEM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ACLR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SEM type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5675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Option 1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GSM</a:t>
                      </a:r>
                      <a:endParaRPr lang="en-US" sz="2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relaxed GSM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NO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relative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5675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Option 2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NB-IOT SEM (LTE like)</a:t>
                      </a:r>
                      <a:endParaRPr lang="en-US" sz="2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YES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absolute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5675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Option 3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NB-IOT SEM (GSM like)</a:t>
                      </a:r>
                      <a:endParaRPr lang="en-US" sz="2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YES</a:t>
                      </a:r>
                      <a:endParaRPr lang="en-US" sz="2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absolute</a:t>
                      </a:r>
                      <a:endParaRPr lang="en-US" sz="2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6629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Preliminary 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Assuming </a:t>
            </a:r>
            <a:r>
              <a:rPr lang="sv-SE" dirty="0"/>
              <a:t>ACLR and ACS values </a:t>
            </a:r>
            <a:r>
              <a:rPr lang="sv-SE" dirty="0" smtClean="0"/>
              <a:t>from previous slides,</a:t>
            </a:r>
          </a:p>
          <a:p>
            <a:r>
              <a:rPr lang="sv-SE" dirty="0" smtClean="0"/>
              <a:t>Assuming mentioned </a:t>
            </a:r>
            <a:r>
              <a:rPr lang="sv-SE" dirty="0"/>
              <a:t>impacts in previous </a:t>
            </a:r>
            <a:r>
              <a:rPr lang="sv-SE" dirty="0" smtClean="0"/>
              <a:t>slides,</a:t>
            </a:r>
          </a:p>
          <a:p>
            <a:r>
              <a:rPr lang="sv-SE" i="1" dirty="0" smtClean="0">
                <a:solidFill>
                  <a:srgbClr val="FF0000"/>
                </a:solidFill>
              </a:rPr>
              <a:t>NB-IoT can coexist with GSM, UMTS and LTE.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964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</TotalTime>
  <Words>401</Words>
  <Application>Microsoft Office PowerPoint</Application>
  <PresentationFormat>On-screen Show (4:3)</PresentationFormat>
  <Paragraphs>132</Paragraphs>
  <Slides>13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WF on Coexistence Standalone</vt:lpstr>
      <vt:lpstr>Background</vt:lpstr>
      <vt:lpstr>Coex results</vt:lpstr>
      <vt:lpstr>Results</vt:lpstr>
      <vt:lpstr>Results</vt:lpstr>
      <vt:lpstr>Results</vt:lpstr>
      <vt:lpstr>BS UEM Mask(s)</vt:lpstr>
      <vt:lpstr>UE UEM mask</vt:lpstr>
      <vt:lpstr>Preliminary conclusions</vt:lpstr>
      <vt:lpstr>Next steps</vt:lpstr>
      <vt:lpstr>Annex</vt:lpstr>
      <vt:lpstr>UE SEM requirements</vt:lpstr>
      <vt:lpstr>Achievable power ratio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Tan, Jun 1. (Nokia - US/Arlington Heights)</dc:creator>
  <cp:lastModifiedBy>Dominique Everaere</cp:lastModifiedBy>
  <cp:revision>98</cp:revision>
  <dcterms:created xsi:type="dcterms:W3CDTF">2006-08-16T00:00:00Z</dcterms:created>
  <dcterms:modified xsi:type="dcterms:W3CDTF">2016-02-18T07:33:50Z</dcterms:modified>
</cp:coreProperties>
</file>