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1" r:id="rId3"/>
    <p:sldId id="259" r:id="rId4"/>
    <p:sldId id="263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485" autoAdjust="0"/>
    <p:restoredTop sz="94660"/>
  </p:normalViewPr>
  <p:slideViewPr>
    <p:cSldViewPr snapToGrid="0">
      <p:cViewPr varScale="1">
        <p:scale>
          <a:sx n="74" d="100"/>
          <a:sy n="74" d="100"/>
        </p:scale>
        <p:origin x="99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268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272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466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3ECD6B-5FC5-4987-9F0F-8E3F263A282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0843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683298-6FED-4754-8A2E-3E872E07809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0770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9EAC81-CDE9-4752-829B-3D59F9D47E3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228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F6E1DD-5229-4FCE-A79B-08C9B4E5BFB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9704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323774-1605-4FF6-8C61-AE2AE84E140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2394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A27B56-A677-4467-994C-D38096A7FEC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6703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6A932B-E696-455D-9AA7-B459E25DA4A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2501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E98CD0-E547-43B9-8EFC-26F7ADC6A5F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685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0699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8F970D-3A9A-4849-8C1B-AA8D3542F2C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0698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0AA4CD-32BC-429C-8C9D-7FEA4BDC79B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0161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194279-0A75-49CF-8115-0FD7733C670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3809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525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465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6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644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471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636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297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8AC0C-DACE-4C98-9662-25030011A745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113559-55D3-4DC6-9713-E9765FEDD2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374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SimSun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SimSun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SimSun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A8E7B23-E523-4163-8A9A-75585A43D299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439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78476" y="1676400"/>
            <a:ext cx="10132540" cy="1847850"/>
          </a:xfrm>
        </p:spPr>
        <p:txBody>
          <a:bodyPr/>
          <a:lstStyle/>
          <a:p>
            <a:r>
              <a:rPr lang="en-US" sz="4000" dirty="0"/>
              <a:t>WF on BS </a:t>
            </a:r>
            <a:r>
              <a:rPr lang="en-US" sz="4000" dirty="0" err="1"/>
              <a:t>demod</a:t>
            </a:r>
            <a:r>
              <a:rPr lang="en-US" sz="4000" dirty="0"/>
              <a:t> performance for new PUCCH formats</a:t>
            </a:r>
            <a:endParaRPr lang="en-US" altLang="ja-JP" sz="4000" dirty="0">
              <a:ea typeface="MS PGothic" pitchFamily="34" charset="-128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9082216" cy="1752600"/>
          </a:xfrm>
        </p:spPr>
        <p:txBody>
          <a:bodyPr/>
          <a:lstStyle/>
          <a:p>
            <a:r>
              <a:rPr lang="en-US" altLang="ja-JP" sz="2400" dirty="0">
                <a:ea typeface="MS PGothic" pitchFamily="34" charset="-128"/>
              </a:rPr>
              <a:t>Nokia Networks, </a:t>
            </a:r>
            <a:r>
              <a:rPr lang="en-US" altLang="ja-JP" sz="2400" dirty="0" smtClean="0">
                <a:ea typeface="MS PGothic" pitchFamily="34" charset="-128"/>
              </a:rPr>
              <a:t>Alcatel Lucent, Ericsson, NTT </a:t>
            </a:r>
            <a:r>
              <a:rPr lang="en-US" altLang="ja-JP" sz="2400" dirty="0" smtClean="0">
                <a:ea typeface="MS PGothic" pitchFamily="34" charset="-128"/>
              </a:rPr>
              <a:t>Docomo, Huawei</a:t>
            </a:r>
            <a:endParaRPr lang="en-US" altLang="ja-JP" sz="2400" dirty="0">
              <a:ea typeface="MS PGothic" pitchFamily="34" charset="-128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8328454" y="188913"/>
            <a:ext cx="21950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 dirty="0" smtClean="0">
                <a:solidFill>
                  <a:srgbClr val="000000"/>
                </a:solidFill>
                <a:ea typeface="MS PGothic" pitchFamily="34" charset="-128"/>
              </a:rPr>
              <a:t>R4-161221</a:t>
            </a:r>
            <a:endParaRPr lang="en-US" altLang="ja-JP" b="1" dirty="0">
              <a:solidFill>
                <a:srgbClr val="000000"/>
              </a:solidFill>
              <a:ea typeface="MS PGothic" pitchFamily="34" charset="-128"/>
            </a:endParaRPr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1676400" y="152401"/>
            <a:ext cx="5562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rgbClr val="000000"/>
                </a:solidFill>
                <a:ea typeface="SimSun" pitchFamily="2" charset="-122"/>
              </a:rPr>
              <a:t>3GPP TSG-RAN WG4 Meeting #</a:t>
            </a:r>
            <a:r>
              <a:rPr lang="en-US" altLang="zh-CN" b="1" dirty="0" smtClean="0">
                <a:solidFill>
                  <a:srgbClr val="000000"/>
                </a:solidFill>
                <a:ea typeface="SimSun" pitchFamily="2" charset="-122"/>
              </a:rPr>
              <a:t>78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rgbClr val="000000"/>
                </a:solidFill>
                <a:ea typeface="SimSun" pitchFamily="2" charset="-122"/>
              </a:rPr>
              <a:t>St. Julian’s, Malta, 15 - 19 February </a:t>
            </a:r>
            <a:r>
              <a:rPr lang="en-US" altLang="zh-CN" b="1" dirty="0" smtClean="0">
                <a:solidFill>
                  <a:srgbClr val="000000"/>
                </a:solidFill>
                <a:ea typeface="SimSun" pitchFamily="2" charset="-122"/>
              </a:rPr>
              <a:t>2016</a:t>
            </a:r>
            <a:endParaRPr lang="zh-CN" altLang="zh-CN" dirty="0" smtClean="0">
              <a:solidFill>
                <a:srgbClr val="000000"/>
              </a:solidFill>
              <a:ea typeface="SimSun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zh-CN" b="1" dirty="0" smtClean="0">
                <a:solidFill>
                  <a:srgbClr val="000000"/>
                </a:solidFill>
                <a:ea typeface="SimSun" pitchFamily="2" charset="-122"/>
              </a:rPr>
              <a:t>Agenda </a:t>
            </a:r>
            <a:r>
              <a:rPr lang="en-GB" altLang="zh-CN" b="1" dirty="0">
                <a:solidFill>
                  <a:srgbClr val="000000"/>
                </a:solidFill>
                <a:ea typeface="SimSun" pitchFamily="2" charset="-122"/>
              </a:rPr>
              <a:t>Item: </a:t>
            </a:r>
            <a:r>
              <a:rPr lang="en-GB" altLang="zh-CN" b="1" dirty="0" smtClean="0">
                <a:solidFill>
                  <a:srgbClr val="000000"/>
                </a:solidFill>
                <a:ea typeface="SimSun" pitchFamily="2" charset="-122"/>
              </a:rPr>
              <a:t>6.14.1</a:t>
            </a:r>
            <a:endParaRPr lang="zh-CN" altLang="zh-CN" b="1" dirty="0">
              <a:solidFill>
                <a:srgbClr val="000000"/>
              </a:solidFill>
              <a:ea typeface="SimSun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7974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71223"/>
            <a:ext cx="10515600" cy="4881092"/>
          </a:xfrm>
        </p:spPr>
        <p:txBody>
          <a:bodyPr>
            <a:normAutofit fontScale="70000" lnSpcReduction="20000"/>
          </a:bodyPr>
          <a:lstStyle/>
          <a:p>
            <a:pPr hangingPunct="0"/>
            <a:r>
              <a:rPr lang="en-GB" altLang="zh-CN" dirty="0" smtClean="0"/>
              <a:t>BS </a:t>
            </a:r>
            <a:r>
              <a:rPr lang="en-GB" altLang="zh-CN" dirty="0" err="1"/>
              <a:t>demod</a:t>
            </a:r>
            <a:r>
              <a:rPr lang="en-GB" altLang="zh-CN" dirty="0"/>
              <a:t> performance requirements for PUCCH format 4 </a:t>
            </a:r>
            <a:r>
              <a:rPr lang="en-GB" altLang="zh-CN" dirty="0" smtClean="0"/>
              <a:t>are </a:t>
            </a:r>
            <a:r>
              <a:rPr lang="en-GB" altLang="zh-CN" dirty="0"/>
              <a:t>defined in </a:t>
            </a:r>
            <a:r>
              <a:rPr lang="en-GB" altLang="zh-CN" dirty="0" smtClean="0"/>
              <a:t>Rel-13.</a:t>
            </a:r>
          </a:p>
          <a:p>
            <a:pPr lvl="1" hangingPunct="0"/>
            <a:r>
              <a:rPr lang="en-GB" altLang="zh-CN" dirty="0" smtClean="0"/>
              <a:t>It is open whether to define performance requirements for PUCCH format 5 in Rel-13 </a:t>
            </a:r>
            <a:endParaRPr lang="en-GB" altLang="zh-CN" dirty="0" smtClean="0">
              <a:solidFill>
                <a:srgbClr val="00B050"/>
              </a:solidFill>
            </a:endParaRPr>
          </a:p>
          <a:p>
            <a:pPr lvl="1" hangingPunct="0"/>
            <a:r>
              <a:rPr lang="en-GB" altLang="zh-CN" dirty="0" smtClean="0"/>
              <a:t>Companies are encouraged to provide performance comparison between PF4 and PF5 in RAN4#78bis</a:t>
            </a:r>
            <a:endParaRPr lang="zh-CN" altLang="zh-CN" dirty="0" smtClean="0"/>
          </a:p>
          <a:p>
            <a:pPr hangingPunct="0"/>
            <a:r>
              <a:rPr lang="en-US" altLang="zh-CN" dirty="0" smtClean="0"/>
              <a:t>BS </a:t>
            </a:r>
            <a:r>
              <a:rPr lang="en-US" altLang="zh-CN" dirty="0" err="1" smtClean="0"/>
              <a:t>demod</a:t>
            </a:r>
            <a:r>
              <a:rPr lang="en-US" altLang="zh-CN" dirty="0" smtClean="0"/>
              <a:t> performance requirements are defined as the SNR levels to achieve</a:t>
            </a:r>
          </a:p>
          <a:p>
            <a:pPr lvl="1" hangingPunct="0"/>
            <a:r>
              <a:rPr lang="en-US" altLang="zh-CN" dirty="0" smtClean="0"/>
              <a:t>Option 1: 99% CRC pass rate in presence of signal, or </a:t>
            </a:r>
          </a:p>
          <a:p>
            <a:pPr lvl="1" hangingPunct="0"/>
            <a:r>
              <a:rPr lang="en-US" altLang="zh-CN" dirty="0" smtClean="0"/>
              <a:t>Option 2: 1% BLER in presence of signal, or </a:t>
            </a:r>
          </a:p>
          <a:p>
            <a:pPr lvl="1" hangingPunct="0"/>
            <a:r>
              <a:rPr lang="en-US" altLang="zh-CN" dirty="0" smtClean="0"/>
              <a:t>Option </a:t>
            </a:r>
            <a:r>
              <a:rPr lang="en-US" altLang="zh-CN" dirty="0"/>
              <a:t>3</a:t>
            </a:r>
            <a:r>
              <a:rPr lang="en-US" altLang="zh-CN" dirty="0" smtClean="0"/>
              <a:t>: 1% missed ACK </a:t>
            </a:r>
            <a:r>
              <a:rPr lang="en-US" altLang="zh-CN" dirty="0" smtClean="0"/>
              <a:t>rate.</a:t>
            </a:r>
            <a:endParaRPr lang="en-US" altLang="zh-CN" dirty="0" smtClean="0"/>
          </a:p>
          <a:p>
            <a:pPr hangingPunct="0"/>
            <a:r>
              <a:rPr lang="en-US" altLang="zh-CN" dirty="0" smtClean="0"/>
              <a:t>The requirements apply regardless whether the message contents include HARQ-ACK, or P-CSI, or both.</a:t>
            </a:r>
          </a:p>
          <a:p>
            <a:pPr hangingPunct="0"/>
            <a:r>
              <a:rPr lang="nb-NO" altLang="zh-CN" dirty="0" smtClean="0"/>
              <a:t>Following payload sizes are used for the simulation evaluations.</a:t>
            </a:r>
          </a:p>
          <a:p>
            <a:pPr lvl="1" hangingPunct="0"/>
            <a:r>
              <a:rPr lang="nb-NO" altLang="zh-CN" dirty="0" smtClean="0"/>
              <a:t>24bits</a:t>
            </a:r>
            <a:endParaRPr lang="en-US" altLang="zh-CN" dirty="0"/>
          </a:p>
          <a:p>
            <a:pPr lvl="1" hangingPunct="0"/>
            <a:r>
              <a:rPr lang="nb-NO" altLang="zh-CN" dirty="0" smtClean="0"/>
              <a:t>48bits</a:t>
            </a:r>
          </a:p>
          <a:p>
            <a:pPr lvl="1" hangingPunct="0"/>
            <a:r>
              <a:rPr lang="nb-NO" altLang="zh-CN" dirty="0" smtClean="0"/>
              <a:t>128bits</a:t>
            </a:r>
            <a:endParaRPr lang="zh-CN" altLang="zh-CN" dirty="0" smtClean="0"/>
          </a:p>
          <a:p>
            <a:pPr marL="228600" lvl="1" hangingPunct="0">
              <a:spcBef>
                <a:spcPts val="1000"/>
              </a:spcBef>
            </a:pPr>
            <a:r>
              <a:rPr lang="nb-NO" altLang="zh-CN" sz="2800" dirty="0" smtClean="0"/>
              <a:t>Other assumptions for the performance tests are in the next slide.</a:t>
            </a:r>
          </a:p>
          <a:p>
            <a:pPr marL="228600" lvl="1" hangingPunct="0">
              <a:spcBef>
                <a:spcPts val="1000"/>
              </a:spcBef>
            </a:pPr>
            <a:r>
              <a:rPr lang="nb-NO" altLang="zh-CN" sz="2800" dirty="0" smtClean="0"/>
              <a:t>Interested companies are encouraged to conduct simulations based on agreed assumptions and provide results for calibration in RAN4#78bis. 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74558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07548"/>
            <a:ext cx="10515600" cy="1325563"/>
          </a:xfrm>
        </p:spPr>
        <p:txBody>
          <a:bodyPr/>
          <a:lstStyle/>
          <a:p>
            <a:r>
              <a:rPr lang="en-US" dirty="0" smtClean="0"/>
              <a:t>Other simulation assumptions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6897203"/>
              </p:ext>
            </p:extLst>
          </p:nvPr>
        </p:nvGraphicFramePr>
        <p:xfrm>
          <a:off x="1300767" y="1163548"/>
          <a:ext cx="8886422" cy="50434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14411"/>
                <a:gridCol w="6272011"/>
              </a:tblGrid>
              <a:tr h="265374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1200" dirty="0" err="1">
                          <a:effectLst/>
                        </a:rPr>
                        <a:t>Codeword</a:t>
                      </a:r>
                      <a:r>
                        <a:rPr lang="en-US" sz="1200" dirty="0">
                          <a:effectLst/>
                        </a:rPr>
                        <a:t> selection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Random selection for both HARQ-ACK and P-CSI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</a:tr>
              <a:tr h="451118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Codebooks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1200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[Semi-static </a:t>
                      </a:r>
                      <a:r>
                        <a:rPr lang="en-US" sz="1200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(codebooksizeDetermination-r13=1</a:t>
                      </a:r>
                      <a:r>
                        <a:rPr lang="en-US" sz="1200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)]</a:t>
                      </a:r>
                      <a:endParaRPr lang="en-US" sz="1200" strike="noStrike" baseline="0" dirty="0" smtClean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78402" marR="78402" marT="39201" marB="39201"/>
                </a:tc>
              </a:tr>
              <a:tr h="265374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ACK repetitions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Disabled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</a:tr>
              <a:tr h="56954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Propagation conditions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  <a:tc>
                  <a:txBody>
                    <a:bodyPr/>
                    <a:lstStyle/>
                    <a:p>
                      <a:pPr marL="0" lvl="0" indent="0" algn="l" defTabSz="914400" rtl="0" eaLnBrk="1" fontAlgn="auto" latinLnBrk="0" hangingPunct="1">
                        <a:spcAft>
                          <a:spcPts val="3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EPA5, EVA70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lvl="0" indent="0" algn="l" defTabSz="914400" rtl="0" eaLnBrk="1" fontAlgn="auto" latinLnBrk="0" hangingPunct="1">
                        <a:spcAft>
                          <a:spcPts val="3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Propagation channel definitions to be reused from 36.104.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8402" marR="78402" marT="39201" marB="39201"/>
                </a:tc>
              </a:tr>
              <a:tr h="265374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Cyclic Prefix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Normal CP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</a:tr>
              <a:tr h="265374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Channel BWs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10, 15, 20MHz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</a:tr>
              <a:tr h="720991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Carrier definition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  <a:tc>
                  <a:txBody>
                    <a:bodyPr/>
                    <a:lstStyle/>
                    <a:p>
                      <a:pPr marL="0" lvl="0" indent="0" algn="l" defTabSz="914400" rtl="0" eaLnBrk="1" fontAlgn="auto" latinLnBrk="0" hangingPunct="1">
                        <a:spcAft>
                          <a:spcPts val="3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Carrier frequency: 2.0 GHz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lvl="0" indent="0" algn="l" defTabSz="914400" rtl="0" eaLnBrk="1" fontAlgn="auto" latinLnBrk="0" hangingPunct="1">
                        <a:spcAft>
                          <a:spcPts val="3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PUCCH on </a:t>
                      </a: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PCell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(single PUCCH group)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lvl="0" indent="0" algn="l" defTabSz="914400" rtl="0" eaLnBrk="1" fontAlgn="auto" latinLnBrk="0" hangingPunct="1">
                        <a:spcAft>
                          <a:spcPts val="3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Number of PRBs for 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PF 4</a:t>
                      </a:r>
                      <a:r>
                        <a:rPr lang="en-US" sz="12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  <a:r>
                        <a:rPr lang="en-US" sz="12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FFS </a:t>
                      </a:r>
                      <a:endParaRPr lang="zh-CN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8402" marR="78402" marT="39201" marB="39201"/>
                </a:tc>
              </a:tr>
              <a:tr h="265374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PUCCH multiplexing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1 UE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</a:tr>
              <a:tr h="1182859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Antenna’s configuration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  <a:tc>
                  <a:txBody>
                    <a:bodyPr/>
                    <a:lstStyle/>
                    <a:p>
                      <a:pPr marL="0" lvl="0" indent="0" fontAlgn="auto" hangingPunct="1">
                        <a:spcAft>
                          <a:spcPts val="3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GB" sz="1200" dirty="0">
                          <a:effectLst/>
                        </a:rPr>
                        <a:t>UE: 1Tx </a:t>
                      </a:r>
                      <a:endParaRPr lang="zh-CN" sz="1200" dirty="0">
                        <a:effectLst/>
                      </a:endParaRPr>
                    </a:p>
                    <a:p>
                      <a:pPr marL="0" lvl="0" indent="0" fontAlgn="auto" hangingPunct="1">
                        <a:spcAft>
                          <a:spcPts val="3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GB" sz="1200" dirty="0">
                          <a:effectLst/>
                        </a:rPr>
                        <a:t>BS: 2Rx, </a:t>
                      </a:r>
                      <a:r>
                        <a:rPr lang="en-GB" sz="1200" dirty="0" smtClean="0">
                          <a:effectLst/>
                        </a:rPr>
                        <a:t>4Rx, 8Rx</a:t>
                      </a:r>
                      <a:endParaRPr lang="zh-CN" sz="1200" dirty="0">
                        <a:effectLst/>
                      </a:endParaRPr>
                    </a:p>
                    <a:p>
                      <a:pPr marL="0" lvl="0" indent="0" fontAlgn="auto" hangingPunct="1">
                        <a:spcAft>
                          <a:spcPts val="3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GB" sz="1200" dirty="0">
                          <a:effectLst/>
                        </a:rPr>
                        <a:t>correlation between branches is </a:t>
                      </a:r>
                      <a:r>
                        <a:rPr lang="en-GB" sz="1200" dirty="0" smtClean="0">
                          <a:effectLst/>
                        </a:rPr>
                        <a:t>0</a:t>
                      </a:r>
                      <a:endParaRPr lang="zh-CN" sz="1200" dirty="0" smtClean="0">
                        <a:effectLst/>
                      </a:endParaRPr>
                    </a:p>
                    <a:p>
                      <a:pPr marL="0" lvl="0" indent="0" fontAlgn="auto" hangingPunct="1">
                        <a:spcAft>
                          <a:spcPts val="3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1200" dirty="0" smtClean="0">
                          <a:effectLst/>
                        </a:rPr>
                        <a:t>no power imbalance between branches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</a:tr>
              <a:tr h="265374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Timing estimation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Perfect timing estimation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</a:tr>
              <a:tr h="265374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Frequency hopping 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At slot boundary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</a:tr>
              <a:tr h="124067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pl-PL" sz="1200" smtClean="0">
                          <a:effectLst/>
                        </a:rPr>
                        <a:t>Power </a:t>
                      </a:r>
                      <a:r>
                        <a:rPr lang="pl-PL" sz="1200" dirty="0">
                          <a:effectLst/>
                        </a:rPr>
                        <a:t>control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Off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6683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3076</TotalTime>
  <Words>300</Words>
  <Application>Microsoft Office PowerPoint</Application>
  <PresentationFormat>Widescreen</PresentationFormat>
  <Paragraphs>52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13" baseType="lpstr">
      <vt:lpstr>MS PGothic</vt:lpstr>
      <vt:lpstr>SimSun</vt:lpstr>
      <vt:lpstr>SimSun</vt:lpstr>
      <vt:lpstr>Arial</vt:lpstr>
      <vt:lpstr>Calibri</vt:lpstr>
      <vt:lpstr>Calibri Light</vt:lpstr>
      <vt:lpstr>Symbol</vt:lpstr>
      <vt:lpstr>Times New Roman</vt:lpstr>
      <vt:lpstr>Office Theme</vt:lpstr>
      <vt:lpstr>Default Design</vt:lpstr>
      <vt:lpstr>WF on BS demod performance for new PUCCH formats</vt:lpstr>
      <vt:lpstr>Proposals</vt:lpstr>
      <vt:lpstr>Other simulation assumptions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R4-77AH-0122</dc:title>
  <dc:creator>Dalsgaard, Lars (Nokia - FI/Oulu)</dc:creator>
  <cp:lastModifiedBy>Zhang, Li 7. (Nokia - CN/Beijing)</cp:lastModifiedBy>
  <cp:revision>75</cp:revision>
  <dcterms:created xsi:type="dcterms:W3CDTF">2016-01-20T17:53:10Z</dcterms:created>
  <dcterms:modified xsi:type="dcterms:W3CDTF">2016-02-19T12:20:23Z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1455867784</vt:lpwstr>
  </property>
</Properties>
</file>