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8" r:id="rId3"/>
    <p:sldId id="276" r:id="rId4"/>
    <p:sldId id="279" r:id="rId5"/>
    <p:sldId id="278" r:id="rId6"/>
    <p:sldId id="281" r:id="rId7"/>
    <p:sldId id="284" r:id="rId8"/>
    <p:sldId id="290" r:id="rId9"/>
    <p:sldId id="291" r:id="rId10"/>
    <p:sldId id="287" r:id="rId11"/>
    <p:sldId id="288" r:id="rId12"/>
    <p:sldId id="283" r:id="rId13"/>
    <p:sldId id="29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582" autoAdjust="0"/>
    <p:restoredTop sz="79856" autoAdjust="0"/>
  </p:normalViewPr>
  <p:slideViewPr>
    <p:cSldViewPr snapToGrid="0">
      <p:cViewPr varScale="1">
        <p:scale>
          <a:sx n="84" d="100"/>
          <a:sy n="84" d="100"/>
        </p:scale>
        <p:origin x="955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E0A32A-B52E-4B42-9F0D-423B7FA83467}" type="datetimeFigureOut">
              <a:rPr kumimoji="1" lang="ja-JP" altLang="en-US" smtClean="0"/>
              <a:t>2015/11/8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79B790-11F3-453F-BBDE-5CA37D051C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3402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9B790-11F3-453F-BBDE-5CA37D051C13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961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9B790-11F3-453F-BBDE-5CA37D051C13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0175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477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312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320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556684" y="715199"/>
            <a:ext cx="10972800" cy="403200"/>
          </a:xfrm>
        </p:spPr>
        <p:txBody>
          <a:bodyPr/>
          <a:lstStyle>
            <a:lvl1pPr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400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020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303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446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583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731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920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029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290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549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2471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NB-IOT </a:t>
            </a:r>
            <a:r>
              <a:rPr lang="en-US" dirty="0" smtClean="0"/>
              <a:t>guard band operation</a:t>
            </a:r>
            <a:r>
              <a:rPr lang="en-US" dirty="0"/>
              <a:t>: Co-existence study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04394"/>
            <a:ext cx="9144000" cy="1655762"/>
          </a:xfrm>
        </p:spPr>
        <p:txBody>
          <a:bodyPr/>
          <a:lstStyle/>
          <a:p>
            <a:r>
              <a:rPr lang="en-US" dirty="0" smtClean="0"/>
              <a:t>Nokia Networks</a:t>
            </a:r>
            <a:endParaRPr lang="en-US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MS PGothic" panose="020B0600070205080204" pitchFamily="34" charset="-128"/>
              </a:rPr>
              <a:t>R4-157927</a:t>
            </a:r>
            <a:endParaRPr lang="en-US" altLang="ja-JP" b="1" dirty="0">
              <a:ea typeface="MS PGothic" panose="020B0600070205080204" pitchFamily="34" charset="-128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35026" y="50711"/>
            <a:ext cx="533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zh-CN" b="1" dirty="0">
                <a:ea typeface="宋体" panose="02010600030101010101" pitchFamily="2" charset="-122"/>
              </a:rPr>
              <a:t>3GPP TSG-RAN WG4 #</a:t>
            </a:r>
            <a:r>
              <a:rPr lang="zh-CN" altLang="zh-CN" b="1" dirty="0" smtClean="0">
                <a:ea typeface="宋体" panose="02010600030101010101" pitchFamily="2" charset="-122"/>
              </a:rPr>
              <a:t>7</a:t>
            </a:r>
            <a:r>
              <a:rPr lang="en-US" altLang="zh-CN" b="1" dirty="0" smtClean="0">
                <a:ea typeface="宋体" panose="02010600030101010101" pitchFamily="2" charset="-122"/>
              </a:rPr>
              <a:t>7</a:t>
            </a:r>
            <a:endParaRPr lang="zh-CN" altLang="zh-CN" b="1" dirty="0">
              <a:ea typeface="宋体" panose="02010600030101010101" pitchFamily="2" charset="-122"/>
            </a:endParaRPr>
          </a:p>
          <a:p>
            <a:r>
              <a:rPr lang="en-US" b="1" dirty="0"/>
              <a:t>Anaheim, CA, US</a:t>
            </a:r>
            <a:r>
              <a:rPr lang="pt-BR" b="1" dirty="0"/>
              <a:t>, </a:t>
            </a:r>
            <a:r>
              <a:rPr lang="en-US" b="1" dirty="0"/>
              <a:t>16 – 20 Nov, </a:t>
            </a:r>
            <a:r>
              <a:rPr lang="en-US" b="1" dirty="0" smtClean="0"/>
              <a:t>2015</a:t>
            </a:r>
          </a:p>
          <a:p>
            <a:r>
              <a:rPr lang="en-GB" altLang="zh-CN" b="1" dirty="0" smtClean="0">
                <a:ea typeface="宋体" panose="02010600030101010101" pitchFamily="2" charset="-122"/>
              </a:rPr>
              <a:t>Agenda </a:t>
            </a:r>
            <a:r>
              <a:rPr lang="en-GB" altLang="zh-CN" b="1" dirty="0">
                <a:ea typeface="宋体" panose="02010600030101010101" pitchFamily="2" charset="-122"/>
              </a:rPr>
              <a:t>Item: </a:t>
            </a:r>
            <a:r>
              <a:rPr lang="en-GB" altLang="zh-CN" b="1" dirty="0" smtClean="0">
                <a:ea typeface="宋体" panose="02010600030101010101" pitchFamily="2" charset="-122"/>
              </a:rPr>
              <a:t>7.50.3</a:t>
            </a:r>
          </a:p>
          <a:p>
            <a:r>
              <a:rPr lang="en-GB" altLang="zh-CN" b="1" dirty="0" smtClean="0">
                <a:ea typeface="宋体" panose="02010600030101010101" pitchFamily="2" charset="-122"/>
              </a:rPr>
              <a:t>Document for information</a:t>
            </a:r>
            <a:endParaRPr lang="zh-CN" altLang="zh-CN" b="1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480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NB-IOT (3.75kHz spacing) </a:t>
            </a:r>
            <a:r>
              <a:rPr lang="en-US" dirty="0" smtClean="0">
                <a:sym typeface="Wingdings" panose="05000000000000000000" pitchFamily="2" charset="2"/>
              </a:rPr>
              <a:t> LTE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245517" y="5817258"/>
            <a:ext cx="8825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NB-IOT interference to LTE is very small given a large LTE BW (50PRB).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690688"/>
            <a:ext cx="5486400" cy="41265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400" y="1690688"/>
            <a:ext cx="5486400" cy="41265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81400" y="3199975"/>
            <a:ext cx="2086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Typical ACIR=27.5dB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4511842" y="3569307"/>
            <a:ext cx="112664" cy="14478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610600" y="3199975"/>
            <a:ext cx="2086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Typical ACIR=27.5dB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9541042" y="3569307"/>
            <a:ext cx="112664" cy="14478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479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ym typeface="Wingdings" panose="05000000000000000000" pitchFamily="2" charset="2"/>
              </a:rPr>
              <a:t>NB-IOT LTE at the edge PRB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47104" y="1825625"/>
            <a:ext cx="4806696" cy="4351338"/>
          </a:xfrm>
        </p:spPr>
        <p:txBody>
          <a:bodyPr/>
          <a:lstStyle/>
          <a:p>
            <a:r>
              <a:rPr lang="en-US" dirty="0" smtClean="0"/>
              <a:t>NB-IOT at guard band operation has little impact to average LTE UE</a:t>
            </a:r>
          </a:p>
          <a:p>
            <a:r>
              <a:rPr lang="en-US" dirty="0" smtClean="0"/>
              <a:t>However, for the edge PRB close to the NB-IOT’s PRB, the average SINR loss is significant, depending on ACIR value.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90688"/>
            <a:ext cx="5486400" cy="41265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38388" y="3631962"/>
            <a:ext cx="2086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Typical ACIR=27.5dB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4596063" y="4090737"/>
            <a:ext cx="553453" cy="8422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043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LTE </a:t>
            </a:r>
            <a:r>
              <a:rPr lang="en-US" dirty="0" smtClean="0">
                <a:sym typeface="Wingdings" panose="05000000000000000000" pitchFamily="2" charset="2"/>
              </a:rPr>
              <a:t> NB-IOT (3.75kHz spacing)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47104" y="1825625"/>
            <a:ext cx="4806696" cy="4351338"/>
          </a:xfrm>
        </p:spPr>
        <p:txBody>
          <a:bodyPr/>
          <a:lstStyle/>
          <a:p>
            <a:r>
              <a:rPr lang="en-US" dirty="0" smtClean="0"/>
              <a:t>SINR degradation due to adjacent LTE </a:t>
            </a:r>
            <a:r>
              <a:rPr lang="en-US" dirty="0" smtClean="0"/>
              <a:t>interference</a:t>
            </a:r>
          </a:p>
          <a:p>
            <a:pPr marL="685800" lvl="2">
              <a:spcBef>
                <a:spcPts val="1000"/>
              </a:spcBef>
            </a:pPr>
            <a:r>
              <a:rPr lang="en-US" dirty="0"/>
              <a:t>The average SINR degradation will be in the range of 0~1dB, depending on ACIR values.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90688"/>
            <a:ext cx="5486400" cy="412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21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There is no need to study the </a:t>
            </a:r>
            <a:r>
              <a:rPr lang="en-US" dirty="0" smtClean="0"/>
              <a:t>guard band operation of NB-IOT </a:t>
            </a:r>
            <a:r>
              <a:rPr lang="en-US" dirty="0"/>
              <a:t>with 15kHz subcarrier spacing design for </a:t>
            </a:r>
            <a:r>
              <a:rPr lang="en-US" dirty="0" smtClean="0"/>
              <a:t>DL co-existence</a:t>
            </a:r>
            <a:r>
              <a:rPr lang="en-US" dirty="0"/>
              <a:t>.</a:t>
            </a:r>
          </a:p>
          <a:p>
            <a:r>
              <a:rPr lang="en-US" dirty="0" smtClean="0"/>
              <a:t>DL co-existence simulation results are provided for NB-IOT guard band operation with 3.75kHz subcarrier design</a:t>
            </a:r>
          </a:p>
          <a:p>
            <a:r>
              <a:rPr lang="en-US" dirty="0" smtClean="0"/>
              <a:t>For NB-IOT </a:t>
            </a:r>
            <a:r>
              <a:rPr lang="en-US" dirty="0" smtClean="0">
                <a:sym typeface="Wingdings" panose="05000000000000000000" pitchFamily="2" charset="2"/>
              </a:rPr>
              <a:t> LTE (victim), </a:t>
            </a:r>
          </a:p>
          <a:p>
            <a:pPr lvl="1"/>
            <a:r>
              <a:rPr lang="en-US" dirty="0" smtClean="0"/>
              <a:t>LTE throughput loss is small for 10MHz LTE system;</a:t>
            </a:r>
          </a:p>
          <a:p>
            <a:pPr lvl="1"/>
            <a:r>
              <a:rPr lang="en-US" dirty="0" smtClean="0"/>
              <a:t>However, the edge </a:t>
            </a:r>
            <a:r>
              <a:rPr lang="en-US" dirty="0" smtClean="0"/>
              <a:t>PRB (close to the NB-IOT) </a:t>
            </a:r>
            <a:r>
              <a:rPr lang="en-US" dirty="0" smtClean="0"/>
              <a:t>will suffer ~0.5dB SINR loss in average.</a:t>
            </a:r>
          </a:p>
          <a:p>
            <a:r>
              <a:rPr lang="en-US" dirty="0" smtClean="0"/>
              <a:t>For LTE</a:t>
            </a:r>
            <a:r>
              <a:rPr lang="en-US" dirty="0" smtClean="0">
                <a:sym typeface="Wingdings" panose="05000000000000000000" pitchFamily="2" charset="2"/>
              </a:rPr>
              <a:t> NB-IOT (victim), </a:t>
            </a:r>
          </a:p>
          <a:p>
            <a:pPr lvl="1"/>
            <a:r>
              <a:rPr lang="en-US" dirty="0" smtClean="0"/>
              <a:t>The average SINR degradation will be in the range of 0~1dB, depending on ACIR values.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02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GERAN TR 45.820</a:t>
            </a:r>
          </a:p>
          <a:p>
            <a:r>
              <a:rPr lang="en-US" dirty="0" smtClean="0"/>
              <a:t>TR 36.942</a:t>
            </a:r>
          </a:p>
          <a:p>
            <a:r>
              <a:rPr lang="en-US" dirty="0" smtClean="0"/>
              <a:t>TR 25.942</a:t>
            </a:r>
          </a:p>
          <a:p>
            <a:r>
              <a:rPr lang="en-US" dirty="0" smtClean="0"/>
              <a:t>[</a:t>
            </a:r>
            <a:r>
              <a:rPr lang="en-US" dirty="0"/>
              <a:t>1]</a:t>
            </a:r>
            <a:r>
              <a:rPr lang="en-US" sz="3600" b="1" dirty="0"/>
              <a:t> </a:t>
            </a:r>
            <a:r>
              <a:rPr lang="en-US" dirty="0"/>
              <a:t>RP-151621, “New Work Item: </a:t>
            </a:r>
            <a:r>
              <a:rPr lang="en-US" dirty="0" err="1"/>
              <a:t>NarrowBand</a:t>
            </a:r>
            <a:r>
              <a:rPr lang="en-US" dirty="0"/>
              <a:t> IOT (NB-IOT)”, </a:t>
            </a:r>
            <a:r>
              <a:rPr lang="en-US" dirty="0" smtClean="0"/>
              <a:t>Qualcomm</a:t>
            </a:r>
          </a:p>
          <a:p>
            <a:r>
              <a:rPr lang="en-US" dirty="0"/>
              <a:t>[2] R4-156755, “Way Forward on Simulation Assumptions and Methodology for NB-IOT coexistence </a:t>
            </a:r>
            <a:r>
              <a:rPr lang="en-US" dirty="0" smtClean="0"/>
              <a:t>study”, Nokia Networks, Ericsson, ZTE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88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NB-IOT guard band operation: background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838200" y="1825625"/>
            <a:ext cx="7603273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Guard band </a:t>
            </a:r>
            <a:r>
              <a:rPr lang="en-US" dirty="0"/>
              <a:t>operation</a:t>
            </a:r>
          </a:p>
          <a:p>
            <a:pPr lvl="1"/>
            <a:r>
              <a:rPr lang="en-US" dirty="0"/>
              <a:t>NB-IOT is operating </a:t>
            </a:r>
            <a:r>
              <a:rPr lang="en-US" dirty="0" smtClean="0"/>
              <a:t>at one PRB with 0Hz or 200kHz separation from LTE PRBs</a:t>
            </a:r>
            <a:endParaRPr lang="en-US" dirty="0"/>
          </a:p>
          <a:p>
            <a:pPr lvl="1"/>
            <a:r>
              <a:rPr lang="en-US" dirty="0" smtClean="0"/>
              <a:t>One PRB is used for NB-IOT</a:t>
            </a:r>
            <a:endParaRPr lang="en-US" dirty="0"/>
          </a:p>
          <a:p>
            <a:r>
              <a:rPr lang="en-US" sz="2667" dirty="0" smtClean="0"/>
              <a:t>Two DL approaches</a:t>
            </a:r>
          </a:p>
          <a:p>
            <a:pPr lvl="1"/>
            <a:r>
              <a:rPr lang="en-US" sz="2267" dirty="0" smtClean="0"/>
              <a:t>15kHz subcarrier spacing</a:t>
            </a:r>
          </a:p>
          <a:p>
            <a:pPr lvl="1"/>
            <a:r>
              <a:rPr lang="en-US" sz="2267" dirty="0" smtClean="0"/>
              <a:t>3.75kHz subcarrier spacing</a:t>
            </a:r>
            <a:endParaRPr lang="en-US" sz="2267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4280" y="1690688"/>
            <a:ext cx="2639520" cy="3548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09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NB-IOT guard band operation: co-existence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Co-existence study shall be used to evaluate mutual interference between LTE and NB-IOT for guard band operation.</a:t>
            </a:r>
          </a:p>
          <a:p>
            <a:r>
              <a:rPr lang="en-US" dirty="0" smtClean="0"/>
              <a:t>Static system level simulation, as used for RAN4 co-existence study, shall be used to evaluate interference impact.</a:t>
            </a:r>
          </a:p>
          <a:p>
            <a:r>
              <a:rPr lang="en-US" dirty="0"/>
              <a:t>C</a:t>
            </a:r>
            <a:r>
              <a:rPr lang="en-US" dirty="0" smtClean="0"/>
              <a:t>ases for guard band operation</a:t>
            </a:r>
          </a:p>
          <a:p>
            <a:pPr lvl="1"/>
            <a:r>
              <a:rPr lang="en-US" dirty="0" smtClean="0"/>
              <a:t>15kHz subcarrier spacing, with 0Hz separation: no need for co-existence study</a:t>
            </a:r>
          </a:p>
          <a:p>
            <a:pPr lvl="1"/>
            <a:r>
              <a:rPr lang="en-US" dirty="0" smtClean="0"/>
              <a:t>3.75kHz subcarrier spacing, with 0Hz separation</a:t>
            </a:r>
          </a:p>
          <a:p>
            <a:pPr lvl="1"/>
            <a:r>
              <a:rPr lang="en-US" dirty="0"/>
              <a:t>3.75kHz subcarrier spacing, with </a:t>
            </a:r>
            <a:r>
              <a:rPr lang="en-US" dirty="0" smtClean="0"/>
              <a:t>200kHz separation</a:t>
            </a:r>
          </a:p>
          <a:p>
            <a:r>
              <a:rPr lang="en-US" dirty="0" smtClean="0"/>
              <a:t>This contribution provides simulation results for DL co-existence study.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84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ja-JP" dirty="0" smtClean="0"/>
              <a:t>The co-existence study methodology follows </a:t>
            </a:r>
            <a:r>
              <a:rPr lang="en-US" dirty="0"/>
              <a:t>TR </a:t>
            </a:r>
            <a:r>
              <a:rPr lang="en-US" dirty="0" smtClean="0"/>
              <a:t>36.942, and simulation assumption contribution </a:t>
            </a:r>
            <a:r>
              <a:rPr lang="en-US" dirty="0"/>
              <a:t>R4-156755 </a:t>
            </a:r>
            <a:endParaRPr lang="en-US" dirty="0" smtClean="0"/>
          </a:p>
          <a:p>
            <a:r>
              <a:rPr lang="en-US" altLang="ja-JP" dirty="0" smtClean="0"/>
              <a:t>Static </a:t>
            </a:r>
            <a:r>
              <a:rPr lang="en-US" altLang="ja-JP" dirty="0"/>
              <a:t>system </a:t>
            </a:r>
            <a:r>
              <a:rPr lang="en-US" altLang="ja-JP" dirty="0" smtClean="0"/>
              <a:t>simulation</a:t>
            </a:r>
          </a:p>
          <a:p>
            <a:pPr lvl="1"/>
            <a:r>
              <a:rPr lang="en-US" dirty="0" smtClean="0"/>
              <a:t>ACLR is reused at PRB level.</a:t>
            </a:r>
          </a:p>
          <a:p>
            <a:r>
              <a:rPr lang="en-US" dirty="0" smtClean="0"/>
              <a:t>NB-IOT</a:t>
            </a:r>
            <a:r>
              <a:rPr lang="en-US" dirty="0" smtClean="0">
                <a:sym typeface="Wingdings" panose="05000000000000000000" pitchFamily="2" charset="2"/>
              </a:rPr>
              <a:t></a:t>
            </a:r>
            <a:r>
              <a:rPr lang="en-US" dirty="0" smtClean="0"/>
              <a:t>LTE interference</a:t>
            </a:r>
          </a:p>
          <a:p>
            <a:pPr lvl="1"/>
            <a:r>
              <a:rPr lang="en-US" dirty="0" smtClean="0"/>
              <a:t>Adjacent PRB interference, specified with ACLR at PRB level.</a:t>
            </a:r>
          </a:p>
          <a:p>
            <a:r>
              <a:rPr lang="en-US" smtClean="0"/>
              <a:t>LTE </a:t>
            </a:r>
            <a:r>
              <a:rPr lang="en-US" smtClean="0">
                <a:sym typeface="Wingdings" panose="05000000000000000000" pitchFamily="2" charset="2"/>
              </a:rPr>
              <a:t></a:t>
            </a:r>
            <a:r>
              <a:rPr lang="en-US" smtClean="0"/>
              <a:t> </a:t>
            </a:r>
            <a:r>
              <a:rPr lang="en-US" dirty="0" smtClean="0"/>
              <a:t>NB-IOT interference</a:t>
            </a:r>
          </a:p>
          <a:p>
            <a:pPr lvl="1"/>
            <a:r>
              <a:rPr lang="en-US" dirty="0"/>
              <a:t>Adjacent PRB interference, specified with ACLR at PRB level.</a:t>
            </a:r>
          </a:p>
          <a:p>
            <a:r>
              <a:rPr lang="en-US" sz="2900" dirty="0" smtClean="0"/>
              <a:t>Other</a:t>
            </a:r>
            <a:r>
              <a:rPr lang="en-US" dirty="0" smtClean="0"/>
              <a:t> relevant parameters to </a:t>
            </a:r>
            <a:r>
              <a:rPr lang="en-US" sz="2900" dirty="0" smtClean="0"/>
              <a:t>follow RAN1 agreements captured in R1- 156264</a:t>
            </a:r>
          </a:p>
          <a:p>
            <a:r>
              <a:rPr lang="en-US" dirty="0" smtClean="0"/>
              <a:t>Metrics: </a:t>
            </a:r>
          </a:p>
          <a:p>
            <a:pPr lvl="1"/>
            <a:r>
              <a:rPr lang="en-US" dirty="0" smtClean="0"/>
              <a:t>For NB-IOT use SINR</a:t>
            </a:r>
          </a:p>
          <a:p>
            <a:pPr lvl="1"/>
            <a:r>
              <a:rPr lang="en-US" dirty="0" smtClean="0"/>
              <a:t>For LTE use SINR and throughput loss (based on SINR to throughput mapping in 36.942)</a:t>
            </a:r>
          </a:p>
        </p:txBody>
      </p:sp>
    </p:spTree>
    <p:extLst>
      <p:ext uri="{BB962C8B-B14F-4D97-AF65-F5344CB8AC3E}">
        <p14:creationId xmlns:p14="http://schemas.microsoft.com/office/powerpoint/2010/main" val="326295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714312"/>
              </p:ext>
            </p:extLst>
          </p:nvPr>
        </p:nvGraphicFramePr>
        <p:xfrm>
          <a:off x="1631640" y="1690688"/>
          <a:ext cx="8928720" cy="50444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09694"/>
                <a:gridCol w="2150182"/>
                <a:gridCol w="2368844"/>
              </a:tblGrid>
              <a:tr h="2756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Parameter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Value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56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Frequncy 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2GHz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2756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LTE system bandwidth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10 MHz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3679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Network layout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Wrap around 57 sectors (figure 4.2 in TR 36.942)</a:t>
                      </a:r>
                      <a:br>
                        <a:rPr lang="en-US" sz="1800" u="none" strike="noStrike">
                          <a:effectLst/>
                        </a:rPr>
                      </a:b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56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Base station total TX power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46 dBm, shared by all LTE PRBs and NB-IoT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56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NB-IOT Power boosting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6dB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56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Separation between NB-IOT and LTE carriers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0Hz, 200kHz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2756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UE max transmit power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23dBm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56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NB-IOT UE max transmit power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23dBm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56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ACS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LTE: 33dB; NB-IOT: 35dB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56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DL power control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N/A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2756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UL power control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based on sub-clause 5.1.1.6 of 3GPP TR 36.942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56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UE antenna gain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0dBi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6622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Penetration loss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 dirty="0">
                          <a:effectLst/>
                        </a:rPr>
                        <a:t>Based on Annex D.1 of TR 45.820 (No additional building penetration loss for the NB-</a:t>
                      </a:r>
                      <a:r>
                        <a:rPr lang="en-US" sz="1800" u="none" strike="noStrike" dirty="0" err="1">
                          <a:effectLst/>
                        </a:rPr>
                        <a:t>IoT</a:t>
                      </a:r>
                      <a:r>
                        <a:rPr lang="en-US" sz="1800" u="none" strike="noStrike" dirty="0">
                          <a:effectLst/>
                        </a:rPr>
                        <a:t> as aggressor)</a:t>
                      </a:r>
                      <a:br>
                        <a:rPr lang="en-US" sz="1800" u="none" strike="noStrike" dirty="0">
                          <a:effectLst/>
                        </a:rPr>
                      </a:b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848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NB-IOT</a:t>
            </a:r>
            <a:r>
              <a:rPr lang="en-US" sz="3200" dirty="0">
                <a:sym typeface="Wingdings" panose="05000000000000000000" pitchFamily="2" charset="2"/>
              </a:rPr>
              <a:t>LTE (victim) interference</a:t>
            </a:r>
          </a:p>
          <a:p>
            <a:pPr lvl="1"/>
            <a:r>
              <a:rPr lang="en-US" sz="2667" dirty="0" smtClean="0">
                <a:sym typeface="Wingdings" panose="05000000000000000000" pitchFamily="2" charset="2"/>
              </a:rPr>
              <a:t>The adjacent PRB interference is evaluated with ACLR </a:t>
            </a:r>
            <a:r>
              <a:rPr lang="en-US" sz="2667" dirty="0">
                <a:sym typeface="Wingdings" panose="05000000000000000000" pitchFamily="2" charset="2"/>
              </a:rPr>
              <a:t>at 180kHz (1PRB) </a:t>
            </a:r>
            <a:r>
              <a:rPr lang="en-US" sz="2667" dirty="0" smtClean="0">
                <a:sym typeface="Wingdings" panose="05000000000000000000" pitchFamily="2" charset="2"/>
              </a:rPr>
              <a:t>offset (with 0Hz separation), and 400kHz offset (with 200kHz separation)</a:t>
            </a:r>
            <a:endParaRPr lang="en-US" sz="2667" dirty="0">
              <a:sym typeface="Wingdings" panose="05000000000000000000" pitchFamily="2" charset="2"/>
            </a:endParaRPr>
          </a:p>
          <a:p>
            <a:r>
              <a:rPr lang="en-US" sz="3200" dirty="0" smtClean="0">
                <a:sym typeface="Wingdings" panose="05000000000000000000" pitchFamily="2" charset="2"/>
              </a:rPr>
              <a:t>LTE </a:t>
            </a:r>
            <a:r>
              <a:rPr lang="en-US" sz="3200" dirty="0">
                <a:sym typeface="Wingdings" panose="05000000000000000000" pitchFamily="2" charset="2"/>
              </a:rPr>
              <a:t> NB-IOT (victim)</a:t>
            </a:r>
          </a:p>
          <a:p>
            <a:pPr lvl="1"/>
            <a:r>
              <a:rPr lang="en-US" sz="2667" dirty="0" smtClean="0">
                <a:sym typeface="Wingdings" panose="05000000000000000000" pitchFamily="2" charset="2"/>
              </a:rPr>
              <a:t>Adjacent PRB interference is evaluated with ACLR.</a:t>
            </a:r>
          </a:p>
          <a:p>
            <a:pPr marL="457200" lvl="1" indent="0">
              <a:buNone/>
            </a:pPr>
            <a:endParaRPr lang="en-US" sz="2667" dirty="0">
              <a:sym typeface="Wingdings" panose="05000000000000000000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Interference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5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evaluation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 smtClean="0"/>
                  <a:t>Performance evaluation shall be based on </a:t>
                </a:r>
                <a:r>
                  <a:rPr lang="en-US" dirty="0"/>
                  <a:t>TR </a:t>
                </a:r>
                <a:r>
                  <a:rPr lang="en-US" dirty="0" smtClean="0"/>
                  <a:t>36.942 and [2].  The degradation of SINR and LTE throughput shall be presented as a function of ACIR</a:t>
                </a:r>
              </a:p>
              <a:p>
                <a:pPr lvl="1"/>
                <a:r>
                  <a:rPr lang="en-US" dirty="0" smtClean="0"/>
                  <a:t>ACIR is evaluated based 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𝐴𝐶𝐼𝑅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𝐴𝐶𝐿𝑅</m:t>
                            </m:r>
                          </m:den>
                        </m:f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𝐴𝐶𝑆</m:t>
                            </m:r>
                          </m:den>
                        </m:f>
                      </m:den>
                    </m:f>
                  </m:oMath>
                </a14:m>
                <a:endParaRPr lang="en-US" b="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2609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ACLR and Typical ACIR 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ACLR shall be based on single PRB to evaluate NB-IOT impact</a:t>
            </a:r>
          </a:p>
          <a:p>
            <a:pPr lvl="1"/>
            <a:r>
              <a:rPr lang="en-US" dirty="0" smtClean="0"/>
              <a:t>ACLR = Mean power of 1 PRB / mean power of neighbor PRB</a:t>
            </a:r>
            <a:endParaRPr lang="en-US" dirty="0"/>
          </a:p>
          <a:p>
            <a:r>
              <a:rPr lang="en-US" dirty="0" smtClean="0"/>
              <a:t>NB-IOT </a:t>
            </a:r>
            <a:r>
              <a:rPr lang="en-US" dirty="0"/>
              <a:t>(3.75kHz) </a:t>
            </a:r>
            <a:r>
              <a:rPr lang="en-US" dirty="0">
                <a:sym typeface="Wingdings" panose="05000000000000000000" pitchFamily="2" charset="2"/>
              </a:rPr>
              <a:t> LTE (victim)</a:t>
            </a:r>
            <a:endParaRPr lang="en-US" dirty="0"/>
          </a:p>
          <a:p>
            <a:pPr lvl="1"/>
            <a:r>
              <a:rPr lang="en-US" dirty="0"/>
              <a:t>Use GSM </a:t>
            </a:r>
            <a:r>
              <a:rPr lang="en-US" dirty="0" err="1"/>
              <a:t>Tx</a:t>
            </a:r>
            <a:r>
              <a:rPr lang="en-US" dirty="0"/>
              <a:t> SEM: </a:t>
            </a:r>
            <a:r>
              <a:rPr lang="en-US" dirty="0" smtClean="0"/>
              <a:t>ACLR1 </a:t>
            </a:r>
            <a:r>
              <a:rPr lang="en-US" dirty="0"/>
              <a:t>= 29dB.</a:t>
            </a:r>
          </a:p>
          <a:p>
            <a:pPr lvl="1"/>
            <a:r>
              <a:rPr lang="en-US" dirty="0"/>
              <a:t>Use LTE ACS=33dB.  </a:t>
            </a:r>
            <a:r>
              <a:rPr lang="en-US" dirty="0">
                <a:sym typeface="Wingdings" panose="05000000000000000000" pitchFamily="2" charset="2"/>
              </a:rPr>
              <a:t> ACIR = 27.5</a:t>
            </a:r>
            <a:r>
              <a:rPr lang="en-US" dirty="0"/>
              <a:t>dB </a:t>
            </a:r>
          </a:p>
          <a:p>
            <a:r>
              <a:rPr lang="en-US" dirty="0"/>
              <a:t>LTE </a:t>
            </a:r>
            <a:r>
              <a:rPr lang="en-US" dirty="0">
                <a:sym typeface="Wingdings" panose="05000000000000000000" pitchFamily="2" charset="2"/>
              </a:rPr>
              <a:t> NB-IOT </a:t>
            </a:r>
            <a:r>
              <a:rPr lang="en-US" dirty="0" smtClean="0">
                <a:sym typeface="Wingdings" panose="05000000000000000000" pitchFamily="2" charset="2"/>
              </a:rPr>
              <a:t>(victim)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r>
              <a:rPr lang="en-US" dirty="0">
                <a:sym typeface="Wingdings" panose="05000000000000000000" pitchFamily="2" charset="2"/>
              </a:rPr>
              <a:t>Typical LTE </a:t>
            </a:r>
            <a:r>
              <a:rPr lang="en-US" dirty="0" smtClean="0">
                <a:sym typeface="Wingdings" panose="05000000000000000000" pitchFamily="2" charset="2"/>
              </a:rPr>
              <a:t>ACLR (45dB) is base on full </a:t>
            </a:r>
            <a:r>
              <a:rPr lang="en-US" dirty="0">
                <a:sym typeface="Wingdings" panose="05000000000000000000" pitchFamily="2" charset="2"/>
              </a:rPr>
              <a:t>LTE bandwidth (1.4MHz and beyond</a:t>
            </a:r>
            <a:r>
              <a:rPr lang="en-US" dirty="0" smtClean="0">
                <a:sym typeface="Wingdings" panose="05000000000000000000" pitchFamily="2" charset="2"/>
              </a:rPr>
              <a:t>) (36.104).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r>
              <a:rPr lang="en-US" i="1" dirty="0" smtClean="0">
                <a:sym typeface="Wingdings" panose="05000000000000000000" pitchFamily="2" charset="2"/>
              </a:rPr>
              <a:t>There is no specified LTE ACLR and LTE SEM at single PRB level.</a:t>
            </a:r>
            <a:endParaRPr lang="en-US" dirty="0" smtClean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r>
              <a:rPr lang="en-US" i="1" dirty="0" smtClean="0">
                <a:sym typeface="Wingdings" panose="05000000000000000000" pitchFamily="2" charset="2"/>
              </a:rPr>
              <a:t> It is not clear about the typical ACIR value.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0650" y="1027906"/>
            <a:ext cx="1713150" cy="223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3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3160</TotalTime>
  <Words>807</Words>
  <Application>Microsoft Office PowerPoint</Application>
  <PresentationFormat>Widescreen</PresentationFormat>
  <Paragraphs>111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ＭＳ Ｐゴシック</vt:lpstr>
      <vt:lpstr>ＭＳ Ｐゴシック</vt:lpstr>
      <vt:lpstr>宋体</vt:lpstr>
      <vt:lpstr>Arial</vt:lpstr>
      <vt:lpstr>Calibri</vt:lpstr>
      <vt:lpstr>Calibri Light</vt:lpstr>
      <vt:lpstr>Cambria Math</vt:lpstr>
      <vt:lpstr>Times New Roman</vt:lpstr>
      <vt:lpstr>Wingdings</vt:lpstr>
      <vt:lpstr>Office Theme</vt:lpstr>
      <vt:lpstr>NB-IOT guard band operation: Co-existence study </vt:lpstr>
      <vt:lpstr>References</vt:lpstr>
      <vt:lpstr>NB-IOT guard band operation: background</vt:lpstr>
      <vt:lpstr>NB-IOT guard band operation: co-existence study</vt:lpstr>
      <vt:lpstr>Evaluation methodology</vt:lpstr>
      <vt:lpstr>Simulation Assumptions</vt:lpstr>
      <vt:lpstr>Interference model</vt:lpstr>
      <vt:lpstr>Performance evaluation</vt:lpstr>
      <vt:lpstr>ACLR and Typical ACIR values</vt:lpstr>
      <vt:lpstr>NB-IOT (3.75kHz spacing)  LTE</vt:lpstr>
      <vt:lpstr>NB-IOT LTE at the edge PRB</vt:lpstr>
      <vt:lpstr>LTE  NB-IOT (3.75kHz spacing)</vt:lpstr>
      <vt:lpstr>Observations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and Methodology for NB-IOT coexistence study</dc:title>
  <dc:creator>Papaleo, Marco</dc:creator>
  <cp:lastModifiedBy>Tan, Jun 1. (Nokia - US/Arlington Heights)</cp:lastModifiedBy>
  <cp:revision>162</cp:revision>
  <dcterms:created xsi:type="dcterms:W3CDTF">2015-10-12T12:13:15Z</dcterms:created>
  <dcterms:modified xsi:type="dcterms:W3CDTF">2015-11-08T22:51:13Z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