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8" r:id="rId3"/>
    <p:sldId id="276" r:id="rId4"/>
    <p:sldId id="279" r:id="rId5"/>
    <p:sldId id="298" r:id="rId6"/>
    <p:sldId id="278" r:id="rId7"/>
    <p:sldId id="281" r:id="rId8"/>
    <p:sldId id="299" r:id="rId9"/>
    <p:sldId id="293" r:id="rId10"/>
    <p:sldId id="295" r:id="rId11"/>
    <p:sldId id="296" r:id="rId12"/>
    <p:sldId id="297" r:id="rId13"/>
    <p:sldId id="29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582" autoAdjust="0"/>
    <p:restoredTop sz="92165" autoAdjust="0"/>
  </p:normalViewPr>
  <p:slideViewPr>
    <p:cSldViewPr snapToGrid="0">
      <p:cViewPr varScale="1">
        <p:scale>
          <a:sx n="97" d="100"/>
          <a:sy n="97" d="100"/>
        </p:scale>
        <p:origin x="442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0A32A-B52E-4B42-9F0D-423B7FA83467}" type="datetimeFigureOut">
              <a:rPr kumimoji="1" lang="ja-JP" altLang="en-US" smtClean="0"/>
              <a:t>2015/11/8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9B790-11F3-453F-BBDE-5CA37D051C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402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9B790-11F3-453F-BBDE-5CA37D051C1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5275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9B790-11F3-453F-BBDE-5CA37D051C1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961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7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12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32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556684" y="715199"/>
            <a:ext cx="10972800" cy="403200"/>
          </a:xfrm>
        </p:spPr>
        <p:txBody>
          <a:bodyPr/>
          <a:lstStyle>
            <a:lvl1pPr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400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020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03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446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83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731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2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29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90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54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247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NB-IOT </a:t>
            </a:r>
            <a:r>
              <a:rPr lang="en-US" dirty="0" smtClean="0"/>
              <a:t>standalone operation</a:t>
            </a:r>
            <a:r>
              <a:rPr lang="en-US" dirty="0"/>
              <a:t>: Co-existence study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04394"/>
            <a:ext cx="9144000" cy="1655762"/>
          </a:xfrm>
        </p:spPr>
        <p:txBody>
          <a:bodyPr/>
          <a:lstStyle/>
          <a:p>
            <a:r>
              <a:rPr lang="en-US" dirty="0" smtClean="0"/>
              <a:t>Nokia Networks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R4-157925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35026" y="50711"/>
            <a:ext cx="533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zh-CN" b="1" dirty="0">
                <a:ea typeface="宋体" panose="02010600030101010101" pitchFamily="2" charset="-122"/>
              </a:rPr>
              <a:t>3GPP TSG-RAN WG4 #</a:t>
            </a:r>
            <a:r>
              <a:rPr lang="zh-CN" altLang="zh-CN" b="1" dirty="0" smtClean="0">
                <a:ea typeface="宋体" panose="02010600030101010101" pitchFamily="2" charset="-122"/>
              </a:rPr>
              <a:t>7</a:t>
            </a:r>
            <a:r>
              <a:rPr lang="en-US" altLang="zh-CN" b="1" dirty="0" smtClean="0">
                <a:ea typeface="宋体" panose="02010600030101010101" pitchFamily="2" charset="-122"/>
              </a:rPr>
              <a:t>7</a:t>
            </a:r>
            <a:endParaRPr lang="zh-CN" altLang="zh-CN" b="1" dirty="0">
              <a:ea typeface="宋体" panose="02010600030101010101" pitchFamily="2" charset="-122"/>
            </a:endParaRPr>
          </a:p>
          <a:p>
            <a:r>
              <a:rPr lang="en-US" b="1" dirty="0"/>
              <a:t>Anaheim, CA, US</a:t>
            </a:r>
            <a:r>
              <a:rPr lang="pt-BR" b="1" dirty="0"/>
              <a:t>, </a:t>
            </a:r>
            <a:r>
              <a:rPr lang="en-US" b="1" dirty="0"/>
              <a:t>16 – 20 Nov, </a:t>
            </a:r>
            <a:r>
              <a:rPr lang="en-US" b="1" dirty="0" smtClean="0"/>
              <a:t>2015</a:t>
            </a:r>
          </a:p>
          <a:p>
            <a:r>
              <a:rPr lang="en-GB" altLang="zh-CN" b="1" dirty="0" smtClean="0">
                <a:ea typeface="宋体" panose="02010600030101010101" pitchFamily="2" charset="-122"/>
              </a:rPr>
              <a:t>Agenda </a:t>
            </a:r>
            <a:r>
              <a:rPr lang="en-GB" altLang="zh-CN" b="1" dirty="0">
                <a:ea typeface="宋体" panose="02010600030101010101" pitchFamily="2" charset="-122"/>
              </a:rPr>
              <a:t>Item: </a:t>
            </a:r>
            <a:r>
              <a:rPr lang="en-GB" altLang="zh-CN" b="1" dirty="0" smtClean="0">
                <a:ea typeface="宋体" panose="02010600030101010101" pitchFamily="2" charset="-122"/>
              </a:rPr>
              <a:t>7.50.3</a:t>
            </a:r>
          </a:p>
          <a:p>
            <a:r>
              <a:rPr lang="en-GB" altLang="zh-CN" b="1" dirty="0" smtClean="0">
                <a:ea typeface="宋体" panose="02010600030101010101" pitchFamily="2" charset="-122"/>
              </a:rPr>
              <a:t>Document for information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80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</a:t>
            </a:r>
            <a:r>
              <a:rPr lang="en-US" dirty="0" smtClean="0">
                <a:sym typeface="Wingdings" panose="05000000000000000000" pitchFamily="2" charset="2"/>
              </a:rPr>
              <a:t> GSM: with 100kHz separation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5486400" cy="41265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690688"/>
            <a:ext cx="5486400" cy="41265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6093" y="5817258"/>
            <a:ext cx="105598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Simulation results show SINR distribution and degraded SINR due to ACI, for all cells and NB-IOT neighbor cells.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ACI to GSM is limited due to the 100kHz separation.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19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GSM </a:t>
            </a:r>
            <a:r>
              <a:rPr lang="en-US" dirty="0" smtClean="0">
                <a:sym typeface="Wingdings" panose="05000000000000000000" pitchFamily="2" charset="2"/>
              </a:rPr>
              <a:t> NB-IOT: with 0Hz separation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5486400" cy="41100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1690688"/>
            <a:ext cx="5486400" cy="41100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28866" y="5799680"/>
            <a:ext cx="9734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general, GSM impact to NB-IOT is mainly from the GSM carrier that is </a:t>
            </a:r>
            <a:r>
              <a:rPr lang="en-US" dirty="0" smtClean="0"/>
              <a:t>close to </a:t>
            </a:r>
            <a:r>
              <a:rPr lang="en-US" dirty="0" smtClean="0"/>
              <a:t>the NB-IOT frequency.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27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GSM </a:t>
            </a:r>
            <a:r>
              <a:rPr lang="en-US" dirty="0" smtClean="0">
                <a:sym typeface="Wingdings" panose="05000000000000000000" pitchFamily="2" charset="2"/>
              </a:rPr>
              <a:t> NB-IOT, with 100kHz separation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5486400" cy="41100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690687"/>
            <a:ext cx="5486400" cy="41100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19929" y="5800694"/>
            <a:ext cx="59521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With 100kHz separation, the impact to NB-IOT is insignificant.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45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DL co-existence simulation results are provided for NB-IOT coexistence with GSM.</a:t>
            </a:r>
          </a:p>
          <a:p>
            <a:r>
              <a:rPr lang="en-US" dirty="0" smtClean="0"/>
              <a:t>For NB-IOT </a:t>
            </a:r>
            <a:r>
              <a:rPr lang="en-US" dirty="0" smtClean="0">
                <a:sym typeface="Wingdings" panose="05000000000000000000" pitchFamily="2" charset="2"/>
              </a:rPr>
              <a:t> GSM (victim), </a:t>
            </a:r>
          </a:p>
          <a:p>
            <a:pPr lvl="1"/>
            <a:r>
              <a:rPr lang="en-US" dirty="0" smtClean="0"/>
              <a:t>With 0Hz separation, average </a:t>
            </a:r>
            <a:r>
              <a:rPr lang="en-US" dirty="0"/>
              <a:t>ACI over all GSM UE is limited; however, there is significant ACI for the neighbor GSM </a:t>
            </a:r>
            <a:r>
              <a:rPr lang="en-US" dirty="0" smtClean="0"/>
              <a:t>carrier.</a:t>
            </a:r>
            <a:endParaRPr lang="en-US" dirty="0"/>
          </a:p>
          <a:p>
            <a:pPr lvl="1"/>
            <a:r>
              <a:rPr lang="en-US" dirty="0" smtClean="0"/>
              <a:t>With 100kHz separation, the NB-IOT impact to GSM is very small.</a:t>
            </a:r>
          </a:p>
          <a:p>
            <a:r>
              <a:rPr lang="en-US" dirty="0" smtClean="0"/>
              <a:t>For GSM</a:t>
            </a:r>
            <a:r>
              <a:rPr lang="en-US" dirty="0" smtClean="0">
                <a:sym typeface="Wingdings" panose="05000000000000000000" pitchFamily="2" charset="2"/>
              </a:rPr>
              <a:t> NB-IOT (victim), </a:t>
            </a:r>
          </a:p>
          <a:p>
            <a:pPr lvl="1"/>
            <a:r>
              <a:rPr lang="en-US" dirty="0"/>
              <a:t>With 0Hz separation, GSM impact to NB-IOT is mainly from the GSM carrier that is </a:t>
            </a:r>
            <a:r>
              <a:rPr lang="en-US" dirty="0" smtClean="0"/>
              <a:t>close to </a:t>
            </a:r>
            <a:r>
              <a:rPr lang="en-US" dirty="0"/>
              <a:t>the NB-IOT frequency.</a:t>
            </a:r>
          </a:p>
          <a:p>
            <a:pPr lvl="1"/>
            <a:r>
              <a:rPr lang="en-US" dirty="0" smtClean="0"/>
              <a:t>With </a:t>
            </a:r>
            <a:r>
              <a:rPr lang="en-US" dirty="0"/>
              <a:t>100kHz separation, the </a:t>
            </a:r>
            <a:r>
              <a:rPr lang="en-US" dirty="0" smtClean="0"/>
              <a:t>impact </a:t>
            </a:r>
            <a:r>
              <a:rPr lang="en-US" dirty="0"/>
              <a:t>to </a:t>
            </a:r>
            <a:r>
              <a:rPr lang="en-US" dirty="0" smtClean="0"/>
              <a:t>NB-IOT </a:t>
            </a:r>
            <a:r>
              <a:rPr lang="en-US" dirty="0"/>
              <a:t>is </a:t>
            </a:r>
            <a:r>
              <a:rPr lang="en-US" dirty="0" smtClean="0"/>
              <a:t>insignificant.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02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GERAN TR 45.820</a:t>
            </a:r>
          </a:p>
          <a:p>
            <a:r>
              <a:rPr lang="en-US" dirty="0" smtClean="0"/>
              <a:t>TR 36.942</a:t>
            </a:r>
          </a:p>
          <a:p>
            <a:r>
              <a:rPr lang="en-US" dirty="0" smtClean="0"/>
              <a:t>TR 25.942</a:t>
            </a:r>
          </a:p>
          <a:p>
            <a:r>
              <a:rPr lang="en-US" dirty="0" smtClean="0"/>
              <a:t>[</a:t>
            </a:r>
            <a:r>
              <a:rPr lang="en-US" dirty="0"/>
              <a:t>1]</a:t>
            </a:r>
            <a:r>
              <a:rPr lang="en-US" sz="3600" b="1" dirty="0"/>
              <a:t> </a:t>
            </a:r>
            <a:r>
              <a:rPr lang="en-US" dirty="0"/>
              <a:t>RP-151621, “New Work Item: </a:t>
            </a:r>
            <a:r>
              <a:rPr lang="en-US" dirty="0" err="1"/>
              <a:t>NarrowBand</a:t>
            </a:r>
            <a:r>
              <a:rPr lang="en-US" dirty="0"/>
              <a:t> IOT (NB-IOT)”, </a:t>
            </a:r>
            <a:r>
              <a:rPr lang="en-US" dirty="0" smtClean="0"/>
              <a:t>Qualcomm</a:t>
            </a:r>
          </a:p>
          <a:p>
            <a:r>
              <a:rPr lang="en-US" dirty="0"/>
              <a:t>[2] R4-156755, “Way Forward on Simulation Assumptions and Methodology for NB-IOT coexistence </a:t>
            </a:r>
            <a:r>
              <a:rPr lang="en-US" dirty="0" smtClean="0"/>
              <a:t>study”, Nokia Networks, Ericsson, ZTE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standalone operation: background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17519"/>
          </a:xfrm>
        </p:spPr>
        <p:txBody>
          <a:bodyPr>
            <a:normAutofit/>
          </a:bodyPr>
          <a:lstStyle/>
          <a:p>
            <a:r>
              <a:rPr lang="en-US" dirty="0" smtClean="0"/>
              <a:t>NB-IOT </a:t>
            </a:r>
            <a:r>
              <a:rPr lang="en-US" dirty="0"/>
              <a:t>is operating </a:t>
            </a:r>
            <a:r>
              <a:rPr lang="en-US" dirty="0" smtClean="0"/>
              <a:t>within 200kHz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907" y="2529304"/>
            <a:ext cx="8888186" cy="352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09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standalone operation: co-existence study with GSM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Co-existence study shall be used to evaluate interference of NB-IOT with deployment.</a:t>
            </a:r>
          </a:p>
          <a:p>
            <a:r>
              <a:rPr lang="en-US" dirty="0" smtClean="0"/>
              <a:t>Static system level simulation, as used for RAN4 co-existence study, shall be used to evaluate interference impact.</a:t>
            </a:r>
          </a:p>
          <a:p>
            <a:r>
              <a:rPr lang="en-US" dirty="0"/>
              <a:t>C</a:t>
            </a:r>
            <a:r>
              <a:rPr lang="en-US" dirty="0" smtClean="0"/>
              <a:t>ases for standalone operation</a:t>
            </a:r>
          </a:p>
          <a:p>
            <a:pPr lvl="1"/>
            <a:r>
              <a:rPr lang="en-US" dirty="0" smtClean="0"/>
              <a:t>15kHz subcarrier spacing NB-IOT, coexistence with GSM </a:t>
            </a:r>
          </a:p>
          <a:p>
            <a:pPr lvl="1"/>
            <a:r>
              <a:rPr lang="en-US" dirty="0" smtClean="0"/>
              <a:t>15kHz subcarrier spacing NB-IOT, coexistence with GSM with a 100kHz separation.	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628" y="4857842"/>
            <a:ext cx="4100320" cy="166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84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Assumption of GSM Frequency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504128" cy="4351338"/>
          </a:xfrm>
        </p:spPr>
        <p:txBody>
          <a:bodyPr/>
          <a:lstStyle/>
          <a:p>
            <a:r>
              <a:rPr lang="en-US" dirty="0"/>
              <a:t>Channel bandwidth is 200 kHz and occupied bandwidth is 180 kHz for </a:t>
            </a:r>
            <a:r>
              <a:rPr lang="en-US" dirty="0" smtClean="0"/>
              <a:t>NB-IOT.</a:t>
            </a:r>
            <a:endParaRPr lang="en-US" dirty="0"/>
          </a:p>
          <a:p>
            <a:r>
              <a:rPr lang="en-US" dirty="0"/>
              <a:t>For the GSM system, frequency reuse is according to one of the following:</a:t>
            </a:r>
          </a:p>
          <a:p>
            <a:pPr lvl="1"/>
            <a:r>
              <a:rPr lang="en-US" dirty="0"/>
              <a:t>4/12 – 12 frequencies used over a cluster of 4 sites (12 sectors)</a:t>
            </a:r>
          </a:p>
          <a:p>
            <a:r>
              <a:rPr lang="en-US" dirty="0" smtClean="0"/>
              <a:t>Single cell reuse is applied for NB-IOT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350210" y="1825625"/>
            <a:ext cx="3003590" cy="2271712"/>
            <a:chOff x="3086002" y="1890083"/>
            <a:chExt cx="2127333" cy="1630957"/>
          </a:xfrm>
        </p:grpSpPr>
        <p:grpSp>
          <p:nvGrpSpPr>
            <p:cNvPr id="5" name="Group 496"/>
            <p:cNvGrpSpPr/>
            <p:nvPr/>
          </p:nvGrpSpPr>
          <p:grpSpPr>
            <a:xfrm>
              <a:off x="3978402" y="1892659"/>
              <a:ext cx="1233456" cy="881689"/>
              <a:chOff x="2409824" y="1511254"/>
              <a:chExt cx="1233456" cy="881689"/>
            </a:xfrm>
          </p:grpSpPr>
          <p:grpSp>
            <p:nvGrpSpPr>
              <p:cNvPr id="129" name="Group 112"/>
              <p:cNvGrpSpPr/>
              <p:nvPr/>
            </p:nvGrpSpPr>
            <p:grpSpPr>
              <a:xfrm>
                <a:off x="2630363" y="1511254"/>
                <a:ext cx="564994" cy="506849"/>
                <a:chOff x="2857499" y="1139213"/>
                <a:chExt cx="564994" cy="506849"/>
              </a:xfrm>
            </p:grpSpPr>
            <p:sp>
              <p:nvSpPr>
                <p:cNvPr id="160" name="Hexagon 1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Hexagon 5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Hexagon 6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63" name="Straight Arrow Connector 9"/>
                <p:cNvCxnSpPr/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Straight Arrow Connector 12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Straight Arrow Connector 13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6" name="TextBox 165"/>
                <p:cNvSpPr txBox="1"/>
                <p:nvPr/>
              </p:nvSpPr>
              <p:spPr>
                <a:xfrm>
                  <a:off x="3143249" y="1300691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A1</a:t>
                  </a:r>
                  <a:endParaRPr lang="en-US" sz="600" dirty="0"/>
                </a:p>
              </p:txBody>
            </p:sp>
            <p:sp>
              <p:nvSpPr>
                <p:cNvPr id="167" name="TextBox 166"/>
                <p:cNvSpPr txBox="1"/>
                <p:nvPr/>
              </p:nvSpPr>
              <p:spPr>
                <a:xfrm>
                  <a:off x="2865215" y="1139213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A2</a:t>
                  </a:r>
                  <a:endParaRPr lang="en-US" sz="600" dirty="0"/>
                </a:p>
              </p:txBody>
            </p:sp>
            <p:sp>
              <p:nvSpPr>
                <p:cNvPr id="168" name="TextBox 167"/>
                <p:cNvSpPr txBox="1"/>
                <p:nvPr/>
              </p:nvSpPr>
              <p:spPr>
                <a:xfrm>
                  <a:off x="2866088" y="1461396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A3</a:t>
                  </a:r>
                  <a:endParaRPr lang="en-US" sz="600" dirty="0"/>
                </a:p>
              </p:txBody>
            </p:sp>
          </p:grpSp>
          <p:grpSp>
            <p:nvGrpSpPr>
              <p:cNvPr id="130" name="Group 113"/>
              <p:cNvGrpSpPr/>
              <p:nvPr/>
            </p:nvGrpSpPr>
            <p:grpSpPr>
              <a:xfrm>
                <a:off x="3078286" y="1513012"/>
                <a:ext cx="564994" cy="506849"/>
                <a:chOff x="2857499" y="1139213"/>
                <a:chExt cx="564994" cy="506849"/>
              </a:xfrm>
            </p:grpSpPr>
            <p:sp>
              <p:nvSpPr>
                <p:cNvPr id="151" name="Hexagon 150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Hexagon 151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Hexagon 152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4" name="Straight Arrow Connector 153"/>
                <p:cNvCxnSpPr>
                  <a:stCxn id="153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Straight Arrow Connector 154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Straight Arrow Connector 155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7" name="TextBox 156"/>
                <p:cNvSpPr txBox="1"/>
                <p:nvPr/>
              </p:nvSpPr>
              <p:spPr>
                <a:xfrm>
                  <a:off x="3143249" y="1300691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B1</a:t>
                  </a:r>
                  <a:endParaRPr lang="en-US" sz="600" dirty="0"/>
                </a:p>
              </p:txBody>
            </p:sp>
            <p:sp>
              <p:nvSpPr>
                <p:cNvPr id="158" name="TextBox 157"/>
                <p:cNvSpPr txBox="1"/>
                <p:nvPr/>
              </p:nvSpPr>
              <p:spPr>
                <a:xfrm>
                  <a:off x="2865215" y="1139213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B2</a:t>
                  </a:r>
                  <a:endParaRPr lang="en-US" sz="600" dirty="0"/>
                </a:p>
              </p:txBody>
            </p:sp>
            <p:sp>
              <p:nvSpPr>
                <p:cNvPr id="159" name="TextBox 158"/>
                <p:cNvSpPr txBox="1"/>
                <p:nvPr/>
              </p:nvSpPr>
              <p:spPr>
                <a:xfrm>
                  <a:off x="2866088" y="1461396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B3</a:t>
                  </a:r>
                  <a:endParaRPr lang="en-US" sz="600" dirty="0"/>
                </a:p>
              </p:txBody>
            </p:sp>
          </p:grpSp>
          <p:grpSp>
            <p:nvGrpSpPr>
              <p:cNvPr id="131" name="Group 126"/>
              <p:cNvGrpSpPr/>
              <p:nvPr/>
            </p:nvGrpSpPr>
            <p:grpSpPr>
              <a:xfrm>
                <a:off x="2855049" y="1886094"/>
                <a:ext cx="569802" cy="506849"/>
                <a:chOff x="2857499" y="1139213"/>
                <a:chExt cx="569802" cy="506849"/>
              </a:xfrm>
            </p:grpSpPr>
            <p:sp>
              <p:nvSpPr>
                <p:cNvPr id="142" name="Hexagon 127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Hexagon 128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" name="Hexagon 129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45" name="Straight Arrow Connector 144"/>
                <p:cNvCxnSpPr/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Straight Arrow Connector 145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Straight Arrow Connector 146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8" name="TextBox 147"/>
                <p:cNvSpPr txBox="1"/>
                <p:nvPr/>
              </p:nvSpPr>
              <p:spPr>
                <a:xfrm>
                  <a:off x="3143249" y="1300691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C1</a:t>
                  </a:r>
                  <a:endParaRPr lang="en-US" sz="600" dirty="0"/>
                </a:p>
              </p:txBody>
            </p:sp>
            <p:sp>
              <p:nvSpPr>
                <p:cNvPr id="149" name="TextBox 148"/>
                <p:cNvSpPr txBox="1"/>
                <p:nvPr/>
              </p:nvSpPr>
              <p:spPr>
                <a:xfrm>
                  <a:off x="2865215" y="1139213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C2</a:t>
                  </a:r>
                  <a:endParaRPr lang="en-US" sz="600" dirty="0"/>
                </a:p>
              </p:txBody>
            </p:sp>
            <p:sp>
              <p:nvSpPr>
                <p:cNvPr id="150" name="TextBox 149"/>
                <p:cNvSpPr txBox="1"/>
                <p:nvPr/>
              </p:nvSpPr>
              <p:spPr>
                <a:xfrm>
                  <a:off x="2866088" y="1461396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C3</a:t>
                  </a:r>
                  <a:endParaRPr lang="en-US" sz="600" dirty="0"/>
                </a:p>
              </p:txBody>
            </p:sp>
          </p:grpSp>
          <p:grpSp>
            <p:nvGrpSpPr>
              <p:cNvPr id="132" name="Group 136"/>
              <p:cNvGrpSpPr/>
              <p:nvPr/>
            </p:nvGrpSpPr>
            <p:grpSpPr>
              <a:xfrm>
                <a:off x="2409824" y="1885321"/>
                <a:ext cx="569802" cy="506849"/>
                <a:chOff x="2857499" y="1139213"/>
                <a:chExt cx="569802" cy="506849"/>
              </a:xfrm>
            </p:grpSpPr>
            <p:sp>
              <p:nvSpPr>
                <p:cNvPr id="133" name="Hexagon 132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Hexagon 133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5" name="Hexagon 134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6" name="Straight Arrow Connector 135"/>
                <p:cNvCxnSpPr>
                  <a:stCxn id="135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Arrow Connector 136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Arrow Connector 137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9" name="TextBox 138"/>
                <p:cNvSpPr txBox="1"/>
                <p:nvPr/>
              </p:nvSpPr>
              <p:spPr>
                <a:xfrm>
                  <a:off x="3143249" y="1300691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D1</a:t>
                  </a:r>
                  <a:endParaRPr lang="en-US" sz="600" dirty="0"/>
                </a:p>
              </p:txBody>
            </p:sp>
            <p:sp>
              <p:nvSpPr>
                <p:cNvPr id="140" name="TextBox 139"/>
                <p:cNvSpPr txBox="1"/>
                <p:nvPr/>
              </p:nvSpPr>
              <p:spPr>
                <a:xfrm>
                  <a:off x="2865215" y="1139213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D2</a:t>
                  </a:r>
                  <a:endParaRPr lang="en-US" sz="600" dirty="0"/>
                </a:p>
              </p:txBody>
            </p:sp>
            <p:sp>
              <p:nvSpPr>
                <p:cNvPr id="141" name="TextBox 140"/>
                <p:cNvSpPr txBox="1"/>
                <p:nvPr/>
              </p:nvSpPr>
              <p:spPr>
                <a:xfrm>
                  <a:off x="2866088" y="1461396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D3</a:t>
                  </a:r>
                  <a:endParaRPr lang="en-US" sz="600" dirty="0"/>
                </a:p>
              </p:txBody>
            </p:sp>
          </p:grpSp>
        </p:grpSp>
        <p:grpSp>
          <p:nvGrpSpPr>
            <p:cNvPr id="6" name="Group 497"/>
            <p:cNvGrpSpPr/>
            <p:nvPr/>
          </p:nvGrpSpPr>
          <p:grpSpPr>
            <a:xfrm>
              <a:off x="3086002" y="1890083"/>
              <a:ext cx="1233456" cy="881689"/>
              <a:chOff x="2409824" y="1511254"/>
              <a:chExt cx="1233456" cy="881689"/>
            </a:xfrm>
          </p:grpSpPr>
          <p:grpSp>
            <p:nvGrpSpPr>
              <p:cNvPr id="89" name="Group 112"/>
              <p:cNvGrpSpPr/>
              <p:nvPr/>
            </p:nvGrpSpPr>
            <p:grpSpPr>
              <a:xfrm>
                <a:off x="2630363" y="1511254"/>
                <a:ext cx="564994" cy="506849"/>
                <a:chOff x="2857499" y="1139213"/>
                <a:chExt cx="564994" cy="506849"/>
              </a:xfrm>
            </p:grpSpPr>
            <p:sp>
              <p:nvSpPr>
                <p:cNvPr id="120" name="Hexagon 119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" name="Hexagon 5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" name="Hexagon 6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23" name="Straight Arrow Connector 122"/>
                <p:cNvCxnSpPr>
                  <a:stCxn id="121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Straight Arrow Connector 123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Straight Arrow Connector 124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6" name="TextBox 125"/>
                <p:cNvSpPr txBox="1"/>
                <p:nvPr/>
              </p:nvSpPr>
              <p:spPr>
                <a:xfrm>
                  <a:off x="3143249" y="1300691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A1</a:t>
                  </a:r>
                  <a:endParaRPr lang="en-US" sz="600" dirty="0"/>
                </a:p>
              </p:txBody>
            </p:sp>
            <p:sp>
              <p:nvSpPr>
                <p:cNvPr id="127" name="TextBox 126"/>
                <p:cNvSpPr txBox="1"/>
                <p:nvPr/>
              </p:nvSpPr>
              <p:spPr>
                <a:xfrm>
                  <a:off x="2865215" y="1139213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A2</a:t>
                  </a:r>
                  <a:endParaRPr lang="en-US" sz="600" dirty="0"/>
                </a:p>
              </p:txBody>
            </p:sp>
            <p:sp>
              <p:nvSpPr>
                <p:cNvPr id="128" name="TextBox 127"/>
                <p:cNvSpPr txBox="1"/>
                <p:nvPr/>
              </p:nvSpPr>
              <p:spPr>
                <a:xfrm>
                  <a:off x="2866088" y="1461396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A3</a:t>
                  </a:r>
                  <a:endParaRPr lang="en-US" sz="600" dirty="0"/>
                </a:p>
              </p:txBody>
            </p:sp>
          </p:grpSp>
          <p:grpSp>
            <p:nvGrpSpPr>
              <p:cNvPr id="90" name="Group 113"/>
              <p:cNvGrpSpPr/>
              <p:nvPr/>
            </p:nvGrpSpPr>
            <p:grpSpPr>
              <a:xfrm>
                <a:off x="3078286" y="1513012"/>
                <a:ext cx="564994" cy="506849"/>
                <a:chOff x="2857499" y="1139213"/>
                <a:chExt cx="564994" cy="506849"/>
              </a:xfrm>
            </p:grpSpPr>
            <p:sp>
              <p:nvSpPr>
                <p:cNvPr id="111" name="Hexagon 110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Hexagon 111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Hexagon 112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14" name="Straight Arrow Connector 113"/>
                <p:cNvCxnSpPr>
                  <a:stCxn id="113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Arrow Connector 114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Arrow Connector 115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7" name="TextBox 116"/>
                <p:cNvSpPr txBox="1"/>
                <p:nvPr/>
              </p:nvSpPr>
              <p:spPr>
                <a:xfrm>
                  <a:off x="3143249" y="1300691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B1</a:t>
                  </a:r>
                  <a:endParaRPr lang="en-US" sz="600" dirty="0"/>
                </a:p>
              </p:txBody>
            </p:sp>
            <p:sp>
              <p:nvSpPr>
                <p:cNvPr id="118" name="TextBox 117"/>
                <p:cNvSpPr txBox="1"/>
                <p:nvPr/>
              </p:nvSpPr>
              <p:spPr>
                <a:xfrm>
                  <a:off x="2865215" y="1139213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B2</a:t>
                  </a:r>
                  <a:endParaRPr lang="en-US" sz="600" dirty="0"/>
                </a:p>
              </p:txBody>
            </p:sp>
            <p:sp>
              <p:nvSpPr>
                <p:cNvPr id="119" name="TextBox 118"/>
                <p:cNvSpPr txBox="1"/>
                <p:nvPr/>
              </p:nvSpPr>
              <p:spPr>
                <a:xfrm>
                  <a:off x="2866088" y="1461396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B3</a:t>
                  </a:r>
                  <a:endParaRPr lang="en-US" sz="600" dirty="0"/>
                </a:p>
              </p:txBody>
            </p:sp>
          </p:grpSp>
          <p:grpSp>
            <p:nvGrpSpPr>
              <p:cNvPr id="91" name="Group 126"/>
              <p:cNvGrpSpPr/>
              <p:nvPr/>
            </p:nvGrpSpPr>
            <p:grpSpPr>
              <a:xfrm>
                <a:off x="2855049" y="1886094"/>
                <a:ext cx="569802" cy="506849"/>
                <a:chOff x="2857499" y="1139213"/>
                <a:chExt cx="569802" cy="506849"/>
              </a:xfrm>
            </p:grpSpPr>
            <p:sp>
              <p:nvSpPr>
                <p:cNvPr id="102" name="Hexagon 101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Hexagon 102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Hexagon 103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5" name="Straight Arrow Connector 104"/>
                <p:cNvCxnSpPr>
                  <a:stCxn id="104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Arrow Connector 105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Arrow Connector 106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" name="TextBox 107"/>
                <p:cNvSpPr txBox="1"/>
                <p:nvPr/>
              </p:nvSpPr>
              <p:spPr>
                <a:xfrm>
                  <a:off x="3143249" y="1300691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C1</a:t>
                  </a:r>
                  <a:endParaRPr lang="en-US" sz="600" dirty="0"/>
                </a:p>
              </p:txBody>
            </p:sp>
            <p:sp>
              <p:nvSpPr>
                <p:cNvPr id="109" name="TextBox 108"/>
                <p:cNvSpPr txBox="1"/>
                <p:nvPr/>
              </p:nvSpPr>
              <p:spPr>
                <a:xfrm>
                  <a:off x="2865215" y="1139213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C2</a:t>
                  </a:r>
                  <a:endParaRPr lang="en-US" sz="600" dirty="0"/>
                </a:p>
              </p:txBody>
            </p:sp>
            <p:sp>
              <p:nvSpPr>
                <p:cNvPr id="110" name="TextBox 109"/>
                <p:cNvSpPr txBox="1"/>
                <p:nvPr/>
              </p:nvSpPr>
              <p:spPr>
                <a:xfrm>
                  <a:off x="2866088" y="1461396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C3</a:t>
                  </a:r>
                  <a:endParaRPr lang="en-US" sz="600" dirty="0"/>
                </a:p>
              </p:txBody>
            </p:sp>
          </p:grpSp>
          <p:grpSp>
            <p:nvGrpSpPr>
              <p:cNvPr id="92" name="Group 136"/>
              <p:cNvGrpSpPr/>
              <p:nvPr/>
            </p:nvGrpSpPr>
            <p:grpSpPr>
              <a:xfrm>
                <a:off x="2409824" y="1885321"/>
                <a:ext cx="569802" cy="506849"/>
                <a:chOff x="2857499" y="1139213"/>
                <a:chExt cx="569802" cy="506849"/>
              </a:xfrm>
            </p:grpSpPr>
            <p:sp>
              <p:nvSpPr>
                <p:cNvPr id="93" name="Hexagon 92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" name="Hexagon 93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Hexagon 94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6" name="Straight Arrow Connector 95"/>
                <p:cNvCxnSpPr>
                  <a:stCxn id="95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Arrow Connector 96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Arrow Connector 97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TextBox 98"/>
                <p:cNvSpPr txBox="1"/>
                <p:nvPr/>
              </p:nvSpPr>
              <p:spPr>
                <a:xfrm>
                  <a:off x="3143249" y="1300691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D1</a:t>
                  </a:r>
                  <a:endParaRPr lang="en-US" sz="600" dirty="0"/>
                </a:p>
              </p:txBody>
            </p:sp>
            <p:sp>
              <p:nvSpPr>
                <p:cNvPr id="100" name="TextBox 99"/>
                <p:cNvSpPr txBox="1"/>
                <p:nvPr/>
              </p:nvSpPr>
              <p:spPr>
                <a:xfrm>
                  <a:off x="2865215" y="1139213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D2</a:t>
                  </a:r>
                  <a:endParaRPr lang="en-US" sz="600" dirty="0"/>
                </a:p>
              </p:txBody>
            </p:sp>
            <p:sp>
              <p:nvSpPr>
                <p:cNvPr id="101" name="TextBox 100"/>
                <p:cNvSpPr txBox="1"/>
                <p:nvPr/>
              </p:nvSpPr>
              <p:spPr>
                <a:xfrm>
                  <a:off x="2866088" y="1461396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D3</a:t>
                  </a:r>
                  <a:endParaRPr lang="en-US" sz="600" dirty="0"/>
                </a:p>
              </p:txBody>
            </p:sp>
          </p:grpSp>
        </p:grpSp>
        <p:grpSp>
          <p:nvGrpSpPr>
            <p:cNvPr id="7" name="Group 538"/>
            <p:cNvGrpSpPr/>
            <p:nvPr/>
          </p:nvGrpSpPr>
          <p:grpSpPr>
            <a:xfrm>
              <a:off x="3086359" y="2634437"/>
              <a:ext cx="1233456" cy="881689"/>
              <a:chOff x="2409824" y="1511254"/>
              <a:chExt cx="1233456" cy="881689"/>
            </a:xfrm>
          </p:grpSpPr>
          <p:grpSp>
            <p:nvGrpSpPr>
              <p:cNvPr id="49" name="Group 112"/>
              <p:cNvGrpSpPr/>
              <p:nvPr/>
            </p:nvGrpSpPr>
            <p:grpSpPr>
              <a:xfrm>
                <a:off x="2630363" y="1511254"/>
                <a:ext cx="564994" cy="506849"/>
                <a:chOff x="2857499" y="1139213"/>
                <a:chExt cx="564994" cy="506849"/>
              </a:xfrm>
            </p:grpSpPr>
            <p:sp>
              <p:nvSpPr>
                <p:cNvPr id="80" name="Hexagon 79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Hexagon 5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Hexagon 6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3" name="Straight Arrow Connector 82"/>
                <p:cNvCxnSpPr>
                  <a:stCxn id="81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Arrow Connector 83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Arrow Connector 84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TextBox 85"/>
                <p:cNvSpPr txBox="1"/>
                <p:nvPr/>
              </p:nvSpPr>
              <p:spPr>
                <a:xfrm>
                  <a:off x="3143249" y="1300691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A1</a:t>
                  </a:r>
                  <a:endParaRPr lang="en-US" sz="600" dirty="0"/>
                </a:p>
              </p:txBody>
            </p:sp>
            <p:sp>
              <p:nvSpPr>
                <p:cNvPr id="87" name="TextBox 86"/>
                <p:cNvSpPr txBox="1"/>
                <p:nvPr/>
              </p:nvSpPr>
              <p:spPr>
                <a:xfrm>
                  <a:off x="2865215" y="1139213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A2</a:t>
                  </a:r>
                  <a:endParaRPr lang="en-US" sz="600" dirty="0"/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2866088" y="1461396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A3</a:t>
                  </a:r>
                  <a:endParaRPr lang="en-US" sz="600" dirty="0"/>
                </a:p>
              </p:txBody>
            </p:sp>
          </p:grpSp>
          <p:grpSp>
            <p:nvGrpSpPr>
              <p:cNvPr id="50" name="Group 113"/>
              <p:cNvGrpSpPr/>
              <p:nvPr/>
            </p:nvGrpSpPr>
            <p:grpSpPr>
              <a:xfrm>
                <a:off x="3078286" y="1513012"/>
                <a:ext cx="564994" cy="506849"/>
                <a:chOff x="2857499" y="1139213"/>
                <a:chExt cx="564994" cy="506849"/>
              </a:xfrm>
            </p:grpSpPr>
            <p:sp>
              <p:nvSpPr>
                <p:cNvPr id="71" name="Hexagon 70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Hexagon 71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Hexagon 72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4" name="Straight Arrow Connector 73"/>
                <p:cNvCxnSpPr>
                  <a:stCxn id="73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Arrow Connector 74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Arrow Connector 75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7" name="TextBox 76"/>
                <p:cNvSpPr txBox="1"/>
                <p:nvPr/>
              </p:nvSpPr>
              <p:spPr>
                <a:xfrm>
                  <a:off x="3143249" y="1300691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B1</a:t>
                  </a:r>
                  <a:endParaRPr lang="en-US" sz="600" dirty="0"/>
                </a:p>
              </p:txBody>
            </p:sp>
            <p:sp>
              <p:nvSpPr>
                <p:cNvPr id="78" name="TextBox 77"/>
                <p:cNvSpPr txBox="1"/>
                <p:nvPr/>
              </p:nvSpPr>
              <p:spPr>
                <a:xfrm>
                  <a:off x="2865215" y="1139213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B2</a:t>
                  </a:r>
                  <a:endParaRPr lang="en-US" sz="600" dirty="0"/>
                </a:p>
              </p:txBody>
            </p:sp>
            <p:sp>
              <p:nvSpPr>
                <p:cNvPr id="79" name="TextBox 78"/>
                <p:cNvSpPr txBox="1"/>
                <p:nvPr/>
              </p:nvSpPr>
              <p:spPr>
                <a:xfrm>
                  <a:off x="2866088" y="1461396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B3</a:t>
                  </a:r>
                  <a:endParaRPr lang="en-US" sz="600" dirty="0"/>
                </a:p>
              </p:txBody>
            </p:sp>
          </p:grpSp>
          <p:grpSp>
            <p:nvGrpSpPr>
              <p:cNvPr id="51" name="Group 126"/>
              <p:cNvGrpSpPr/>
              <p:nvPr/>
            </p:nvGrpSpPr>
            <p:grpSpPr>
              <a:xfrm>
                <a:off x="2855049" y="1886094"/>
                <a:ext cx="569802" cy="506849"/>
                <a:chOff x="2857499" y="1139213"/>
                <a:chExt cx="569802" cy="506849"/>
              </a:xfrm>
            </p:grpSpPr>
            <p:sp>
              <p:nvSpPr>
                <p:cNvPr id="62" name="Hexagon 61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Hexagon 62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Hexagon 63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5" name="Straight Arrow Connector 64"/>
                <p:cNvCxnSpPr>
                  <a:stCxn id="64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Arrow Connector 65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Arrow Connector 66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TextBox 67"/>
                <p:cNvSpPr txBox="1"/>
                <p:nvPr/>
              </p:nvSpPr>
              <p:spPr>
                <a:xfrm>
                  <a:off x="3143249" y="1300691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C1</a:t>
                  </a:r>
                  <a:endParaRPr lang="en-US" sz="600" dirty="0"/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2865215" y="1139213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C2</a:t>
                  </a:r>
                  <a:endParaRPr lang="en-US" sz="600" dirty="0"/>
                </a:p>
              </p:txBody>
            </p:sp>
            <p:sp>
              <p:nvSpPr>
                <p:cNvPr id="70" name="TextBox 69"/>
                <p:cNvSpPr txBox="1"/>
                <p:nvPr/>
              </p:nvSpPr>
              <p:spPr>
                <a:xfrm>
                  <a:off x="2866088" y="1461396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C3</a:t>
                  </a:r>
                  <a:endParaRPr lang="en-US" sz="600" dirty="0"/>
                </a:p>
              </p:txBody>
            </p:sp>
          </p:grpSp>
          <p:grpSp>
            <p:nvGrpSpPr>
              <p:cNvPr id="52" name="Group 136"/>
              <p:cNvGrpSpPr/>
              <p:nvPr/>
            </p:nvGrpSpPr>
            <p:grpSpPr>
              <a:xfrm>
                <a:off x="2409824" y="1885321"/>
                <a:ext cx="569802" cy="506849"/>
                <a:chOff x="2857499" y="1139213"/>
                <a:chExt cx="569802" cy="506849"/>
              </a:xfrm>
            </p:grpSpPr>
            <p:sp>
              <p:nvSpPr>
                <p:cNvPr id="53" name="Hexagon 52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Hexagon 53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Hexagon 54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6" name="Straight Arrow Connector 55"/>
                <p:cNvCxnSpPr>
                  <a:stCxn id="55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Arrow Connector 56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Arrow Connector 57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TextBox 58"/>
                <p:cNvSpPr txBox="1"/>
                <p:nvPr/>
              </p:nvSpPr>
              <p:spPr>
                <a:xfrm>
                  <a:off x="3143249" y="1300691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D1</a:t>
                  </a:r>
                  <a:endParaRPr lang="en-US" sz="600" dirty="0"/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2865215" y="1139213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D2</a:t>
                  </a:r>
                  <a:endParaRPr lang="en-US" sz="600" dirty="0"/>
                </a:p>
              </p:txBody>
            </p:sp>
            <p:sp>
              <p:nvSpPr>
                <p:cNvPr id="61" name="TextBox 60"/>
                <p:cNvSpPr txBox="1"/>
                <p:nvPr/>
              </p:nvSpPr>
              <p:spPr>
                <a:xfrm>
                  <a:off x="2866088" y="1461396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D3</a:t>
                  </a:r>
                  <a:endParaRPr lang="en-US" sz="600" dirty="0"/>
                </a:p>
              </p:txBody>
            </p:sp>
          </p:grpSp>
        </p:grpSp>
        <p:grpSp>
          <p:nvGrpSpPr>
            <p:cNvPr id="8" name="Group 579"/>
            <p:cNvGrpSpPr/>
            <p:nvPr/>
          </p:nvGrpSpPr>
          <p:grpSpPr>
            <a:xfrm>
              <a:off x="3979879" y="2639351"/>
              <a:ext cx="1233456" cy="881689"/>
              <a:chOff x="2409824" y="1511254"/>
              <a:chExt cx="1233456" cy="881689"/>
            </a:xfrm>
          </p:grpSpPr>
          <p:grpSp>
            <p:nvGrpSpPr>
              <p:cNvPr id="9" name="Group 112"/>
              <p:cNvGrpSpPr/>
              <p:nvPr/>
            </p:nvGrpSpPr>
            <p:grpSpPr>
              <a:xfrm>
                <a:off x="2630363" y="1511254"/>
                <a:ext cx="564994" cy="506849"/>
                <a:chOff x="2857499" y="1139213"/>
                <a:chExt cx="564994" cy="506849"/>
              </a:xfrm>
            </p:grpSpPr>
            <p:sp>
              <p:nvSpPr>
                <p:cNvPr id="40" name="Hexagon 39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Hexagon 5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Hexagon 6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3" name="Straight Arrow Connector 42"/>
                <p:cNvCxnSpPr>
                  <a:stCxn id="41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Arrow Connector 43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" name="TextBox 45"/>
                <p:cNvSpPr txBox="1"/>
                <p:nvPr/>
              </p:nvSpPr>
              <p:spPr>
                <a:xfrm>
                  <a:off x="3143249" y="1300691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A1</a:t>
                  </a:r>
                  <a:endParaRPr lang="en-US" sz="600" dirty="0"/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2865215" y="1139213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A2</a:t>
                  </a:r>
                  <a:endParaRPr lang="en-US" sz="600" dirty="0"/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>
                  <a:off x="2866088" y="1461396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A3</a:t>
                  </a:r>
                  <a:endParaRPr lang="en-US" sz="600" dirty="0"/>
                </a:p>
              </p:txBody>
            </p:sp>
          </p:grpSp>
          <p:grpSp>
            <p:nvGrpSpPr>
              <p:cNvPr id="10" name="Group 113"/>
              <p:cNvGrpSpPr/>
              <p:nvPr/>
            </p:nvGrpSpPr>
            <p:grpSpPr>
              <a:xfrm>
                <a:off x="3078286" y="1513012"/>
                <a:ext cx="564994" cy="506849"/>
                <a:chOff x="2857499" y="1139213"/>
                <a:chExt cx="564994" cy="506849"/>
              </a:xfrm>
            </p:grpSpPr>
            <p:sp>
              <p:nvSpPr>
                <p:cNvPr id="31" name="Hexagon 30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Hexagon 31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Hexagon 32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FF99CC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4" name="Straight Arrow Connector 33"/>
                <p:cNvCxnSpPr>
                  <a:stCxn id="33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Arrow Connector 34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Arrow Connector 35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TextBox 36"/>
                <p:cNvSpPr txBox="1"/>
                <p:nvPr/>
              </p:nvSpPr>
              <p:spPr>
                <a:xfrm>
                  <a:off x="3143249" y="1300691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B1</a:t>
                  </a:r>
                  <a:endParaRPr lang="en-US" sz="600" dirty="0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2865215" y="1139213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B2</a:t>
                  </a:r>
                  <a:endParaRPr lang="en-US" sz="600" dirty="0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2866088" y="1461396"/>
                  <a:ext cx="279244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B3</a:t>
                  </a:r>
                  <a:endParaRPr lang="en-US" sz="600" dirty="0"/>
                </a:p>
              </p:txBody>
            </p:sp>
          </p:grpSp>
          <p:grpSp>
            <p:nvGrpSpPr>
              <p:cNvPr id="11" name="Group 126"/>
              <p:cNvGrpSpPr/>
              <p:nvPr/>
            </p:nvGrpSpPr>
            <p:grpSpPr>
              <a:xfrm>
                <a:off x="2855049" y="1886094"/>
                <a:ext cx="569802" cy="506849"/>
                <a:chOff x="2857499" y="1139213"/>
                <a:chExt cx="569802" cy="506849"/>
              </a:xfrm>
            </p:grpSpPr>
            <p:sp>
              <p:nvSpPr>
                <p:cNvPr id="22" name="Hexagon 21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Hexagon 22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Hexagon 23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99FF99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5" name="Straight Arrow Connector 24"/>
                <p:cNvCxnSpPr>
                  <a:stCxn id="24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Arrow Connector 25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Arrow Connector 26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TextBox 27"/>
                <p:cNvSpPr txBox="1"/>
                <p:nvPr/>
              </p:nvSpPr>
              <p:spPr>
                <a:xfrm>
                  <a:off x="3143249" y="1300691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C1</a:t>
                  </a:r>
                  <a:endParaRPr lang="en-US" sz="600" dirty="0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2865215" y="1139213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C2</a:t>
                  </a:r>
                  <a:endParaRPr lang="en-US" sz="600" dirty="0"/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2866088" y="1461396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C3</a:t>
                  </a:r>
                  <a:endParaRPr lang="en-US" sz="600" dirty="0"/>
                </a:p>
              </p:txBody>
            </p:sp>
          </p:grpSp>
          <p:grpSp>
            <p:nvGrpSpPr>
              <p:cNvPr id="12" name="Group 136"/>
              <p:cNvGrpSpPr/>
              <p:nvPr/>
            </p:nvGrpSpPr>
            <p:grpSpPr>
              <a:xfrm>
                <a:off x="2409824" y="1885321"/>
                <a:ext cx="569802" cy="506849"/>
                <a:chOff x="2857499" y="1139213"/>
                <a:chExt cx="569802" cy="506849"/>
              </a:xfrm>
            </p:grpSpPr>
            <p:sp>
              <p:nvSpPr>
                <p:cNvPr id="13" name="Hexagon 12"/>
                <p:cNvSpPr/>
                <p:nvPr/>
              </p:nvSpPr>
              <p:spPr>
                <a:xfrm>
                  <a:off x="2857499" y="1142996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Hexagon 13"/>
                <p:cNvSpPr/>
                <p:nvPr/>
              </p:nvSpPr>
              <p:spPr>
                <a:xfrm>
                  <a:off x="3081336" y="1268011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Hexagon 14"/>
                <p:cNvSpPr/>
                <p:nvPr/>
              </p:nvSpPr>
              <p:spPr>
                <a:xfrm>
                  <a:off x="2857499" y="1393026"/>
                  <a:ext cx="285750" cy="250031"/>
                </a:xfrm>
                <a:prstGeom prst="hexagon">
                  <a:avLst/>
                </a:prstGeom>
                <a:solidFill>
                  <a:srgbClr val="FFEC9B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6" name="Straight Arrow Connector 15"/>
                <p:cNvCxnSpPr>
                  <a:stCxn id="15" idx="5"/>
                </p:cNvCxnSpPr>
                <p:nvPr/>
              </p:nvCxnSpPr>
              <p:spPr>
                <a:xfrm>
                  <a:off x="3080741" y="1393026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Arrow Connector 16"/>
                <p:cNvCxnSpPr/>
                <p:nvPr/>
              </p:nvCxnSpPr>
              <p:spPr>
                <a:xfrm rot="7200000">
                  <a:off x="2970160" y="1457214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Arrow Connector 17"/>
                <p:cNvCxnSpPr/>
                <p:nvPr/>
              </p:nvCxnSpPr>
              <p:spPr>
                <a:xfrm rot="14400000">
                  <a:off x="2970161" y="1332198"/>
                  <a:ext cx="148233" cy="1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TextBox 18"/>
                <p:cNvSpPr txBox="1"/>
                <p:nvPr/>
              </p:nvSpPr>
              <p:spPr>
                <a:xfrm>
                  <a:off x="3143249" y="1300691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D1</a:t>
                  </a:r>
                  <a:endParaRPr lang="en-US" sz="600" dirty="0"/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2865215" y="1139213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D2</a:t>
                  </a:r>
                  <a:endParaRPr lang="en-US" sz="600" dirty="0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2866088" y="1461396"/>
                  <a:ext cx="284052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 smtClean="0"/>
                    <a:t>D3</a:t>
                  </a:r>
                  <a:endParaRPr lang="en-US" sz="6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81872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The co-existence study methodology follows </a:t>
            </a:r>
            <a:r>
              <a:rPr lang="en-US" dirty="0"/>
              <a:t>TR </a:t>
            </a:r>
            <a:r>
              <a:rPr lang="en-US" dirty="0" smtClean="0"/>
              <a:t>36.942 in general.</a:t>
            </a:r>
            <a:endParaRPr lang="en-US" dirty="0" smtClean="0"/>
          </a:p>
          <a:p>
            <a:r>
              <a:rPr lang="en-US" altLang="ja-JP" dirty="0" smtClean="0"/>
              <a:t>Static </a:t>
            </a:r>
            <a:r>
              <a:rPr lang="en-US" altLang="ja-JP" dirty="0"/>
              <a:t>system </a:t>
            </a:r>
            <a:r>
              <a:rPr lang="en-US" altLang="ja-JP" dirty="0" smtClean="0"/>
              <a:t>simulation</a:t>
            </a:r>
          </a:p>
          <a:p>
            <a:r>
              <a:rPr lang="en-US" dirty="0" smtClean="0"/>
              <a:t>NB-IOT</a:t>
            </a: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GSM interference</a:t>
            </a:r>
          </a:p>
          <a:p>
            <a:pPr lvl="1"/>
            <a:r>
              <a:rPr lang="en-US" dirty="0" smtClean="0"/>
              <a:t>Adjacent 200kHz channel interference</a:t>
            </a:r>
          </a:p>
          <a:p>
            <a:r>
              <a:rPr lang="en-US" dirty="0" smtClean="0"/>
              <a:t>GSM </a:t>
            </a: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 NB-IOT interference</a:t>
            </a:r>
          </a:p>
          <a:p>
            <a:pPr lvl="1"/>
            <a:r>
              <a:rPr lang="en-US" dirty="0"/>
              <a:t>Adjacent 200kHz channel interference</a:t>
            </a:r>
          </a:p>
          <a:p>
            <a:r>
              <a:rPr lang="en-US" dirty="0" smtClean="0"/>
              <a:t>Metrics: </a:t>
            </a:r>
          </a:p>
          <a:p>
            <a:pPr lvl="1"/>
            <a:r>
              <a:rPr lang="en-US" dirty="0" smtClean="0"/>
              <a:t>SINR distributions and degraded SINR distributions due to ACI are shown for both NB-IOT and GSM.</a:t>
            </a:r>
          </a:p>
        </p:txBody>
      </p:sp>
    </p:spTree>
    <p:extLst>
      <p:ext uri="{BB962C8B-B14F-4D97-AF65-F5344CB8AC3E}">
        <p14:creationId xmlns:p14="http://schemas.microsoft.com/office/powerpoint/2010/main" val="326295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315960"/>
              </p:ext>
            </p:extLst>
          </p:nvPr>
        </p:nvGraphicFramePr>
        <p:xfrm>
          <a:off x="1074820" y="1690688"/>
          <a:ext cx="10042359" cy="50953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59695"/>
                <a:gridCol w="2418364"/>
                <a:gridCol w="2664300"/>
              </a:tblGrid>
              <a:tr h="287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Parameter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Value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7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Frequncy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900MHz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8058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GSM system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4/12 – 12 frequencies used over a cluster of 4 sites (12 sectors)</a:t>
                      </a:r>
                      <a:br>
                        <a:rPr lang="en-US" sz="1800" u="none" strike="noStrike">
                          <a:effectLst/>
                        </a:rPr>
                      </a:b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80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Network layout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effectLst/>
                        </a:rPr>
                        <a:t>Wrap around 57 sectors (figure 4.3 in TR 36.942</a:t>
                      </a:r>
                      <a:r>
                        <a:rPr lang="en-US" sz="1800" u="none" strike="noStrike" dirty="0" smtClean="0">
                          <a:effectLst/>
                        </a:rPr>
                        <a:t>); NB-IOT and GSM BS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 are not co-collocated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endParaRPr lang="en-US" sz="1800" u="none" strike="noStrike" baseline="0" dirty="0" smtClean="0">
                        <a:effectLst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7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BS Tx power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43dBm/200kHz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7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Separation between NB-IOT and GSM carriers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0Hz, 100kHz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287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UE max transmit power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23dBm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7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NB-IOT UE max transmit power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23dBm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7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ACS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33dB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287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DL power control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N/A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287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UL power control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based on sub-clause 5.1.1.6 of 3GPP TR 36.942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7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UE antenna gain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0dBi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2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Penetration loss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effectLst/>
                        </a:rPr>
                        <a:t>Based on Annex D.1 of TR 45.820 (No additional building penetration loss for the NB-</a:t>
                      </a:r>
                      <a:r>
                        <a:rPr lang="en-US" sz="1800" u="none" strike="noStrike" dirty="0" err="1">
                          <a:effectLst/>
                        </a:rPr>
                        <a:t>IoT</a:t>
                      </a:r>
                      <a:r>
                        <a:rPr lang="en-US" sz="1800" u="none" strike="noStrike" dirty="0">
                          <a:effectLst/>
                        </a:rPr>
                        <a:t> as aggressor)</a:t>
                      </a:r>
                      <a:br>
                        <a:rPr lang="en-US" sz="1800" u="none" strike="noStrike" dirty="0">
                          <a:effectLst/>
                        </a:rPr>
                      </a:b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848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filtering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056761" cy="4351338"/>
          </a:xfrm>
        </p:spPr>
        <p:txBody>
          <a:bodyPr/>
          <a:lstStyle/>
          <a:p>
            <a:r>
              <a:rPr lang="en-US" dirty="0" smtClean="0"/>
              <a:t>Filtering is applied for NB-IOT base station.</a:t>
            </a:r>
          </a:p>
          <a:p>
            <a:pPr lvl="1"/>
            <a:r>
              <a:rPr lang="en-US" dirty="0" smtClean="0"/>
              <a:t>Assume that the </a:t>
            </a:r>
            <a:r>
              <a:rPr lang="en-US" dirty="0" err="1" smtClean="0"/>
              <a:t>Tx</a:t>
            </a:r>
            <a:r>
              <a:rPr lang="en-US" dirty="0" smtClean="0"/>
              <a:t> filtering for NB-IOT can meet the GSM spectrum mask.</a:t>
            </a:r>
            <a:endParaRPr lang="en-US" dirty="0"/>
          </a:p>
        </p:txBody>
      </p:sp>
      <p:pic>
        <p:nvPicPr>
          <p:cNvPr id="4" name="Picture 3" descr="GSM_mas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961" y="1690688"/>
            <a:ext cx="5559087" cy="41693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6953" y="1488332"/>
            <a:ext cx="2116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GSM spectrum mask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311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NB-IOT </a:t>
            </a:r>
            <a:r>
              <a:rPr lang="en-US" dirty="0">
                <a:sym typeface="Wingdings" panose="05000000000000000000" pitchFamily="2" charset="2"/>
              </a:rPr>
              <a:t> GSM, </a:t>
            </a:r>
            <a:r>
              <a:rPr lang="en-US" dirty="0" smtClean="0">
                <a:sym typeface="Wingdings" panose="05000000000000000000" pitchFamily="2" charset="2"/>
              </a:rPr>
              <a:t>with 0Hz </a:t>
            </a:r>
            <a:r>
              <a:rPr lang="en-US" dirty="0">
                <a:sym typeface="Wingdings" panose="05000000000000000000" pitchFamily="2" charset="2"/>
              </a:rPr>
              <a:t>separation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96945"/>
            <a:ext cx="5486400" cy="37670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1825625"/>
            <a:ext cx="5486400" cy="37096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6587" y="5535295"/>
            <a:ext cx="105598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Simulation results show SINR distribution and degraded SINR due to ACI, for all cells and NB-IOT neighbor cells.</a:t>
            </a:r>
          </a:p>
          <a:p>
            <a:r>
              <a:rPr lang="en-US" dirty="0" smtClean="0"/>
              <a:t>Average </a:t>
            </a:r>
            <a:r>
              <a:rPr lang="en-US" dirty="0" smtClean="0"/>
              <a:t>ACI over all GSM UE is limited; however, there is significant ACI for the neighbor GSM carrier.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59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3289</TotalTime>
  <Words>685</Words>
  <Application>Microsoft Office PowerPoint</Application>
  <PresentationFormat>Widescreen</PresentationFormat>
  <Paragraphs>138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ＭＳ Ｐゴシック</vt:lpstr>
      <vt:lpstr>ＭＳ Ｐゴシック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NB-IOT standalone operation: Co-existence study </vt:lpstr>
      <vt:lpstr>References</vt:lpstr>
      <vt:lpstr>NB-IOT standalone operation: background</vt:lpstr>
      <vt:lpstr>NB-IOT standalone operation: co-existence study with GSM</vt:lpstr>
      <vt:lpstr>Assumption of GSM Frequency planning</vt:lpstr>
      <vt:lpstr>Evaluation methodology</vt:lpstr>
      <vt:lpstr>Simulation Assumptions</vt:lpstr>
      <vt:lpstr>NB-IOT filtering</vt:lpstr>
      <vt:lpstr>NB-IOT  GSM, with 0Hz separation</vt:lpstr>
      <vt:lpstr>NB-IOT  GSM: with 100kHz separation</vt:lpstr>
      <vt:lpstr>GSM  NB-IOT: with 0Hz separation</vt:lpstr>
      <vt:lpstr>GSM  NB-IOT, with 100kHz separation</vt:lpstr>
      <vt:lpstr>Observations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NB-IOT coexistence study</dc:title>
  <dc:creator>Papaleo, Marco</dc:creator>
  <cp:lastModifiedBy>Tan, Jun 1. (Nokia - US/Arlington Heights)</cp:lastModifiedBy>
  <cp:revision>182</cp:revision>
  <dcterms:created xsi:type="dcterms:W3CDTF">2015-10-12T12:13:15Z</dcterms:created>
  <dcterms:modified xsi:type="dcterms:W3CDTF">2015-11-08T22:47:12Z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