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8" r:id="rId3"/>
    <p:sldId id="259" r:id="rId4"/>
    <p:sldId id="261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5" d="100"/>
          <a:sy n="85" d="100"/>
        </p:scale>
        <p:origin x="-1170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43ECD6B-5FC5-4987-9F0F-8E3F263A282D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A0AA4CD-32BC-429C-8C9D-7FEA4BDC79BA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0194279-0A75-49CF-8115-0FD7733C6703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C683298-6FED-4754-8A2E-3E872E078098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9EAC81-CDE9-4752-829B-3D59F9D47E38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8F6E1DD-5229-4FCE-A79B-08C9B4E5BFBC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2323774-1605-4FF6-8C61-AE2AE84E1402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4A27B56-A677-4467-994C-D38096A7FECD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6A932B-E696-455D-9AA7-B459E25DA4A0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0E98CD0-E547-43B9-8EFC-26F7ADC6A5FF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18F970D-3A9A-4849-8C1B-AA8D3542F2CA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ea typeface="SimSun" pitchFamily="2" charset="-122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ea typeface="SimSun" pitchFamily="2" charset="-122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ea typeface="SimSun" pitchFamily="2" charset="-122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A8E7B23-E523-4163-8A9A-75585A43D299}" type="slidenum">
              <a:rPr lang="en-US" altLang="zh-CN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2400" y="1676400"/>
            <a:ext cx="8686800" cy="1847850"/>
          </a:xfrm>
        </p:spPr>
        <p:txBody>
          <a:bodyPr/>
          <a:lstStyle/>
          <a:p>
            <a:r>
              <a:rPr lang="en-US" altLang="ja-JP" sz="4000" dirty="0" smtClean="0">
                <a:ea typeface="MS PGothic" pitchFamily="34" charset="-128"/>
              </a:rPr>
              <a:t>Way Forward </a:t>
            </a:r>
            <a:r>
              <a:rPr lang="en-US" altLang="ja-JP" sz="4000" dirty="0" smtClean="0">
                <a:ea typeface="MS PGothic" pitchFamily="34" charset="-128"/>
              </a:rPr>
              <a:t>on </a:t>
            </a:r>
            <a:r>
              <a:rPr lang="en-US" altLang="ja-JP" sz="4000" dirty="0" err="1" smtClean="0">
                <a:ea typeface="MS PGothic" pitchFamily="34" charset="-128"/>
              </a:rPr>
              <a:t>IncMon</a:t>
            </a:r>
            <a:r>
              <a:rPr lang="en-US" altLang="ja-JP" sz="4000" dirty="0" smtClean="0">
                <a:ea typeface="MS PGothic" pitchFamily="34" charset="-128"/>
              </a:rPr>
              <a:t> alignment</a:t>
            </a:r>
            <a:endParaRPr lang="en-US" altLang="ja-JP" sz="4000" dirty="0" smtClean="0">
              <a:ea typeface="MS PGothic" pitchFamily="34" charset="-128"/>
            </a:endParaRP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ja-JP" sz="2400" dirty="0" smtClean="0">
                <a:ea typeface="MS PGothic" pitchFamily="34" charset="-128"/>
              </a:rPr>
              <a:t>Nokia Networks, </a:t>
            </a:r>
            <a:r>
              <a:rPr lang="en-US" altLang="ja-JP" sz="2400" dirty="0" smtClean="0">
                <a:ea typeface="MS PGothic" pitchFamily="34" charset="-128"/>
              </a:rPr>
              <a:t>Ericsson, Alcatel-Lucent, NTT </a:t>
            </a:r>
            <a:r>
              <a:rPr lang="en-US" altLang="ja-JP" sz="2400" smtClean="0">
                <a:ea typeface="MS PGothic" pitchFamily="34" charset="-128"/>
              </a:rPr>
              <a:t>DoCoMo</a:t>
            </a:r>
            <a:endParaRPr lang="en-US" altLang="ja-JP" sz="2400" dirty="0" smtClean="0">
              <a:ea typeface="MS PGothic" pitchFamily="34" charset="-128"/>
            </a:endParaRPr>
          </a:p>
        </p:txBody>
      </p:sp>
      <p:sp>
        <p:nvSpPr>
          <p:cNvPr id="2052" name="Text Box 4"/>
          <p:cNvSpPr txBox="1">
            <a:spLocks noChangeArrowheads="1"/>
          </p:cNvSpPr>
          <p:nvPr/>
        </p:nvSpPr>
        <p:spPr bwMode="auto">
          <a:xfrm>
            <a:off x="7380288" y="188913"/>
            <a:ext cx="16192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fontAlgn="base">
              <a:spcBef>
                <a:spcPct val="50000"/>
              </a:spcBef>
              <a:spcAft>
                <a:spcPct val="0"/>
              </a:spcAft>
            </a:pPr>
            <a:r>
              <a:rPr lang="en-US" altLang="ja-JP" b="1" dirty="0" smtClean="0">
                <a:solidFill>
                  <a:srgbClr val="000000"/>
                </a:solidFill>
                <a:ea typeface="MS PGothic" pitchFamily="34" charset="-128"/>
              </a:rPr>
              <a:t>R4-156872</a:t>
            </a:r>
            <a:endParaRPr lang="en-US" altLang="ja-JP" b="1" dirty="0">
              <a:solidFill>
                <a:srgbClr val="000000"/>
              </a:solidFill>
              <a:ea typeface="MS PGothic" pitchFamily="34" charset="-128"/>
            </a:endParaRPr>
          </a:p>
        </p:txBody>
      </p:sp>
      <p:sp>
        <p:nvSpPr>
          <p:cNvPr id="2053" name="Rectangle 6"/>
          <p:cNvSpPr>
            <a:spLocks noChangeArrowheads="1"/>
          </p:cNvSpPr>
          <p:nvPr/>
        </p:nvSpPr>
        <p:spPr bwMode="auto">
          <a:xfrm>
            <a:off x="152400" y="152400"/>
            <a:ext cx="556260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GB" altLang="zh-CN" b="1" dirty="0">
                <a:solidFill>
                  <a:srgbClr val="000000"/>
                </a:solidFill>
                <a:ea typeface="SimSun" pitchFamily="2" charset="-122"/>
              </a:rPr>
              <a:t>3GPP TSG-RAN WG4 Meeting #</a:t>
            </a:r>
            <a:r>
              <a:rPr lang="en-GB" altLang="zh-CN" b="1" dirty="0" smtClean="0">
                <a:solidFill>
                  <a:srgbClr val="000000"/>
                </a:solidFill>
                <a:ea typeface="SimSun" pitchFamily="2" charset="-122"/>
              </a:rPr>
              <a:t>76bis</a:t>
            </a:r>
            <a:endParaRPr lang="zh-CN" altLang="zh-CN" b="1" dirty="0">
              <a:solidFill>
                <a:srgbClr val="000000"/>
              </a:solidFill>
              <a:ea typeface="SimSun" pitchFamily="2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GB" altLang="zh-CN" b="1" dirty="0" smtClean="0">
                <a:solidFill>
                  <a:srgbClr val="000000"/>
                </a:solidFill>
                <a:ea typeface="SimSun" pitchFamily="2" charset="-122"/>
              </a:rPr>
              <a:t>Sophia </a:t>
            </a:r>
            <a:r>
              <a:rPr lang="en-GB" altLang="zh-CN" b="1" dirty="0" err="1" smtClean="0">
                <a:solidFill>
                  <a:srgbClr val="000000"/>
                </a:solidFill>
                <a:ea typeface="SimSun" pitchFamily="2" charset="-122"/>
              </a:rPr>
              <a:t>Antipolis</a:t>
            </a:r>
            <a:r>
              <a:rPr lang="en-GB" altLang="zh-CN" b="1" dirty="0" smtClean="0">
                <a:solidFill>
                  <a:srgbClr val="000000"/>
                </a:solidFill>
                <a:ea typeface="SimSun" pitchFamily="2" charset="-122"/>
              </a:rPr>
              <a:t>, France, 12-16 October, </a:t>
            </a:r>
            <a:r>
              <a:rPr lang="en-GB" altLang="zh-CN" b="1" dirty="0">
                <a:solidFill>
                  <a:srgbClr val="000000"/>
                </a:solidFill>
                <a:ea typeface="SimSun" pitchFamily="2" charset="-122"/>
              </a:rPr>
              <a:t>2015</a:t>
            </a:r>
            <a:endParaRPr lang="zh-CN" altLang="zh-CN" dirty="0">
              <a:solidFill>
                <a:srgbClr val="000000"/>
              </a:solidFill>
              <a:ea typeface="SimSun" pitchFamily="2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GB" altLang="zh-CN" b="1" dirty="0">
                <a:solidFill>
                  <a:srgbClr val="000000"/>
                </a:solidFill>
                <a:ea typeface="SimSun" pitchFamily="2" charset="-122"/>
              </a:rPr>
              <a:t>Agenda Item: </a:t>
            </a:r>
            <a:r>
              <a:rPr lang="en-GB" altLang="zh-CN" b="1" dirty="0" smtClean="0">
                <a:solidFill>
                  <a:srgbClr val="000000"/>
                </a:solidFill>
                <a:ea typeface="SimSun" pitchFamily="2" charset="-122"/>
              </a:rPr>
              <a:t>5.3</a:t>
            </a:r>
            <a:endParaRPr lang="zh-CN" altLang="zh-CN" b="1" dirty="0">
              <a:solidFill>
                <a:srgbClr val="000000"/>
              </a:solidFill>
              <a:ea typeface="SimSun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 err="1" smtClean="0"/>
              <a:t>Discussion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i-FI" sz="2800" dirty="0" err="1" smtClean="0"/>
              <a:t>Background</a:t>
            </a:r>
            <a:r>
              <a:rPr lang="fi-FI" sz="2800" dirty="0" smtClean="0"/>
              <a:t>:</a:t>
            </a:r>
          </a:p>
          <a:p>
            <a:pPr lvl="1"/>
            <a:r>
              <a:rPr lang="en-US" sz="2400" dirty="0" err="1" smtClean="0"/>
              <a:t>Incmon</a:t>
            </a:r>
            <a:r>
              <a:rPr lang="en-US" sz="2400" dirty="0" smtClean="0"/>
              <a:t> was introduced in Rel-12. One goal was to ensure existing </a:t>
            </a:r>
            <a:r>
              <a:rPr lang="en-US" sz="2400" dirty="0" smtClean="0"/>
              <a:t>behavior </a:t>
            </a:r>
            <a:r>
              <a:rPr lang="en-US" sz="2400" dirty="0" smtClean="0"/>
              <a:t>would be preserved when introducing </a:t>
            </a:r>
            <a:r>
              <a:rPr lang="en-US" sz="2400" dirty="0" err="1" smtClean="0"/>
              <a:t>IncMon</a:t>
            </a:r>
            <a:r>
              <a:rPr lang="en-US" sz="2400" dirty="0" smtClean="0"/>
              <a:t>. </a:t>
            </a:r>
            <a:endParaRPr lang="en-US" sz="2400" dirty="0" smtClean="0"/>
          </a:p>
          <a:p>
            <a:pPr lvl="1"/>
            <a:r>
              <a:rPr lang="en-US" sz="2400" dirty="0" smtClean="0"/>
              <a:t>Misalignment </a:t>
            </a:r>
            <a:r>
              <a:rPr lang="en-US" sz="2400" dirty="0" smtClean="0"/>
              <a:t>between </a:t>
            </a:r>
            <a:r>
              <a:rPr lang="en-US" sz="2400" dirty="0" err="1" smtClean="0"/>
              <a:t>IncMon</a:t>
            </a:r>
            <a:r>
              <a:rPr lang="en-US" sz="2400" dirty="0" smtClean="0"/>
              <a:t> requirements and non </a:t>
            </a:r>
            <a:r>
              <a:rPr lang="en-US" sz="2400" dirty="0" err="1" smtClean="0"/>
              <a:t>IncMon</a:t>
            </a:r>
            <a:r>
              <a:rPr lang="en-US" sz="2400" dirty="0" smtClean="0"/>
              <a:t> requirements (i.e. legacy) has been discussed in </a:t>
            </a:r>
            <a:r>
              <a:rPr lang="en-US" sz="2400" dirty="0" smtClean="0"/>
              <a:t>RAN4 ([1, 2 and 3])</a:t>
            </a:r>
          </a:p>
          <a:p>
            <a:pPr lvl="1"/>
            <a:r>
              <a:rPr lang="en-US" sz="2400" dirty="0" smtClean="0"/>
              <a:t>No </a:t>
            </a:r>
            <a:r>
              <a:rPr lang="en-US" sz="2400" dirty="0" smtClean="0"/>
              <a:t>agreement </a:t>
            </a:r>
            <a:r>
              <a:rPr lang="en-US" sz="2400" dirty="0" smtClean="0"/>
              <a:t>has been reached.</a:t>
            </a:r>
            <a:endParaRPr lang="en-GB" sz="2000" dirty="0" smtClean="0"/>
          </a:p>
          <a:p>
            <a:pPr lvl="1"/>
            <a:endParaRPr lang="en-GB" sz="2000" dirty="0" smtClean="0"/>
          </a:p>
          <a:p>
            <a:r>
              <a:rPr lang="en-GB" sz="1000" dirty="0" smtClean="0"/>
              <a:t>[1] </a:t>
            </a:r>
            <a:r>
              <a:rPr lang="en-US" sz="1000" dirty="0" smtClean="0"/>
              <a:t>R4-156334</a:t>
            </a:r>
            <a:r>
              <a:rPr lang="en-GB" sz="1000" dirty="0" smtClean="0"/>
              <a:t>, </a:t>
            </a:r>
            <a:r>
              <a:rPr lang="en-US" sz="1000" dirty="0" smtClean="0"/>
              <a:t>Alignment of </a:t>
            </a:r>
            <a:r>
              <a:rPr lang="en-US" sz="1000" dirty="0" err="1" smtClean="0"/>
              <a:t>IncMon</a:t>
            </a:r>
            <a:r>
              <a:rPr lang="en-US" sz="1000" dirty="0" smtClean="0"/>
              <a:t> and legacy requirements, Nokia Networks, Ericsson, China Unicom, Alcatel Lucent, CMCC, Softbank, Telecom Italia, </a:t>
            </a:r>
            <a:r>
              <a:rPr lang="en-US" sz="1000" dirty="0" err="1" smtClean="0"/>
              <a:t>TeliaSonera</a:t>
            </a:r>
            <a:endParaRPr lang="en-US" sz="1000" dirty="0" smtClean="0"/>
          </a:p>
          <a:p>
            <a:r>
              <a:rPr lang="fi-FI" sz="1000" dirty="0" smtClean="0"/>
              <a:t>[2] </a:t>
            </a:r>
            <a:r>
              <a:rPr lang="fi-FI" sz="1000" dirty="0" smtClean="0"/>
              <a:t>R4-156335, </a:t>
            </a:r>
            <a:r>
              <a:rPr lang="en-US" sz="1000" dirty="0" smtClean="0"/>
              <a:t>CR for requirements alignment 36.133 Rel-12, Nokia Networks, Ericsson, </a:t>
            </a:r>
            <a:r>
              <a:rPr lang="en-US" sz="1000" dirty="0" err="1" smtClean="0"/>
              <a:t>Docomo</a:t>
            </a:r>
            <a:r>
              <a:rPr lang="en-US" sz="1000" dirty="0" smtClean="0"/>
              <a:t>, China Unicom, Alcatel Lucent, CMCC, China Mobile, Softbank, Telecom Italia, </a:t>
            </a:r>
            <a:r>
              <a:rPr lang="en-US" sz="1000" dirty="0" err="1" smtClean="0"/>
              <a:t>TeliaSonera</a:t>
            </a:r>
            <a:endParaRPr lang="en-US" sz="1000" dirty="0" smtClean="0"/>
          </a:p>
          <a:p>
            <a:r>
              <a:rPr lang="fi-FI" sz="1000" dirty="0" smtClean="0"/>
              <a:t>[</a:t>
            </a:r>
            <a:r>
              <a:rPr lang="fi-FI" sz="1000" dirty="0" smtClean="0"/>
              <a:t>3] </a:t>
            </a:r>
            <a:r>
              <a:rPr lang="fi-FI" sz="1000" dirty="0" smtClean="0"/>
              <a:t>R4-156339</a:t>
            </a:r>
            <a:r>
              <a:rPr lang="en-GB" sz="1000" dirty="0" smtClean="0"/>
              <a:t>, </a:t>
            </a:r>
            <a:r>
              <a:rPr lang="en-US" sz="1000" dirty="0" smtClean="0"/>
              <a:t>CR for requirements alignment 25.133 Rel-12, Nokia Networks, Ericsson, China Unicom, Alcatel Lucent, CMCC, China Mobile, Telecom Italia, </a:t>
            </a:r>
            <a:r>
              <a:rPr lang="en-US" sz="1000" dirty="0" err="1" smtClean="0"/>
              <a:t>TeliaSonera</a:t>
            </a:r>
            <a:endParaRPr lang="fi-FI" dirty="0" smtClean="0"/>
          </a:p>
          <a:p>
            <a:pPr lvl="1"/>
            <a:endParaRPr lang="fi-FI" dirty="0" smtClean="0"/>
          </a:p>
          <a:p>
            <a:pPr lvl="1"/>
            <a:endParaRPr lang="fi-FI" dirty="0" smtClean="0"/>
          </a:p>
          <a:p>
            <a:pPr lvl="1"/>
            <a:endParaRPr lang="fi-FI" dirty="0" smtClean="0"/>
          </a:p>
          <a:p>
            <a:endParaRPr lang="fi-FI" sz="1200" dirty="0" smtClean="0"/>
          </a:p>
          <a:p>
            <a:r>
              <a:rPr lang="fi-FI" sz="1200" dirty="0" smtClean="0"/>
              <a:t>[1] </a:t>
            </a:r>
            <a:r>
              <a:rPr lang="en-GB" sz="1200" dirty="0" smtClean="0"/>
              <a:t>RP-150490, Dual Connectivity enhancements for LTE, </a:t>
            </a:r>
            <a:r>
              <a:rPr lang="en-US" sz="1200" dirty="0" smtClean="0"/>
              <a:t>NTT DOCOMO, INC</a:t>
            </a:r>
            <a:r>
              <a:rPr lang="en-US" sz="1200" dirty="0" smtClean="0"/>
              <a:t>.</a:t>
            </a:r>
            <a:endParaRPr lang="en-US" sz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 err="1" smtClean="0"/>
              <a:t>Discussion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Discussion has been centered around following questions:</a:t>
            </a:r>
          </a:p>
          <a:p>
            <a:pPr marL="971550" lvl="1" indent="-514350">
              <a:buFont typeface="+mj-lt"/>
              <a:buAutoNum type="arabicPeriod"/>
            </a:pPr>
            <a:r>
              <a:rPr lang="en-US" sz="2400" dirty="0" smtClean="0"/>
              <a:t>Is it possible to obtain same performance of NPG under </a:t>
            </a:r>
            <a:r>
              <a:rPr lang="en-US" sz="2400" dirty="0" err="1" smtClean="0"/>
              <a:t>IncMon</a:t>
            </a:r>
            <a:r>
              <a:rPr lang="en-US" sz="2400" dirty="0" smtClean="0"/>
              <a:t> requirements as in legacy with similar network configuration possibilities as in legacy?</a:t>
            </a:r>
            <a:endParaRPr lang="en-US" sz="2400" dirty="0" smtClean="0"/>
          </a:p>
          <a:p>
            <a:pPr marL="971550" lvl="1" indent="-514350">
              <a:buFont typeface="+mj-lt"/>
              <a:buAutoNum type="arabicPeriod"/>
            </a:pPr>
            <a:r>
              <a:rPr lang="en-US" sz="2400" dirty="0" smtClean="0"/>
              <a:t>Is it possible to obtain same performance of NPG under </a:t>
            </a:r>
            <a:r>
              <a:rPr lang="en-US" sz="2400" dirty="0" err="1" smtClean="0"/>
              <a:t>IncMon</a:t>
            </a:r>
            <a:r>
              <a:rPr lang="en-US" sz="2400" dirty="0" smtClean="0"/>
              <a:t> requirements as in legacy with similar network configuration possibilities as in legacy but with additional carriers to monitor in RPG?</a:t>
            </a:r>
            <a:endParaRPr lang="en-US" sz="2400" dirty="0" smtClean="0"/>
          </a:p>
          <a:p>
            <a:pPr lvl="1"/>
            <a:endParaRPr lang="en-US" sz="20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Way Forward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Interested companies are encouraged to give input regarding the questions.</a:t>
            </a:r>
          </a:p>
          <a:p>
            <a:r>
              <a:rPr lang="en-US" dirty="0" smtClean="0"/>
              <a:t>Input is expected in RAN4#77 meeting</a:t>
            </a:r>
            <a:endParaRPr 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1414</TotalTime>
  <Words>287</Words>
  <Application>Microsoft Office PowerPoint</Application>
  <PresentationFormat>On-screen Show (4:3)</PresentationFormat>
  <Paragraphs>27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Default Design</vt:lpstr>
      <vt:lpstr>Way Forward on IncMon alignment</vt:lpstr>
      <vt:lpstr>Discussion</vt:lpstr>
      <vt:lpstr>Discussion</vt:lpstr>
      <vt:lpstr>Way Forward</vt:lpstr>
    </vt:vector>
  </TitlesOfParts>
  <Company>Nokia Siemens Networks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RRM requirements B5C</dc:title>
  <dc:creator>Nokia Networks</dc:creator>
  <cp:lastModifiedBy>Nokia Networks</cp:lastModifiedBy>
  <cp:revision>24</cp:revision>
  <dcterms:created xsi:type="dcterms:W3CDTF">2015-10-15T08:28:57Z</dcterms:created>
  <dcterms:modified xsi:type="dcterms:W3CDTF">2015-10-16T11:57:24Z</dcterms:modified>
</cp:coreProperties>
</file>