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61" r:id="rId5"/>
    <p:sldMasterId id="2147483663" r:id="rId6"/>
    <p:sldMasterId id="2147483668" r:id="rId7"/>
    <p:sldMasterId id="2147483674" r:id="rId8"/>
    <p:sldMasterId id="2147483687" r:id="rId9"/>
    <p:sldMasterId id="2147483707" r:id="rId10"/>
  </p:sldMasterIdLst>
  <p:notesMasterIdLst>
    <p:notesMasterId r:id="rId12"/>
  </p:notesMasterIdLst>
  <p:handoutMasterIdLst>
    <p:handoutMasterId r:id="rId29"/>
  </p:handoutMasterIdLst>
  <p:sldIdLst>
    <p:sldId id="403" r:id="rId11"/>
    <p:sldId id="2860" r:id="rId13"/>
    <p:sldId id="2831" r:id="rId14"/>
    <p:sldId id="2906" r:id="rId15"/>
    <p:sldId id="2907" r:id="rId16"/>
    <p:sldId id="2908" r:id="rId17"/>
    <p:sldId id="2909" r:id="rId18"/>
    <p:sldId id="2864" r:id="rId19"/>
    <p:sldId id="2910" r:id="rId20"/>
    <p:sldId id="2911" r:id="rId21"/>
    <p:sldId id="2912" r:id="rId22"/>
    <p:sldId id="2899" r:id="rId23"/>
    <p:sldId id="2900" r:id="rId24"/>
    <p:sldId id="2913" r:id="rId25"/>
    <p:sldId id="2901" r:id="rId26"/>
    <p:sldId id="2902" r:id="rId27"/>
    <p:sldId id="402" r:id="rId28"/>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extLst>
    <p:ext uri="{EFAFB233-063F-42B5-8137-9DF3F51BA10A}">
      <p15:sldGuideLst xmlns:p15="http://schemas.microsoft.com/office/powerpoint/2012/main">
        <p15:guide id="1" orient="horz" pos="1629" userDrawn="1">
          <p15:clr>
            <a:srgbClr val="A4A3A4"/>
          </p15:clr>
        </p15:guide>
        <p15:guide id="2" pos="293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C804"/>
    <a:srgbClr val="02E5F0"/>
    <a:srgbClr val="26B804"/>
    <a:srgbClr val="1E9303"/>
    <a:srgbClr val="94FEA8"/>
    <a:srgbClr val="A5F3F5"/>
    <a:srgbClr val="0FF2FD"/>
    <a:srgbClr val="FF9966"/>
    <a:srgbClr val="FFC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3134" autoAdjust="0"/>
  </p:normalViewPr>
  <p:slideViewPr>
    <p:cSldViewPr snapToGrid="0" snapToObjects="1" showGuides="1">
      <p:cViewPr varScale="1">
        <p:scale>
          <a:sx n="83" d="100"/>
          <a:sy n="83" d="100"/>
        </p:scale>
        <p:origin x="816" y="48"/>
      </p:cViewPr>
      <p:guideLst>
        <p:guide orient="horz" pos="1629"/>
        <p:guide pos="29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indent="-228600">
              <a:buAutoNum type="arabicPeriod"/>
            </a:pPr>
            <a:endParaRPr lang="en-US" altLang="zh-CN"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hyperlink" Target="http://en.wikipedia.org/wiki/File:Softbank_mobile_logo.svg" TargetMode="External"/><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dirty="0">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mn-ea"/>
                <a:cs typeface="+mn-cs"/>
              </a:rPr>
              <a:t>© ZTE Corporation. All rights reserved</a:t>
            </a:r>
            <a:endParaRPr kumimoji="1" lang="en-US" sz="600" dirty="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dirty="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348786" y="105038"/>
            <a:ext cx="8850874" cy="717929"/>
          </a:xfrm>
        </p:spPr>
        <p:txBody>
          <a:bodyPr>
            <a:normAutofit/>
          </a:bodyPr>
          <a:lstStyle>
            <a:lvl1pPr>
              <a:defRPr sz="1800" b="1">
                <a:solidFill>
                  <a:srgbClr val="018ED3"/>
                </a:solidFill>
                <a:latin typeface="+mn-lt"/>
                <a:ea typeface="微软雅黑" panose="020B0503020204020204" charset="-122"/>
              </a:defRPr>
            </a:lvl1pPr>
          </a:lstStyle>
          <a:p>
            <a:r>
              <a:rPr lang="zh-CN" altLang="en-US" dirty="0"/>
              <a:t>单击此处编辑母版标题样式</a:t>
            </a:r>
            <a:endParaRPr lang="zh-CN" altLang="en-US" dirty="0"/>
          </a:p>
        </p:txBody>
      </p:sp>
      <p:sp>
        <p:nvSpPr>
          <p:cNvPr id="15" name="五边形 14"/>
          <p:cNvSpPr/>
          <p:nvPr userDrawn="1"/>
        </p:nvSpPr>
        <p:spPr>
          <a:xfrm>
            <a:off x="14" y="103894"/>
            <a:ext cx="267893" cy="706399"/>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zh-CN" altLang="en-US" sz="135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9" y="4781071"/>
            <a:ext cx="8236520" cy="387440"/>
          </a:xfrm>
          <a:prstGeom prst="rect">
            <a:avLst/>
          </a:prstGeom>
          <a:noFill/>
          <a:ln w="9525">
            <a:noFill/>
            <a:miter lim="800000"/>
            <a:headEnd/>
            <a:tailEnd/>
          </a:ln>
        </p:spPr>
      </p:pic>
      <p:sp>
        <p:nvSpPr>
          <p:cNvPr id="17" name="Slide Number Placeholder 5"/>
          <p:cNvSpPr>
            <a:spLocks noGrp="1"/>
          </p:cNvSpPr>
          <p:nvPr userDrawn="1"/>
        </p:nvSpPr>
        <p:spPr bwMode="auto">
          <a:xfrm>
            <a:off x="119858" y="4910060"/>
            <a:ext cx="419045" cy="293755"/>
          </a:xfrm>
          <a:prstGeom prst="rect">
            <a:avLst/>
          </a:prstGeom>
          <a:noFill/>
          <a:ln w="9525">
            <a:noFill/>
            <a:miter lim="800000"/>
          </a:ln>
        </p:spPr>
        <p:txBody>
          <a:bodyPr lIns="91438" tIns="45719" rIns="91438" bIns="45719" anchor="ctr"/>
          <a:lstStyle/>
          <a:p>
            <a:pPr algn="ctr">
              <a:defRPr/>
            </a:pPr>
            <a:fld id="{0171E16C-D319-4B78-8C6C-188CCEBE712C}" type="slidenum">
              <a:rPr lang="en-US" sz="825">
                <a:solidFill>
                  <a:srgbClr val="404040"/>
                </a:solidFill>
                <a:latin typeface="Arial" panose="020B0604020202020204" pitchFamily="34" charset="0"/>
                <a:cs typeface="Arial" panose="020B0604020202020204" pitchFamily="34" charset="0"/>
              </a:rPr>
            </a:fld>
            <a:endParaRPr lang="en-US" sz="825"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4271408" y="4916039"/>
            <a:ext cx="2190465" cy="169902"/>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pic>
        <p:nvPicPr>
          <p:cNvPr id="9" name="图片 8"/>
          <p:cNvPicPr>
            <a:picLocks noChangeAspect="1"/>
          </p:cNvPicPr>
          <p:nvPr userDrawn="1"/>
        </p:nvPicPr>
        <p:blipFill>
          <a:blip r:embed="rId3" cstate="screen"/>
          <a:stretch>
            <a:fillRect/>
          </a:stretch>
        </p:blipFill>
        <p:spPr>
          <a:xfrm>
            <a:off x="8313857" y="4866741"/>
            <a:ext cx="540000" cy="135000"/>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3.jpe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slideLayout" Target="../slideLayouts/slideLayout10.xml"/><Relationship Id="rId7" Type="http://schemas.openxmlformats.org/officeDocument/2006/relationships/slideLayout" Target="../slideLayouts/slideLayout9.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0"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7.jpeg"/><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4.jpeg"/><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7.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0" Type="http://schemas.openxmlformats.org/officeDocument/2006/relationships/theme" Target="../theme/theme8.xml"/><Relationship Id="rId2" Type="http://schemas.openxmlformats.org/officeDocument/2006/relationships/slideLayout" Target="../slideLayouts/slideLayout34.xml"/><Relationship Id="rId19" Type="http://schemas.openxmlformats.org/officeDocument/2006/relationships/slideLayout" Target="../slideLayouts/slideLayout51.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5.jpeg"/><Relationship Id="rId4" Type="http://schemas.openxmlformats.org/officeDocument/2006/relationships/slideLayout" Target="../slideLayouts/slideLayout55.xml"/><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dirty="0">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dirty="0">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3"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9"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Corporation.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dirty="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dirty="0">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0.xml"/><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0.xml"/><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0.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50.xml"/><Relationship Id="rId2" Type="http://schemas.openxmlformats.org/officeDocument/2006/relationships/tags" Target="../tags/tag1.xml"/><Relationship Id="rId1"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0.xml"/><Relationship Id="rId1"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0.xml"/><Relationship Id="rId1"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583008" y="1918826"/>
            <a:ext cx="7866598" cy="735012"/>
          </a:xfrm>
        </p:spPr>
        <p:txBody>
          <a:bodyPr anchor="ctr" anchorCtr="0"/>
          <a:lstStyle/>
          <a:p>
            <a:pPr algn="ctr"/>
            <a:r>
              <a:rPr lang="en-US" sz="3600" dirty="0">
                <a:solidFill>
                  <a:schemeClr val="bg1"/>
                </a:solidFill>
                <a:latin typeface="Arial" panose="020B0604020202020204" pitchFamily="34" charset="0"/>
                <a:cs typeface="Arial" panose="020B0604020202020204" pitchFamily="34" charset="0"/>
              </a:rPr>
              <a:t>Views on Rel-20 RAN4-led topics</a:t>
            </a:r>
            <a:endParaRPr lang="en-US" sz="3600" dirty="0">
              <a:solidFill>
                <a:schemeClr val="bg1"/>
              </a:solidFill>
              <a:latin typeface="Arial" panose="020B0604020202020204" pitchFamily="34" charset="0"/>
              <a:cs typeface="Arial" panose="020B0604020202020204" pitchFamily="34" charset="0"/>
            </a:endParaRPr>
          </a:p>
        </p:txBody>
      </p:sp>
      <p:sp>
        <p:nvSpPr>
          <p:cNvPr id="4" name="Text Placeholder 3"/>
          <p:cNvSpPr>
            <a:spLocks noGrp="1"/>
          </p:cNvSpPr>
          <p:nvPr>
            <p:ph type="body" sz="quarter" idx="10"/>
          </p:nvPr>
        </p:nvSpPr>
        <p:spPr>
          <a:xfrm>
            <a:off x="212182" y="823060"/>
            <a:ext cx="4478338" cy="1006822"/>
          </a:xfrm>
        </p:spPr>
        <p:txBody>
          <a:bodyPr/>
          <a:lstStyle/>
          <a:p>
            <a:r>
              <a:rPr lang="en-US" altLang="zh-CN" sz="1600" dirty="0"/>
              <a:t>Source: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10</a:t>
            </a:r>
            <a:endParaRPr lang="en-US" altLang="zh-CN" sz="1600" dirty="0">
              <a:ea typeface="宋体" panose="02010600030101010101" pitchFamily="2" charset="-122"/>
            </a:endParaRPr>
          </a:p>
          <a:p>
            <a:endParaRPr lang="zh-CN" altLang="en-US" dirty="0"/>
          </a:p>
        </p:txBody>
      </p:sp>
      <p:sp>
        <p:nvSpPr>
          <p:cNvPr id="5" name="Text Box 14"/>
          <p:cNvSpPr txBox="1"/>
          <p:nvPr/>
        </p:nvSpPr>
        <p:spPr>
          <a:xfrm>
            <a:off x="118110" y="90410"/>
            <a:ext cx="6193790" cy="645160"/>
          </a:xfrm>
          <a:prstGeom prst="rect">
            <a:avLst/>
          </a:prstGeom>
          <a:noFill/>
          <a:ln w="9525">
            <a:noFill/>
          </a:ln>
        </p:spPr>
        <p:txBody>
          <a:bodyPr wrap="square" anchor="t">
            <a:spAutoFit/>
          </a:bodyPr>
          <a:lstStyle/>
          <a:p>
            <a:pPr>
              <a:lnSpc>
                <a:spcPct val="100000"/>
              </a:lnSpc>
              <a:spcBef>
                <a:spcPct val="0"/>
              </a:spcBef>
              <a:buFontTx/>
              <a:buNone/>
            </a:pPr>
            <a:r>
              <a:rPr kumimoji="1" lang="en-US" altLang="zh-CN" dirty="0">
                <a:solidFill>
                  <a:schemeClr val="bg1"/>
                </a:solidFill>
                <a:sym typeface="+mn-ea"/>
              </a:rPr>
              <a:t>3GPP TSG WG RAN4#114</a:t>
            </a:r>
            <a:endParaRPr kumimoji="1" lang="en-US" altLang="zh-CN" dirty="0">
              <a:solidFill>
                <a:schemeClr val="bg1"/>
              </a:solidFill>
              <a:sym typeface="+mn-ea"/>
            </a:endParaRPr>
          </a:p>
          <a:p>
            <a:pPr>
              <a:lnSpc>
                <a:spcPct val="100000"/>
              </a:lnSpc>
              <a:spcBef>
                <a:spcPct val="0"/>
              </a:spcBef>
              <a:buFontTx/>
              <a:buNone/>
            </a:pPr>
            <a:r>
              <a:rPr kumimoji="1" lang="en-US" dirty="0">
                <a:solidFill>
                  <a:schemeClr val="bg1"/>
                </a:solidFill>
                <a:sym typeface="+mn-ea"/>
              </a:rPr>
              <a:t>Athens, Greece, Feb 17-21, 2025</a:t>
            </a:r>
            <a:endParaRPr lang="en-US" altLang="en-GB" sz="1800" dirty="0">
              <a:solidFill>
                <a:schemeClr val="bg1"/>
              </a:solidFill>
              <a:latin typeface="Arial" panose="020B0604020202020204" pitchFamily="34" charset="0"/>
            </a:endParaRPr>
          </a:p>
        </p:txBody>
      </p:sp>
      <p:sp>
        <p:nvSpPr>
          <p:cNvPr id="6" name="Text Box 13"/>
          <p:cNvSpPr txBox="1"/>
          <p:nvPr/>
        </p:nvSpPr>
        <p:spPr>
          <a:xfrm>
            <a:off x="7415564" y="62053"/>
            <a:ext cx="1537249" cy="337185"/>
          </a:xfrm>
          <a:prstGeom prst="rect">
            <a:avLst/>
          </a:prstGeom>
          <a:noFill/>
          <a:ln w="9525">
            <a:noFill/>
          </a:ln>
        </p:spPr>
        <p:txBody>
          <a:bodyPr wrap="square" anchor="t">
            <a:spAutoFit/>
          </a:bodyPr>
          <a:lstStyle/>
          <a:p>
            <a:pPr lvl="0" algn="r">
              <a:spcBef>
                <a:spcPct val="50000"/>
              </a:spcBef>
            </a:pPr>
            <a:r>
              <a:rPr lang="en-US" altLang="zh-CN" sz="1600" b="1" dirty="0">
                <a:solidFill>
                  <a:schemeClr val="bg1"/>
                </a:solidFill>
                <a:latin typeface="Arial" panose="020B0604020202020204" pitchFamily="34" charset="0"/>
              </a:rPr>
              <a:t>R4-2501882</a:t>
            </a:r>
            <a:r>
              <a:rPr lang="sv-SE" altLang="en-US" sz="1600" b="1" dirty="0">
                <a:solidFill>
                  <a:schemeClr val="bg1"/>
                </a:solidFill>
                <a:latin typeface="Arial" panose="020B0604020202020204" pitchFamily="34" charset="0"/>
              </a:rPr>
              <a:t> </a:t>
            </a:r>
            <a:endParaRPr lang="en-GB" altLang="en-US" sz="1600" b="1" dirty="0">
              <a:solidFill>
                <a:schemeClr val="bg1"/>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a:latin typeface="Arial" panose="020B0604020202020204" pitchFamily="34" charset="0"/>
                <a:cs typeface="Arial" panose="020B0604020202020204" pitchFamily="34" charset="0"/>
                <a:sym typeface="+mn-ea"/>
              </a:rPr>
              <a:t>Other proposals for UE RF enhancement in Rel-20</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HPUE IoT NTN TDD</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Motivation: PC3 IoT NTN TDD is expected to be completed in Rel-19. To further enhance the UL converage, HPUE IoT NTN TDD can be a potential enhancenment in Rel-20.</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PC2 NTN Redcap</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Motivation: PC3 NTN RedCap is expected to be completed in Rel-19. PC2 FDD TN RedCap is also discussing in Rel-19, PC2 NTN Redcap can be a potential enhancenment in Rel-20.</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Fragment carrier</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Motivation: R19 SID -&gt; R20 WID.  (Scope can be further discussed)</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Band combination simplification</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Motivation: HPUE MSD rule is expected to be completed in Rel-19 which make it possble to further simply the HPUE band combiantion in Rel-20.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custDataLst>
              <p:tags r:id="rId1"/>
            </p:custDataLst>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custDataLst>
              <p:tags r:id="rId2"/>
            </p:custDataLst>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BS RF related enhancement</a:t>
            </a:r>
            <a:r>
              <a:rPr kumimoji="1" lang="en-US" altLang="zh-CN" sz="3200" b="1" dirty="0" smtClean="0">
                <a:solidFill>
                  <a:schemeClr val="tx2">
                    <a:lumMod val="60000"/>
                    <a:lumOff val="40000"/>
                  </a:schemeClr>
                </a:solidFill>
                <a:latin typeface="+mn-lt"/>
                <a:ea typeface="+mn-ea"/>
              </a:rPr>
              <a:t>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custDataLst>
              <p:tags r:id="rId3"/>
            </p:custDataLst>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UE RF related enhancement</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custDataLst>
              <p:tags r:id="rId4"/>
            </p:custDataLst>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4" name="TextBox 8"/>
          <p:cNvSpPr txBox="1"/>
          <p:nvPr>
            <p:custDataLst>
              <p:tags r:id="rId5"/>
            </p:custDataLst>
          </p:nvPr>
        </p:nvSpPr>
        <p:spPr>
          <a:xfrm>
            <a:off x="2641124" y="2938780"/>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UE RRM related enhancement</a:t>
            </a:r>
            <a:endParaRPr kumimoji="1" lang="en-US" altLang="zh-CN" sz="3200" b="1" dirty="0" smtClean="0">
              <a:solidFill>
                <a:schemeClr val="tx2">
                  <a:lumMod val="60000"/>
                  <a:lumOff val="40000"/>
                </a:schemeClr>
              </a:solidFill>
              <a:latin typeface="+mn-lt"/>
              <a:ea typeface="+mn-ea"/>
            </a:endParaRPr>
          </a:p>
        </p:txBody>
      </p:sp>
      <p:sp>
        <p:nvSpPr>
          <p:cNvPr id="5" name="内容占位符 4"/>
          <p:cNvSpPr txBox="1"/>
          <p:nvPr>
            <p:custDataLst>
              <p:tags r:id="rId6"/>
            </p:custDataLst>
          </p:nvPr>
        </p:nvSpPr>
        <p:spPr bwMode="auto">
          <a:xfrm>
            <a:off x="2226945" y="28143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03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6" name="TextBox 8"/>
          <p:cNvSpPr txBox="1"/>
          <p:nvPr>
            <p:custDataLst>
              <p:tags r:id="rId7"/>
            </p:custDataLst>
          </p:nvPr>
        </p:nvSpPr>
        <p:spPr>
          <a:xfrm>
            <a:off x="2644299" y="3532505"/>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Demod related enhancement</a:t>
            </a:r>
            <a:endParaRPr kumimoji="1" lang="en-US" altLang="zh-CN" sz="3200" b="1" dirty="0" smtClean="0">
              <a:solidFill>
                <a:schemeClr val="bg1">
                  <a:lumMod val="50000"/>
                </a:schemeClr>
              </a:solidFill>
              <a:latin typeface="+mn-lt"/>
              <a:ea typeface="+mn-ea"/>
            </a:endParaRPr>
          </a:p>
        </p:txBody>
      </p:sp>
      <p:sp>
        <p:nvSpPr>
          <p:cNvPr id="10" name="内容占位符 4"/>
          <p:cNvSpPr txBox="1"/>
          <p:nvPr>
            <p:custDataLst>
              <p:tags r:id="rId8"/>
            </p:custDataLst>
          </p:nvPr>
        </p:nvSpPr>
        <p:spPr bwMode="auto">
          <a:xfrm>
            <a:off x="2230120" y="3408045"/>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04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NTN-TN handover</a:t>
            </a:r>
            <a:r>
              <a:rPr lang="en-US" altLang="zh-CN">
                <a:latin typeface="Arial" panose="020B0604020202020204" pitchFamily="34" charset="0"/>
                <a:cs typeface="Arial" panose="020B0604020202020204" pitchFamily="34" charset="0"/>
                <a:sym typeface="+mn-ea"/>
              </a:rPr>
              <a:t> in Rel-20</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61505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strike="sngStrike" dirty="0">
              <a:solidFill>
                <a:srgbClr val="0070C0"/>
              </a:solidFill>
              <a:uFillTx/>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NTN-TN handover is one important feature to improve the user experience. Currently only cell re-selection requirement between NTN and TN was defined, however RRM requirement for NTN-TN handover requirement is still missing. </a:t>
            </a:r>
            <a:endParaRPr kumimoji="1" lang="en-US" altLang="zh-CN" sz="1400" dirty="0">
              <a:solidFill>
                <a:srgbClr val="0070C0"/>
              </a:solidFill>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In Rel-20, we propose to define the RRM requirement for NTN-TN handover.</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a:latin typeface="Arial" panose="020B0604020202020204" pitchFamily="34" charset="0"/>
                <a:cs typeface="Arial" panose="020B0604020202020204" pitchFamily="34" charset="0"/>
                <a:sym typeface="+mn-ea"/>
              </a:rPr>
              <a:t>Scell with uplink only transmission in Rel-20</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4231005"/>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Scell with uplink only transmission has been discussed in the previous release, lots of merits and applicable use case as listed in following have been identified and well discussed. However due to the workload and limited TU restrictions, RRM requirement for Scell with uplink only transmission has not been specified yet until Rel-19. In order to enable this feature with full set of requirements in RAN4, it’s proposed to define the corresponding RRM requirement for it in Rel-20.</a:t>
            </a:r>
            <a:endParaRPr kumimoji="1" lang="en-US" altLang="zh-CN" sz="1400" dirty="0">
              <a:solidFill>
                <a:srgbClr val="0070C0"/>
              </a:solidFill>
              <a:latin typeface="Arial" panose="020B0604020202020204" pitchFamily="34" charset="0"/>
              <a:sym typeface="+mn-ea"/>
            </a:endParaRPr>
          </a:p>
          <a:p>
            <a:pPr marL="285750" indent="-285750">
              <a:buFont typeface="Wingdings" panose="05000000000000000000" charset="0"/>
              <a:buChar char="p"/>
            </a:pPr>
            <a:r>
              <a:rPr kumimoji="1" lang="en-US" altLang="zh-CN" sz="1400" dirty="0">
                <a:solidFill>
                  <a:srgbClr val="0070C0"/>
                </a:solidFill>
                <a:latin typeface="Arial" panose="020B0604020202020204" pitchFamily="34" charset="0"/>
                <a:sym typeface="+mn-ea"/>
              </a:rPr>
              <a:t>In Rel-20, we propose to specify the RRM requirement for it:</a:t>
            </a:r>
            <a:endParaRPr kumimoji="1" lang="en-US" altLang="zh-CN" sz="1400" dirty="0">
              <a:solidFill>
                <a:srgbClr val="0070C0"/>
              </a:solidFill>
              <a:latin typeface="Arial" panose="020B0604020202020204" pitchFamily="34" charset="0"/>
              <a:sym typeface="+mn-ea"/>
            </a:endParaRPr>
          </a:p>
          <a:p>
            <a:pPr marL="742950" lvl="1" indent="-285750">
              <a:buFont typeface="Wingdings" panose="05000000000000000000" charset="0"/>
              <a:buChar char="u"/>
            </a:pPr>
            <a:r>
              <a:rPr kumimoji="1" lang="en-US" altLang="zh-CN" sz="1400" dirty="0">
                <a:solidFill>
                  <a:srgbClr val="0070C0"/>
                </a:solidFill>
                <a:latin typeface="Arial" panose="020B0604020202020204" pitchFamily="34" charset="0"/>
                <a:sym typeface="+mn-ea"/>
              </a:rPr>
              <a:t>To define the RRM requirement for Scell with UL only transmission [RAN4].</a:t>
            </a:r>
            <a:endParaRPr kumimoji="1" lang="en-US" altLang="zh-CN" sz="1400" dirty="0">
              <a:solidFill>
                <a:srgbClr val="0070C0"/>
              </a:solidFill>
              <a:latin typeface="Arial" panose="020B0604020202020204" pitchFamily="34" charset="0"/>
              <a:sym typeface="+mn-ea"/>
            </a:endParaRPr>
          </a:p>
          <a:p>
            <a:pPr marL="742950" lvl="1" indent="-285750">
              <a:buFont typeface="Wingdings" panose="05000000000000000000" charset="0"/>
              <a:buChar char="u"/>
            </a:pPr>
            <a:r>
              <a:rPr kumimoji="1" lang="en-US" altLang="zh-CN" sz="1400" dirty="0">
                <a:solidFill>
                  <a:srgbClr val="0070C0"/>
                </a:solidFill>
                <a:latin typeface="Arial" panose="020B0604020202020204" pitchFamily="34" charset="0"/>
                <a:sym typeface="+mn-ea"/>
              </a:rPr>
              <a:t>Potential RAN1/2 impact if any could be triggered by LS. </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custDataLst>
              <p:tags r:id="rId1"/>
            </p:custDataLst>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custDataLst>
              <p:tags r:id="rId2"/>
            </p:custDataLst>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BS RF related enhancement</a:t>
            </a:r>
            <a:r>
              <a:rPr kumimoji="1" lang="en-US" altLang="zh-CN" sz="3200" b="1" dirty="0" smtClean="0">
                <a:solidFill>
                  <a:schemeClr val="tx2">
                    <a:lumMod val="60000"/>
                    <a:lumOff val="40000"/>
                  </a:schemeClr>
                </a:solidFill>
                <a:latin typeface="+mn-lt"/>
                <a:ea typeface="+mn-ea"/>
              </a:rPr>
              <a:t>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custDataLst>
              <p:tags r:id="rId3"/>
            </p:custDataLst>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UE RF related enhancement</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custDataLst>
              <p:tags r:id="rId4"/>
            </p:custDataLst>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4" name="TextBox 8"/>
          <p:cNvSpPr txBox="1"/>
          <p:nvPr>
            <p:custDataLst>
              <p:tags r:id="rId5"/>
            </p:custDataLst>
          </p:nvPr>
        </p:nvSpPr>
        <p:spPr>
          <a:xfrm>
            <a:off x="2641124" y="2938780"/>
            <a:ext cx="5967889" cy="462915"/>
          </a:xfrm>
          <a:prstGeom prst="rect">
            <a:avLst/>
          </a:prstGeom>
        </p:spPr>
        <p:txBody>
          <a:bodyPr vert="horz" wrap="square" lIns="0" tIns="0" rIns="0" bIns="0" rtlCol="0" anchor="ctr" anchorCtr="0">
            <a:noAutofit/>
          </a:bodyPr>
          <a:p>
            <a:pPr algn="l">
              <a:buClrTx/>
              <a:buSzTx/>
            </a:pPr>
            <a:r>
              <a:rPr kumimoji="1" lang="en-US" altLang="zh-CN" sz="3200" b="1" dirty="0" smtClean="0">
                <a:solidFill>
                  <a:schemeClr val="bg1">
                    <a:lumMod val="50000"/>
                  </a:schemeClr>
                </a:solidFill>
                <a:latin typeface="+mn-lt"/>
                <a:ea typeface="+mn-ea"/>
              </a:rPr>
              <a:t>UE RRM related enhancement</a:t>
            </a:r>
            <a:endParaRPr kumimoji="1" lang="en-US" altLang="zh-CN" sz="3200" b="1" dirty="0" smtClean="0">
              <a:solidFill>
                <a:schemeClr val="bg1">
                  <a:lumMod val="50000"/>
                </a:schemeClr>
              </a:solidFill>
              <a:latin typeface="+mn-lt"/>
              <a:ea typeface="+mn-ea"/>
            </a:endParaRPr>
          </a:p>
        </p:txBody>
      </p:sp>
      <p:sp>
        <p:nvSpPr>
          <p:cNvPr id="5" name="内容占位符 4"/>
          <p:cNvSpPr txBox="1"/>
          <p:nvPr>
            <p:custDataLst>
              <p:tags r:id="rId6"/>
            </p:custDataLst>
          </p:nvPr>
        </p:nvSpPr>
        <p:spPr bwMode="auto">
          <a:xfrm>
            <a:off x="2226945" y="28143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03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6" name="TextBox 8"/>
          <p:cNvSpPr txBox="1"/>
          <p:nvPr>
            <p:custDataLst>
              <p:tags r:id="rId7"/>
            </p:custDataLst>
          </p:nvPr>
        </p:nvSpPr>
        <p:spPr>
          <a:xfrm>
            <a:off x="2644299" y="3532505"/>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Demod related enhancement</a:t>
            </a:r>
            <a:endParaRPr kumimoji="1" lang="en-US" altLang="zh-CN" sz="3200" b="1" dirty="0" smtClean="0">
              <a:solidFill>
                <a:schemeClr val="tx2">
                  <a:lumMod val="60000"/>
                  <a:lumOff val="40000"/>
                </a:schemeClr>
              </a:solidFill>
              <a:latin typeface="+mn-lt"/>
              <a:ea typeface="+mn-ea"/>
            </a:endParaRPr>
          </a:p>
        </p:txBody>
      </p:sp>
      <p:sp>
        <p:nvSpPr>
          <p:cNvPr id="10" name="内容占位符 4"/>
          <p:cNvSpPr txBox="1"/>
          <p:nvPr>
            <p:custDataLst>
              <p:tags r:id="rId8"/>
            </p:custDataLst>
          </p:nvPr>
        </p:nvSpPr>
        <p:spPr bwMode="auto">
          <a:xfrm>
            <a:off x="2230120" y="3408045"/>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04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UE Demod related </a:t>
            </a:r>
            <a:r>
              <a:rPr lang="en-US" altLang="zh-CN">
                <a:latin typeface="Arial" panose="020B0604020202020204" pitchFamily="34" charset="0"/>
                <a:cs typeface="Arial" panose="020B0604020202020204" pitchFamily="34" charset="0"/>
                <a:sym typeface="+mn-ea"/>
              </a:rPr>
              <a:t>evolution in Rel-20</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466090"/>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 </a:t>
            </a:r>
            <a:r>
              <a:rPr kumimoji="1" lang="en-US" altLang="zh-CN" sz="1400" dirty="0">
                <a:solidFill>
                  <a:srgbClr val="0070C0"/>
                </a:solidFill>
                <a:latin typeface="Arial" panose="020B0604020202020204" pitchFamily="34" charset="0"/>
              </a:rPr>
              <a:t>In Rel-15, single carrier demod requirements with MMSE/MMSE-IRC and R-ML receiver for scenario of single-user with multiple layer transmission were defined. In Rel-17, the single carrier demod requirements for MMSE-IRC receiver for intra-cell inter-user interference under MU-MIMO scenario and inter-cell interference scenario are agreed to be defined. For Rel-18, the single carrier performance requirements for intra-cell inter -user interference under MU-MIMO scenario with R-ML receiver was defined. </a:t>
            </a: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rPr>
              <a:t>Compared to IS and ML receivers, IC type of receivers are also non-linear. However, whiling maintaining an accept level of complexity complexity, they can improve performance to a certain extent.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2238375" y="2797810"/>
            <a:ext cx="3562985" cy="203771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BS Demod related </a:t>
            </a:r>
            <a:r>
              <a:rPr lang="en-US" altLang="zh-CN">
                <a:latin typeface="Arial" panose="020B0604020202020204" pitchFamily="34" charset="0"/>
                <a:cs typeface="Arial" panose="020B0604020202020204" pitchFamily="34" charset="0"/>
                <a:sym typeface="+mn-ea"/>
              </a:rPr>
              <a:t>evolution in Rel-20</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755" y="647065"/>
            <a:ext cx="8068945" cy="3519170"/>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rPr>
              <a:t>In Rel-19, the BS demodulation single carrier performance requirements for UL co-channel interference with MMSE-IRC receiver was defined.  In practical network deployment, DL to UL interference becomes an increasingly significant scenario that cannot be ignored.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3" name="图片 1" descr="IMG_256"/>
          <p:cNvPicPr>
            <a:picLocks noChangeAspect="1"/>
          </p:cNvPicPr>
          <p:nvPr/>
        </p:nvPicPr>
        <p:blipFill>
          <a:blip r:embed="rId1"/>
          <a:stretch>
            <a:fillRect/>
          </a:stretch>
        </p:blipFill>
        <p:spPr>
          <a:xfrm>
            <a:off x="1976755" y="1761173"/>
            <a:ext cx="4409440" cy="240474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tx2">
                    <a:lumMod val="60000"/>
                    <a:lumOff val="40000"/>
                  </a:schemeClr>
                </a:solidFill>
                <a:latin typeface="+mn-lt"/>
                <a:ea typeface="+mn-ea"/>
              </a:rPr>
              <a:t>BS RF related enhancement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UE RF related enhancement</a:t>
            </a:r>
            <a:endParaRPr kumimoji="1" lang="en-US" altLang="zh-CN" sz="3200" b="1" dirty="0" smtClean="0">
              <a:solidFill>
                <a:schemeClr val="bg1">
                  <a:lumMod val="50000"/>
                </a:schemeClr>
              </a:solidFill>
              <a:latin typeface="+mn-lt"/>
              <a:ea typeface="+mn-ea"/>
            </a:endParaRPr>
          </a:p>
        </p:txBody>
      </p:sp>
      <p:sp>
        <p:nvSpPr>
          <p:cNvPr id="3" name="内容占位符 4"/>
          <p:cNvSpPr txBox="1"/>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4" name="TextBox 8"/>
          <p:cNvSpPr txBox="1"/>
          <p:nvPr/>
        </p:nvSpPr>
        <p:spPr>
          <a:xfrm>
            <a:off x="2641124" y="29387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UE RRM related enhancement</a:t>
            </a:r>
            <a:endParaRPr kumimoji="1" lang="en-US" altLang="zh-CN" sz="3200" b="1" dirty="0" smtClean="0">
              <a:solidFill>
                <a:schemeClr val="bg1">
                  <a:lumMod val="50000"/>
                </a:schemeClr>
              </a:solidFill>
              <a:latin typeface="+mn-lt"/>
              <a:ea typeface="+mn-ea"/>
            </a:endParaRPr>
          </a:p>
        </p:txBody>
      </p:sp>
      <p:sp>
        <p:nvSpPr>
          <p:cNvPr id="5" name="内容占位符 4"/>
          <p:cNvSpPr txBox="1"/>
          <p:nvPr/>
        </p:nvSpPr>
        <p:spPr bwMode="auto">
          <a:xfrm>
            <a:off x="2226945" y="28143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03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6" name="TextBox 8"/>
          <p:cNvSpPr txBox="1"/>
          <p:nvPr/>
        </p:nvSpPr>
        <p:spPr>
          <a:xfrm>
            <a:off x="2644299" y="3532505"/>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Demod related enhancement</a:t>
            </a:r>
            <a:endParaRPr kumimoji="1" lang="en-US" altLang="zh-CN" sz="3200" b="1" dirty="0" smtClean="0">
              <a:solidFill>
                <a:schemeClr val="bg1">
                  <a:lumMod val="50000"/>
                </a:schemeClr>
              </a:solidFill>
              <a:latin typeface="+mn-lt"/>
              <a:ea typeface="+mn-ea"/>
            </a:endParaRPr>
          </a:p>
        </p:txBody>
      </p:sp>
      <p:sp>
        <p:nvSpPr>
          <p:cNvPr id="10" name="内容占位符 4"/>
          <p:cNvSpPr txBox="1"/>
          <p:nvPr/>
        </p:nvSpPr>
        <p:spPr bwMode="auto">
          <a:xfrm>
            <a:off x="2230120" y="3408045"/>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04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Repeater for NTN deployment</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Rel-17, RF repeater is introduced to improve the coverage of terrestrial network.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Rel-18, NCR is introduced to further improve its performance on top of RF repeater</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Rel-19, lots of HPUE related enhancement is approved to further improve the UL coverage.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From our understanding, the coverage issue for NTN scenario should be worse than the </a:t>
            </a:r>
            <a:r>
              <a:rPr kumimoji="1" lang="en-US" altLang="zh-CN" sz="1400" dirty="0">
                <a:solidFill>
                  <a:srgbClr val="0070C0"/>
                </a:solidFill>
                <a:latin typeface="Arial" panose="020B0604020202020204" pitchFamily="34" charset="0"/>
                <a:sym typeface="+mn-ea"/>
              </a:rPr>
              <a:t>terrestrial network, then how to improve the coverage from network deployment perspective is also critical. Rel-17 RF repeater could be well leveraged for coverage enhancement for NTN scenario. </a:t>
            </a:r>
            <a:endParaRPr kumimoji="1" lang="en-US" altLang="zh-CN" sz="1400" dirty="0">
              <a:solidFill>
                <a:srgbClr val="0070C0"/>
              </a:solidFill>
              <a:latin typeface="Arial" panose="020B0604020202020204" pitchFamily="34" charset="0"/>
              <a:sym typeface="+mn-ea"/>
            </a:endParaRPr>
          </a:p>
          <a:p>
            <a:pPr marL="285750" indent="-285750" algn="l">
              <a:spcAft>
                <a:spcPts val="600"/>
              </a:spcAft>
              <a:buClrTx/>
              <a:buSzTx/>
              <a:buFont typeface="Wingdings" panose="05000000000000000000" pitchFamily="2" charset="2"/>
              <a:buChar char="p"/>
            </a:pPr>
            <a:r>
              <a:rPr kumimoji="1" lang="en-US" altLang="zh-CN" sz="1400" dirty="0">
                <a:solidFill>
                  <a:srgbClr val="0070C0"/>
                </a:solidFill>
                <a:latin typeface="Arial" panose="020B0604020202020204" pitchFamily="34" charset="0"/>
              </a:rPr>
              <a:t>In Rel-20, we propose to specify the RF repeater for NTN scenario.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5"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2318385" y="2510155"/>
            <a:ext cx="4507230" cy="24999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Co-location requirement for BS RF requirement</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Co-location requirement is still under the discussion in Rel-19. MCL 30dBc is leveraged from FR1 low bands which might be not applicable for FR1 high bands e.g. U6GHz.</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Due to the high workload for Rel-19 BS RF enhancement, we propose to have the formal discussion on co-location requirement in Rel-20.</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7" name="图片 4" descr="IMG_256"/>
          <p:cNvPicPr>
            <a:picLocks noChangeAspect="1"/>
          </p:cNvPicPr>
          <p:nvPr/>
        </p:nvPicPr>
        <p:blipFill>
          <a:blip r:embed="rId1"/>
          <a:stretch>
            <a:fillRect/>
          </a:stretch>
        </p:blipFill>
        <p:spPr>
          <a:xfrm>
            <a:off x="4968875" y="1646555"/>
            <a:ext cx="3708400" cy="2798445"/>
          </a:xfrm>
          <a:prstGeom prst="rect">
            <a:avLst/>
          </a:prstGeom>
          <a:noFill/>
          <a:ln w="9525">
            <a:noFill/>
          </a:ln>
        </p:spPr>
      </p:pic>
      <p:graphicFrame>
        <p:nvGraphicFramePr>
          <p:cNvPr id="3" name="表格 2"/>
          <p:cNvGraphicFramePr/>
          <p:nvPr>
            <p:custDataLst>
              <p:tags r:id="rId2"/>
            </p:custDataLst>
          </p:nvPr>
        </p:nvGraphicFramePr>
        <p:xfrm>
          <a:off x="467995" y="2181860"/>
          <a:ext cx="4884420" cy="1821180"/>
        </p:xfrm>
        <a:graphic>
          <a:graphicData uri="http://schemas.openxmlformats.org/drawingml/2006/table">
            <a:tbl>
              <a:tblPr/>
              <a:tblGrid>
                <a:gridCol w="814070"/>
                <a:gridCol w="814070"/>
                <a:gridCol w="814070"/>
                <a:gridCol w="814070"/>
                <a:gridCol w="814070"/>
                <a:gridCol w="814070"/>
              </a:tblGrid>
              <a:tr h="384810">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Times New Roman" panose="02020603050405020304"/>
                        </a:rPr>
                        <a:t>Antenna type</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宋体" panose="02010600030101010101" pitchFamily="2" charset="-122"/>
                        </a:rPr>
                        <a:t>2.6G-</a:t>
                      </a:r>
                      <a:r>
                        <a:rPr lang="en-US" altLang="zh-CN" sz="900" b="1">
                          <a:solidFill>
                            <a:srgbClr val="FFFFFF"/>
                          </a:solidFill>
                          <a:latin typeface="Times New Roman" panose="02020603050405020304"/>
                          <a:ea typeface="Times New Roman" panose="02020603050405020304"/>
                        </a:rPr>
                        <a:t>BS1</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宋体" panose="02010600030101010101" pitchFamily="2" charset="-122"/>
                        </a:rPr>
                        <a:t>2.6G</a:t>
                      </a:r>
                      <a:r>
                        <a:rPr lang="en-US" altLang="zh-CN" sz="900" b="1">
                          <a:solidFill>
                            <a:srgbClr val="FFFFFF"/>
                          </a:solidFill>
                          <a:latin typeface="Times New Roman" panose="02020603050405020304"/>
                          <a:ea typeface="Times New Roman" panose="02020603050405020304"/>
                        </a:rPr>
                        <a:t>-BS2</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宋体" panose="02010600030101010101" pitchFamily="2" charset="-122"/>
                        </a:rPr>
                        <a:t>3.5G-</a:t>
                      </a:r>
                      <a:r>
                        <a:rPr lang="en-US" altLang="zh-CN" sz="900" b="1">
                          <a:solidFill>
                            <a:srgbClr val="FFFFFF"/>
                          </a:solidFill>
                          <a:latin typeface="Times New Roman" panose="02020603050405020304"/>
                          <a:ea typeface="Times New Roman" panose="02020603050405020304"/>
                        </a:rPr>
                        <a:t>BS1</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宋体" panose="02010600030101010101" pitchFamily="2" charset="-122"/>
                        </a:rPr>
                        <a:t>3.5G-</a:t>
                      </a:r>
                      <a:r>
                        <a:rPr lang="en-US" altLang="zh-CN" sz="900" b="1">
                          <a:solidFill>
                            <a:srgbClr val="FFFFFF"/>
                          </a:solidFill>
                          <a:latin typeface="Times New Roman" panose="02020603050405020304"/>
                          <a:ea typeface="Times New Roman" panose="02020603050405020304"/>
                        </a:rPr>
                        <a:t>BS2</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c>
                  <a:txBody>
                    <a:bodyPr/>
                    <a:p>
                      <a:pPr marL="0" indent="0" algn="ctr">
                        <a:lnSpc>
                          <a:spcPct val="107000"/>
                        </a:lnSpc>
                        <a:spcBef>
                          <a:spcPts val="500"/>
                        </a:spcBef>
                        <a:spcAft>
                          <a:spcPts val="500"/>
                        </a:spcAft>
                      </a:pPr>
                      <a:r>
                        <a:rPr lang="en-US" altLang="zh-CN" sz="900" b="1">
                          <a:solidFill>
                            <a:srgbClr val="FFFFFF"/>
                          </a:solidFill>
                          <a:latin typeface="Times New Roman" panose="02020603050405020304"/>
                          <a:ea typeface="宋体" panose="02010600030101010101" pitchFamily="2" charset="-122"/>
                        </a:rPr>
                        <a:t>4.9G-</a:t>
                      </a:r>
                      <a:r>
                        <a:rPr lang="en-US" altLang="zh-CN" sz="900" b="1">
                          <a:solidFill>
                            <a:srgbClr val="FFFFFF"/>
                          </a:solidFill>
                          <a:latin typeface="Times New Roman" panose="02020603050405020304"/>
                          <a:ea typeface="Times New Roman" panose="02020603050405020304"/>
                        </a:rPr>
                        <a:t>BS1</a:t>
                      </a:r>
                      <a:endParaRPr lang="en-US" altLang="zh-CN" sz="900" b="1">
                        <a:solidFill>
                          <a:srgbClr val="FFFFFF"/>
                        </a:solidFill>
                        <a:latin typeface="Times New Roman" panose="02020603050405020304"/>
                        <a:ea typeface="Times New Roman" panose="02020603050405020304"/>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00A651"/>
                    </a:solidFill>
                  </a:tcPr>
                </a:tc>
              </a:tr>
              <a:tr h="628650">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Isolation in vertical domain</a:t>
                      </a:r>
                      <a:r>
                        <a:rPr lang="en-US" altLang="zh-CN" sz="1100">
                          <a:solidFill>
                            <a:srgbClr val="000000"/>
                          </a:solidFill>
                          <a:latin typeface="Times New Roman" panose="02020603050405020304"/>
                          <a:ea typeface="宋体" panose="02010600030101010101" pitchFamily="2" charset="-122"/>
                        </a:rPr>
                        <a:t>(dB)</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&lt;-54</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&lt;-57</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&lt;-52</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&lt;-53</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&lt;-56</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CBE1D0"/>
                    </a:solidFill>
                  </a:tcPr>
                </a:tc>
              </a:tr>
              <a:tr h="807720">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Isolation in horizontal domain</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&lt;-31</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&lt;-40</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&lt;-34</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&lt;-35</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c>
                  <a:txBody>
                    <a:bodyPr/>
                    <a:p>
                      <a:pPr marL="0" indent="0" algn="ctr">
                        <a:lnSpc>
                          <a:spcPct val="107000"/>
                        </a:lnSpc>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&lt;-46</a:t>
                      </a:r>
                      <a:endParaRPr lang="en-US" altLang="zh-CN" sz="1100">
                        <a:solidFill>
                          <a:srgbClr val="000000"/>
                        </a:solidFill>
                        <a:latin typeface="Times New Roman" panose="02020603050405020304"/>
                        <a:ea typeface="宋体" panose="02010600030101010101" pitchFamily="2" charset="-122"/>
                      </a:endParaRPr>
                    </a:p>
                  </a:txBody>
                  <a:tcPr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solidFill>
                      <a:srgbClr val="E7F1E9"/>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LP-WUS in the TN MSR specification</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67150"/>
            <a:ext cx="8068733" cy="1411417"/>
          </a:xfrm>
          <a:prstGeom prst="rect">
            <a:avLst/>
          </a:prstGeom>
        </p:spPr>
        <p:txBody>
          <a:bodyPr vert="horz" wrap="square" lIns="0" tIns="0" rIns="0" bIns="0" rtlCol="0" anchor="t">
            <a:noAutofit/>
          </a:bodyPr>
          <a:lstStyle/>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LP-WUS related BS RF requirement is still under the discussion in Rel-19, however it only focus on single RAT BS RF requirement. Considering the LP-WUS feature could be also potentially in the FR1 low bands especially from LP-WUS coverage perspective.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For FR1 low bands, lots of BS are implmented as MSR BS instead of single RAT BS, in other words, to specify the LP-WUS related requirement for NR RAT only is not sufficient.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Rel-20, we propose to specify the LP-WUS related requirement in MSR specification which is similar as NB-IoT operation in NR in-band in Rel-16.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a:latin typeface="Arial" panose="020B0604020202020204" pitchFamily="34" charset="0"/>
                <a:cs typeface="Arial" panose="020B0604020202020204" pitchFamily="34" charset="0"/>
                <a:sym typeface="+mn-ea"/>
              </a:rPr>
              <a:t>Others proposals for BS RF enhancement in Rel-20</a:t>
            </a:r>
            <a:r>
              <a:rPr lang="en-US" altLang="zh-CN" dirty="0">
                <a:latin typeface="Arial" panose="020B0604020202020204" pitchFamily="34" charset="0"/>
                <a:cs typeface="Arial" panose="020B0604020202020204" pitchFamily="34" charset="0"/>
              </a:rPr>
              <a:t> </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repeater or NCR in FR2 similar as Rel-18 FR2 multi-band operation;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Multi-band (e)IAB in FR2 </a:t>
            </a:r>
            <a:r>
              <a:rPr kumimoji="1" lang="en-US" altLang="zh-CN" sz="1400" dirty="0">
                <a:solidFill>
                  <a:srgbClr val="0070C0"/>
                </a:solidFill>
                <a:latin typeface="Arial" panose="020B0604020202020204" pitchFamily="34" charset="0"/>
                <a:sym typeface="+mn-ea"/>
              </a:rPr>
              <a:t>similar as Rel-18 FR2 multi-band operation;</a:t>
            </a:r>
            <a:endParaRPr kumimoji="1" lang="en-US" altLang="zh-CN" sz="1400" dirty="0">
              <a:solidFill>
                <a:srgbClr val="0070C0"/>
              </a:solidFill>
              <a:latin typeface="Arial" panose="020B0604020202020204" pitchFamily="34" charset="0"/>
              <a:sym typeface="+mn-ea"/>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sym typeface="+mn-ea"/>
              </a:rPr>
              <a:t>MSR SAN specification to include both standalone NB-IoT over NTN, eMTC over NTN, SAN NTN and also </a:t>
            </a:r>
            <a:r>
              <a:rPr kumimoji="1" lang="en-US" altLang="zh-CN" sz="1400" dirty="0">
                <a:solidFill>
                  <a:srgbClr val="0070C0"/>
                </a:solidFill>
                <a:latin typeface="Arial" panose="020B0604020202020204" pitchFamily="34" charset="0"/>
                <a:sym typeface="+mn-ea"/>
              </a:rPr>
              <a:t>NB-IoT operation in NR in-band for SAN.</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txBox="1"/>
          <p:nvPr/>
        </p:nvSpPr>
        <p:spPr>
          <a:xfrm>
            <a:off x="960720" y="409159"/>
            <a:ext cx="2390920" cy="1019231"/>
          </a:xfrm>
          <a:prstGeom prst="rect">
            <a:avLst/>
          </a:prstGeom>
        </p:spPr>
        <p:txBody>
          <a:bodyPr>
            <a:noAutofit/>
          </a:bodyPr>
          <a:lstStyle>
            <a:lvl1pPr>
              <a:defRPr>
                <a:solidFill>
                  <a:srgbClr val="008FD4"/>
                </a:solidFill>
                <a:latin typeface="Haettenschweiler" panose="020B0706040902060204" pitchFamily="34" charset="0"/>
              </a:defRPr>
            </a:lvl1p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en-US" altLang="zh-CN" sz="4800" b="0" i="0" u="none" strike="noStrike" kern="0" cap="none" spc="0" normalizeH="0" baseline="0" noProof="0" dirty="0" smtClean="0">
                <a:ln>
                  <a:noFill/>
                </a:ln>
                <a:effectLst/>
                <a:uLnTx/>
                <a:uFillTx/>
                <a:latin typeface="Haettenschweiler" panose="020B0706040902060204" pitchFamily="34" charset="0"/>
                <a:ea typeface="微软雅黑" panose="020B0503020204020204" charset="-122"/>
                <a:cs typeface="+mj-cs"/>
              </a:rPr>
              <a:t>Content</a:t>
            </a:r>
            <a:endParaRPr kumimoji="0" lang="en-US" sz="4800" b="0" i="0" u="none" strike="noStrike" kern="0" cap="none" spc="0" normalizeH="0" baseline="0" noProof="0" dirty="0">
              <a:ln>
                <a:noFill/>
              </a:ln>
              <a:effectLst/>
              <a:uLnTx/>
              <a:uFillTx/>
              <a:latin typeface="Haettenschweiler" panose="020B0706040902060204" pitchFamily="34" charset="0"/>
              <a:ea typeface="微软雅黑" panose="020B0503020204020204" charset="-122"/>
              <a:cs typeface="+mj-cs"/>
            </a:endParaRPr>
          </a:p>
        </p:txBody>
      </p:sp>
      <p:sp>
        <p:nvSpPr>
          <p:cNvPr id="8" name="内容占位符 4"/>
          <p:cNvSpPr txBox="1"/>
          <p:nvPr>
            <p:custDataLst>
              <p:tags r:id="rId1"/>
            </p:custDataLst>
          </p:nvPr>
        </p:nvSpPr>
        <p:spPr bwMode="auto">
          <a:xfrm>
            <a:off x="2227580" y="1555115"/>
            <a:ext cx="859155" cy="553720"/>
          </a:xfrm>
          <a:prstGeom prst="rect">
            <a:avLst/>
          </a:prstGeom>
          <a:noFill/>
          <a:ln w="9525">
            <a:noFill/>
            <a:miter lim="800000"/>
          </a:ln>
        </p:spPr>
        <p:txBody>
          <a:bodyPr vert="horz" wrap="square" lIns="0" tIns="0" rIns="0" bIns="0" numCol="1"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01</a:t>
            </a:r>
            <a:endParaRPr kumimoji="1" lang="en-US" altLang="zh-CN" sz="3600" b="0" i="0" u="none" strike="noStrike" kern="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9" name="TextBox 8"/>
          <p:cNvSpPr txBox="1"/>
          <p:nvPr>
            <p:custDataLst>
              <p:tags r:id="rId2"/>
            </p:custDataLst>
          </p:nvPr>
        </p:nvSpPr>
        <p:spPr>
          <a:xfrm>
            <a:off x="2637949" y="1645920"/>
            <a:ext cx="5967889" cy="462915"/>
          </a:xfrm>
          <a:prstGeom prst="rect">
            <a:avLst/>
          </a:prstGeom>
        </p:spPr>
        <p:txBody>
          <a:bodyPr vert="horz" wrap="square" lIns="0" tIns="0" rIns="0" bIns="0" rtlCol="0" anchor="ctr" anchorCtr="0">
            <a:noAutofit/>
          </a:bodyPr>
          <a:lstStyle/>
          <a:p>
            <a:r>
              <a:rPr kumimoji="1" lang="en-US" altLang="zh-CN" sz="3200" b="1" dirty="0" smtClean="0">
                <a:solidFill>
                  <a:schemeClr val="bg1">
                    <a:lumMod val="50000"/>
                  </a:schemeClr>
                </a:solidFill>
                <a:latin typeface="+mn-lt"/>
                <a:ea typeface="+mn-ea"/>
              </a:rPr>
              <a:t>BS RF related enhancement</a:t>
            </a:r>
            <a:r>
              <a:rPr kumimoji="1" lang="en-US" altLang="zh-CN" sz="3200" b="1" dirty="0" smtClean="0">
                <a:solidFill>
                  <a:schemeClr val="tx2">
                    <a:lumMod val="60000"/>
                    <a:lumOff val="40000"/>
                  </a:schemeClr>
                </a:solidFill>
                <a:latin typeface="+mn-lt"/>
                <a:ea typeface="+mn-ea"/>
              </a:rPr>
              <a:t> </a:t>
            </a:r>
            <a:endParaRPr kumimoji="1" lang="en-US" altLang="zh-CN" sz="3200" b="1" dirty="0" smtClean="0">
              <a:solidFill>
                <a:schemeClr val="tx2">
                  <a:lumMod val="60000"/>
                  <a:lumOff val="40000"/>
                </a:schemeClr>
              </a:solidFill>
              <a:latin typeface="+mn-lt"/>
              <a:ea typeface="+mn-ea"/>
            </a:endParaRPr>
          </a:p>
        </p:txBody>
      </p:sp>
      <p:sp>
        <p:nvSpPr>
          <p:cNvPr id="11" name="TextBox 10"/>
          <p:cNvSpPr txBox="1"/>
          <p:nvPr/>
        </p:nvSpPr>
        <p:spPr>
          <a:xfrm>
            <a:off x="2685694" y="2302198"/>
            <a:ext cx="432852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2" name="内容占位符 4"/>
          <p:cNvSpPr txBox="1"/>
          <p:nvPr/>
        </p:nvSpPr>
        <p:spPr bwMode="auto">
          <a:xfrm>
            <a:off x="2227302" y="2889235"/>
            <a:ext cx="420880" cy="553609"/>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lstStyle/>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accent1"/>
                </a:solidFill>
                <a:effectLst/>
                <a:uLnTx/>
                <a:uFillTx/>
                <a:latin typeface="Haettenschweiler" panose="020B0706040902060204" pitchFamily="34" charset="0"/>
                <a:ea typeface="微软雅黑" panose="020B0503020204020204" charset="-122"/>
              </a:rPr>
              <a:t>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13" name="TextBox 12"/>
          <p:cNvSpPr txBox="1"/>
          <p:nvPr/>
        </p:nvSpPr>
        <p:spPr>
          <a:xfrm>
            <a:off x="2685694" y="2922048"/>
            <a:ext cx="4922272" cy="463137"/>
          </a:xfrm>
          <a:prstGeom prst="rect">
            <a:avLst/>
          </a:prstGeom>
        </p:spPr>
        <p:txBody>
          <a:bodyPr vert="horz" wrap="square" lIns="0" tIns="0" rIns="0" bIns="0" rtlCol="0" anchor="ctr" anchorCtr="0">
            <a:noAutofit/>
          </a:bodyPr>
          <a:lstStyle/>
          <a:p>
            <a:endParaRPr kumimoji="1" lang="zh-CN" altLang="en-US" sz="3200" b="1" dirty="0" smtClean="0">
              <a:solidFill>
                <a:srgbClr val="7F7F7F"/>
              </a:solidFill>
              <a:latin typeface="+mn-lt"/>
              <a:ea typeface="+mn-ea"/>
            </a:endParaRPr>
          </a:p>
        </p:txBody>
      </p:sp>
      <p:sp>
        <p:nvSpPr>
          <p:cNvPr id="14" name="TextBox 13"/>
          <p:cNvSpPr txBox="1"/>
          <p:nvPr/>
        </p:nvSpPr>
        <p:spPr>
          <a:xfrm>
            <a:off x="2720340" y="3006090"/>
            <a:ext cx="6273165" cy="462915"/>
          </a:xfrm>
          <a:prstGeom prst="rect">
            <a:avLst/>
          </a:prstGeom>
        </p:spPr>
        <p:txBody>
          <a:bodyPr vert="horz" wrap="square" lIns="0" tIns="0" rIns="0" bIns="0" rtlCol="0" anchor="ctr" anchorCtr="0">
            <a:noAutofit/>
          </a:bodyPr>
          <a:lstStyle/>
          <a:p>
            <a:endParaRPr kumimoji="1" lang="en-US" altLang="zh-CN" sz="3200" b="1" dirty="0" smtClean="0">
              <a:solidFill>
                <a:schemeClr val="bg1">
                  <a:lumMod val="50000"/>
                </a:schemeClr>
              </a:solidFill>
              <a:latin typeface="+mn-lt"/>
              <a:ea typeface="+mn-ea"/>
            </a:endParaRPr>
          </a:p>
        </p:txBody>
      </p:sp>
      <p:sp>
        <p:nvSpPr>
          <p:cNvPr id="15" name="TextBox 14"/>
          <p:cNvSpPr txBox="1"/>
          <p:nvPr/>
        </p:nvSpPr>
        <p:spPr>
          <a:xfrm>
            <a:off x="2720529" y="3539833"/>
            <a:ext cx="5185221" cy="463137"/>
          </a:xfrm>
          <a:prstGeom prst="rect">
            <a:avLst/>
          </a:prstGeom>
        </p:spPr>
        <p:txBody>
          <a:bodyPr vert="horz" wrap="square" lIns="0" tIns="0" rIns="0" bIns="0" rtlCol="0" anchor="ctr" anchorCtr="0">
            <a:noAutofit/>
          </a:bodyPr>
          <a:lstStyle/>
          <a:p>
            <a:endParaRPr kumimoji="1" lang="zh-CN" altLang="en-US" sz="3200" b="1" dirty="0" smtClean="0">
              <a:solidFill>
                <a:schemeClr val="bg1">
                  <a:lumMod val="50000"/>
                </a:schemeClr>
              </a:solidFill>
              <a:latin typeface="+mn-lt"/>
              <a:ea typeface="+mn-ea"/>
            </a:endParaRPr>
          </a:p>
        </p:txBody>
      </p:sp>
      <p:sp>
        <p:nvSpPr>
          <p:cNvPr id="2" name="TextBox 8"/>
          <p:cNvSpPr txBox="1"/>
          <p:nvPr>
            <p:custDataLst>
              <p:tags r:id="rId3"/>
            </p:custDataLst>
          </p:nvPr>
        </p:nvSpPr>
        <p:spPr>
          <a:xfrm>
            <a:off x="2637949" y="2354580"/>
            <a:ext cx="5967889" cy="462915"/>
          </a:xfrm>
          <a:prstGeom prst="rect">
            <a:avLst/>
          </a:prstGeom>
        </p:spPr>
        <p:txBody>
          <a:bodyPr vert="horz" wrap="square" lIns="0" tIns="0" rIns="0" bIns="0" rtlCol="0" anchor="ctr" anchorCtr="0">
            <a:noAutofit/>
          </a:bodyPr>
          <a:p>
            <a:r>
              <a:rPr kumimoji="1" lang="en-US" altLang="zh-CN" sz="3200" b="1" dirty="0" smtClean="0">
                <a:solidFill>
                  <a:schemeClr val="tx2">
                    <a:lumMod val="60000"/>
                    <a:lumOff val="40000"/>
                  </a:schemeClr>
                </a:solidFill>
                <a:latin typeface="+mn-lt"/>
                <a:ea typeface="+mn-ea"/>
              </a:rPr>
              <a:t>UE RF related enhancement</a:t>
            </a:r>
            <a:endParaRPr kumimoji="1" lang="en-US" altLang="zh-CN" sz="3200" b="1" dirty="0" smtClean="0">
              <a:solidFill>
                <a:schemeClr val="tx2">
                  <a:lumMod val="60000"/>
                  <a:lumOff val="40000"/>
                </a:schemeClr>
              </a:solidFill>
              <a:latin typeface="+mn-lt"/>
              <a:ea typeface="+mn-ea"/>
            </a:endParaRPr>
          </a:p>
        </p:txBody>
      </p:sp>
      <p:sp>
        <p:nvSpPr>
          <p:cNvPr id="3" name="内容占位符 4"/>
          <p:cNvSpPr txBox="1"/>
          <p:nvPr>
            <p:custDataLst>
              <p:tags r:id="rId4"/>
            </p:custDataLst>
          </p:nvPr>
        </p:nvSpPr>
        <p:spPr bwMode="auto">
          <a:xfrm>
            <a:off x="2223770" y="22301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chemeClr val="tx2">
                    <a:lumMod val="60000"/>
                    <a:lumOff val="40000"/>
                  </a:schemeClr>
                </a:solidFill>
                <a:effectLst/>
                <a:uLnTx/>
                <a:uFillTx/>
                <a:latin typeface="Haettenschweiler" panose="020B0706040902060204" pitchFamily="34" charset="0"/>
                <a:ea typeface="微软雅黑" panose="020B0503020204020204" charset="-122"/>
                <a:cs typeface="Arial" panose="020B0604020202020204" pitchFamily="34" charset="0"/>
              </a:rPr>
              <a:t>02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4" name="TextBox 8"/>
          <p:cNvSpPr txBox="1"/>
          <p:nvPr>
            <p:custDataLst>
              <p:tags r:id="rId5"/>
            </p:custDataLst>
          </p:nvPr>
        </p:nvSpPr>
        <p:spPr>
          <a:xfrm>
            <a:off x="2641124" y="2938780"/>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UE RRM related enhancement</a:t>
            </a:r>
            <a:endParaRPr kumimoji="1" lang="en-US" altLang="zh-CN" sz="3200" b="1" dirty="0" smtClean="0">
              <a:solidFill>
                <a:schemeClr val="bg1">
                  <a:lumMod val="50000"/>
                </a:schemeClr>
              </a:solidFill>
              <a:latin typeface="+mn-lt"/>
              <a:ea typeface="+mn-ea"/>
            </a:endParaRPr>
          </a:p>
        </p:txBody>
      </p:sp>
      <p:sp>
        <p:nvSpPr>
          <p:cNvPr id="5" name="内容占位符 4"/>
          <p:cNvSpPr txBox="1"/>
          <p:nvPr>
            <p:custDataLst>
              <p:tags r:id="rId6"/>
            </p:custDataLst>
          </p:nvPr>
        </p:nvSpPr>
        <p:spPr bwMode="auto">
          <a:xfrm>
            <a:off x="2226945" y="2814320"/>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03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
        <p:nvSpPr>
          <p:cNvPr id="6" name="TextBox 8"/>
          <p:cNvSpPr txBox="1"/>
          <p:nvPr>
            <p:custDataLst>
              <p:tags r:id="rId7"/>
            </p:custDataLst>
          </p:nvPr>
        </p:nvSpPr>
        <p:spPr>
          <a:xfrm>
            <a:off x="2644299" y="3532505"/>
            <a:ext cx="5967889" cy="462915"/>
          </a:xfrm>
          <a:prstGeom prst="rect">
            <a:avLst/>
          </a:prstGeom>
        </p:spPr>
        <p:txBody>
          <a:bodyPr vert="horz" wrap="square" lIns="0" tIns="0" rIns="0" bIns="0" rtlCol="0" anchor="ctr" anchorCtr="0">
            <a:noAutofit/>
          </a:bodyPr>
          <a:p>
            <a:r>
              <a:rPr kumimoji="1" lang="en-US" altLang="zh-CN" sz="3200" b="1" dirty="0" smtClean="0">
                <a:solidFill>
                  <a:schemeClr val="bg1">
                    <a:lumMod val="50000"/>
                  </a:schemeClr>
                </a:solidFill>
                <a:latin typeface="+mn-lt"/>
                <a:ea typeface="+mn-ea"/>
              </a:rPr>
              <a:t>Demod related enhancement</a:t>
            </a:r>
            <a:endParaRPr kumimoji="1" lang="en-US" altLang="zh-CN" sz="3200" b="1" dirty="0" smtClean="0">
              <a:solidFill>
                <a:schemeClr val="bg1">
                  <a:lumMod val="50000"/>
                </a:schemeClr>
              </a:solidFill>
              <a:latin typeface="+mn-lt"/>
              <a:ea typeface="+mn-ea"/>
            </a:endParaRPr>
          </a:p>
        </p:txBody>
      </p:sp>
      <p:sp>
        <p:nvSpPr>
          <p:cNvPr id="10" name="内容占位符 4"/>
          <p:cNvSpPr txBox="1"/>
          <p:nvPr>
            <p:custDataLst>
              <p:tags r:id="rId8"/>
            </p:custDataLst>
          </p:nvPr>
        </p:nvSpPr>
        <p:spPr bwMode="auto">
          <a:xfrm>
            <a:off x="2230120" y="3408045"/>
            <a:ext cx="697230" cy="553720"/>
          </a:xfrm>
          <a:prstGeom prst="rect">
            <a:avLst/>
          </a:prstGeom>
          <a:noFill/>
          <a:ln w="9525">
            <a:noFill/>
            <a:miter lim="800000"/>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rtlCol="0" anchor="ctr" anchorCtr="0" compatLnSpc="1">
            <a:noAutofit/>
          </a:bodyPr>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kumimoji="1" lang="en-US" altLang="zh-CN" sz="3600" b="0" i="0" u="none" strike="noStrike" kern="1200" cap="none" spc="0" normalizeH="0" baseline="0" noProof="0" dirty="0" smtClean="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rPr>
              <a:t>04 </a:t>
            </a:r>
            <a:endParaRPr kumimoji="1" lang="zh-CN" altLang="en-US" sz="3600" b="0" i="0" u="none" strike="noStrike" kern="1200" cap="none" spc="0" normalizeH="0" baseline="0" noProof="0" dirty="0">
              <a:ln>
                <a:noFill/>
              </a:ln>
              <a:solidFill>
                <a:srgbClr val="7F7F7F"/>
              </a:solidFill>
              <a:effectLst/>
              <a:uLnTx/>
              <a:uFillTx/>
              <a:latin typeface="Haettenschweiler" panose="020B070604090206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Rx switching in FDD band combination in Rel-20</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Low-low band Rx switching has been agreed to be introdouced in Rel-19, however due to the limited TU, it mainly focus on FDD band+SDL band combination only. </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For low-low FDD band combinations, due to the supported frequency range for FR1 low bands (e.g. less than 1GHz) limited to be around 100MHz without considering antenna retuning, lots of frequency spanning range of band combination is wide than 100MHz  (e.g. band n5+n8)</a:t>
            </a: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Rel-20, </a:t>
            </a:r>
            <a:r>
              <a:rPr kumimoji="1" lang="en-US" altLang="zh-CN" sz="1400" dirty="0">
                <a:solidFill>
                  <a:srgbClr val="0070C0"/>
                </a:solidFill>
                <a:latin typeface="Arial" panose="020B0604020202020204" pitchFamily="34" charset="0"/>
                <a:sym typeface="+mn-ea"/>
              </a:rPr>
              <a:t>we propose to specify Low-low band switching between FDD band combinations. </a:t>
            </a: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3"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1093470" y="2484120"/>
            <a:ext cx="7052945" cy="20764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8786" y="256589"/>
            <a:ext cx="8850874" cy="717929"/>
          </a:xfrm>
        </p:spPr>
        <p:txBody>
          <a:bodyPr/>
          <a:lstStyle/>
          <a:p>
            <a:r>
              <a:rPr lang="en-US" altLang="zh-CN" dirty="0">
                <a:latin typeface="Arial" panose="020B0604020202020204" pitchFamily="34" charset="0"/>
                <a:cs typeface="Arial" panose="020B0604020202020204" pitchFamily="34" charset="0"/>
              </a:rPr>
              <a:t>Coherent UL MIMO in FDD band combination in Rel-20</a:t>
            </a:r>
            <a:endParaRPr lang="en-US" altLang="zh-CN" dirty="0">
              <a:latin typeface="Arial" panose="020B0604020202020204" pitchFamily="34" charset="0"/>
              <a:cs typeface="Arial" panose="020B0604020202020204" pitchFamily="34" charset="0"/>
            </a:endParaRPr>
          </a:p>
        </p:txBody>
      </p:sp>
      <p:sp>
        <p:nvSpPr>
          <p:cNvPr id="4" name="文本框 3"/>
          <p:cNvSpPr txBox="1"/>
          <p:nvPr/>
        </p:nvSpPr>
        <p:spPr>
          <a:xfrm>
            <a:off x="452966" y="646830"/>
            <a:ext cx="8068733" cy="1411417"/>
          </a:xfrm>
          <a:prstGeom prst="rect">
            <a:avLst/>
          </a:prstGeom>
        </p:spPr>
        <p:txBody>
          <a:bodyPr vert="horz" wrap="square" lIns="0" tIns="0" rIns="0" bIns="0" rtlCol="0" anchor="t">
            <a:noAutofit/>
          </a:bodyPr>
          <a:lstStyle/>
          <a:p>
            <a:pPr marL="0"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a:p>
            <a:pPr marL="28575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Coherent UL MIMO has been introduced from Rel-15 specification, however we failed to see the commercial product on the market due to the potential following limitations.</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RF chains between RFIC are well synchronized (e.g. shared PLL and share Qgen circuit) </a:t>
            </a:r>
            <a:endParaRPr kumimoji="1" lang="en-US" altLang="zh-CN" sz="1400" dirty="0">
              <a:solidFill>
                <a:srgbClr val="0070C0"/>
              </a:solidFill>
              <a:latin typeface="Arial" panose="020B0604020202020204" pitchFamily="34" charset="0"/>
            </a:endParaRPr>
          </a:p>
          <a:p>
            <a:pPr marL="742950" lvl="1" indent="-285750">
              <a:spcAft>
                <a:spcPts val="600"/>
              </a:spcAft>
              <a:buFont typeface="Wingdings" panose="05000000000000000000" charset="0"/>
              <a:buChar char="u"/>
            </a:pPr>
            <a:r>
              <a:rPr kumimoji="1" lang="en-US" altLang="zh-CN" sz="1400" dirty="0">
                <a:solidFill>
                  <a:srgbClr val="0070C0"/>
                </a:solidFill>
                <a:latin typeface="Arial" panose="020B0604020202020204" pitchFamily="34" charset="0"/>
              </a:rPr>
              <a:t> Additional timing misalignment caused by PA, front-end filter/combiner etc.</a:t>
            </a:r>
            <a:endParaRPr kumimoji="1" lang="en-US" altLang="zh-CN" sz="1400" dirty="0">
              <a:solidFill>
                <a:srgbClr val="0070C0"/>
              </a:solidFill>
              <a:latin typeface="Arial" panose="020B0604020202020204" pitchFamily="34" charset="0"/>
            </a:endParaRPr>
          </a:p>
          <a:p>
            <a:pPr marL="285750" lvl="0" indent="-285750">
              <a:spcAft>
                <a:spcPts val="600"/>
              </a:spcAft>
              <a:buFont typeface="Wingdings" panose="05000000000000000000" pitchFamily="2" charset="2"/>
              <a:buChar char="p"/>
            </a:pPr>
            <a:r>
              <a:rPr kumimoji="1" lang="en-US" altLang="zh-CN" sz="1400" dirty="0">
                <a:solidFill>
                  <a:srgbClr val="0070C0"/>
                </a:solidFill>
                <a:latin typeface="Arial" panose="020B0604020202020204" pitchFamily="34" charset="0"/>
              </a:rPr>
              <a:t>In Rel-20, we propose to study how to make the UL-MIMO to be commercially available e.g. introducing certain mechanism by leveraging the current DPD feedlink.</a:t>
            </a:r>
            <a:endParaRPr kumimoji="1" lang="en-US" altLang="zh-CN" sz="1400" dirty="0">
              <a:solidFill>
                <a:srgbClr val="0070C0"/>
              </a:solidFill>
              <a:latin typeface="Arial" panose="020B0604020202020204" pitchFamily="34" charset="0"/>
            </a:endParaRPr>
          </a:p>
          <a:p>
            <a:pPr lvl="1" indent="0">
              <a:spcAft>
                <a:spcPts val="600"/>
              </a:spcAft>
              <a:buFont typeface="Wingdings" panose="05000000000000000000" pitchFamily="2" charset="2"/>
              <a:buNone/>
            </a:pPr>
            <a:endParaRPr kumimoji="1" lang="en-US" altLang="zh-CN" sz="1400" dirty="0">
              <a:solidFill>
                <a:srgbClr val="0070C0"/>
              </a:solidFill>
              <a:latin typeface="Arial" panose="020B0604020202020204" pitchFamily="34" charset="0"/>
            </a:endParaRPr>
          </a:p>
        </p:txBody>
      </p:sp>
      <p:sp>
        <p:nvSpPr>
          <p:cNvPr id="6" name="文本框 5"/>
          <p:cNvSpPr txBox="1"/>
          <p:nvPr/>
        </p:nvSpPr>
        <p:spPr>
          <a:xfrm>
            <a:off x="1790698" y="4064243"/>
            <a:ext cx="447675" cy="77620"/>
          </a:xfrm>
          <a:prstGeom prst="rect">
            <a:avLst/>
          </a:prstGeom>
        </p:spPr>
        <p:txBody>
          <a:bodyPr vert="horz" wrap="square" lIns="0" tIns="0" rIns="0" bIns="0" rtlCol="0" anchor="t">
            <a:noAutofit/>
          </a:bodyPr>
          <a:lstStyle/>
          <a:p>
            <a:pPr algn="ctr"/>
            <a:endParaRPr kumimoji="1" lang="zh-CN" altLang="en-US" sz="600" dirty="0">
              <a:latin typeface="Arial" panose="020B0604020202020204" pitchFamily="34" charset="0"/>
            </a:endParaRPr>
          </a:p>
        </p:txBody>
      </p:sp>
      <p:pic>
        <p:nvPicPr>
          <p:cNvPr id="5" name="pic"/>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1007365" y="2933850"/>
            <a:ext cx="6620000" cy="1130000"/>
          </a:xfrm>
          <a:prstGeom prst="rect">
            <a:avLst/>
          </a:prstGeom>
        </p:spPr>
      </p:pic>
    </p:spTree>
  </p:cSld>
  <p:clrMapOvr>
    <a:masterClrMapping/>
  </p:clrMapOvr>
</p:sld>
</file>

<file path=ppt/tags/tag1.xml><?xml version="1.0" encoding="utf-8"?>
<p:tagLst xmlns:p="http://schemas.openxmlformats.org/presentationml/2006/main">
  <p:tag name="TABLE_ENDDRAG_ORIGIN_RECT" val="384*123"/>
  <p:tag name="TABLE_ENDDRAG_RECT" val="37*244*384*123"/>
</p:tagLst>
</file>

<file path=ppt/tags/tag10.xml><?xml version="1.0" encoding="utf-8"?>
<p:tagLst xmlns:p="http://schemas.openxmlformats.org/presentationml/2006/main">
  <p:tag name="KSO_WM_DIAGRAM_VIRTUALLY_FRAME" val="{&quot;height&quot;:192.15,&quot;left&quot;:175.1,&quot;top&quot;:122.45,&quot;width&quot;:503.0250393700788}"/>
</p:tagLst>
</file>

<file path=ppt/tags/tag11.xml><?xml version="1.0" encoding="utf-8"?>
<p:tagLst xmlns:p="http://schemas.openxmlformats.org/presentationml/2006/main">
  <p:tag name="KSO_WM_DIAGRAM_VIRTUALLY_FRAME" val="{&quot;height&quot;:192.15,&quot;left&quot;:175.1,&quot;top&quot;:122.45,&quot;width&quot;:503.0250393700788}"/>
</p:tagLst>
</file>

<file path=ppt/tags/tag12.xml><?xml version="1.0" encoding="utf-8"?>
<p:tagLst xmlns:p="http://schemas.openxmlformats.org/presentationml/2006/main">
  <p:tag name="KSO_WM_DIAGRAM_VIRTUALLY_FRAME" val="{&quot;height&quot;:192.15,&quot;left&quot;:175.1,&quot;top&quot;:122.45,&quot;width&quot;:503.0250393700788}"/>
</p:tagLst>
</file>

<file path=ppt/tags/tag13.xml><?xml version="1.0" encoding="utf-8"?>
<p:tagLst xmlns:p="http://schemas.openxmlformats.org/presentationml/2006/main">
  <p:tag name="KSO_WM_DIAGRAM_VIRTUALLY_FRAME" val="{&quot;height&quot;:192.15,&quot;left&quot;:175.1,&quot;top&quot;:122.45,&quot;width&quot;:503.0250393700788}"/>
</p:tagLst>
</file>

<file path=ppt/tags/tag14.xml><?xml version="1.0" encoding="utf-8"?>
<p:tagLst xmlns:p="http://schemas.openxmlformats.org/presentationml/2006/main">
  <p:tag name="KSO_WM_DIAGRAM_VIRTUALLY_FRAME" val="{&quot;height&quot;:192.15,&quot;left&quot;:175.1,&quot;top&quot;:122.45,&quot;width&quot;:503.0250393700788}"/>
</p:tagLst>
</file>

<file path=ppt/tags/tag15.xml><?xml version="1.0" encoding="utf-8"?>
<p:tagLst xmlns:p="http://schemas.openxmlformats.org/presentationml/2006/main">
  <p:tag name="KSO_WM_DIAGRAM_VIRTUALLY_FRAME" val="{&quot;height&quot;:192.15,&quot;left&quot;:175.1,&quot;top&quot;:122.45,&quot;width&quot;:503.0250393700788}"/>
</p:tagLst>
</file>

<file path=ppt/tags/tag16.xml><?xml version="1.0" encoding="utf-8"?>
<p:tagLst xmlns:p="http://schemas.openxmlformats.org/presentationml/2006/main">
  <p:tag name="KSO_WM_DIAGRAM_VIRTUALLY_FRAME" val="{&quot;height&quot;:192.15,&quot;left&quot;:175.1,&quot;top&quot;:122.45,&quot;width&quot;:503.0250393700788}"/>
</p:tagLst>
</file>

<file path=ppt/tags/tag17.xml><?xml version="1.0" encoding="utf-8"?>
<p:tagLst xmlns:p="http://schemas.openxmlformats.org/presentationml/2006/main">
  <p:tag name="KSO_WM_DIAGRAM_VIRTUALLY_FRAME" val="{&quot;height&quot;:192.15,&quot;left&quot;:175.1,&quot;top&quot;:122.45,&quot;width&quot;:503.0250393700788}"/>
</p:tagLst>
</file>

<file path=ppt/tags/tag18.xml><?xml version="1.0" encoding="utf-8"?>
<p:tagLst xmlns:p="http://schemas.openxmlformats.org/presentationml/2006/main">
  <p:tag name="KSO_WM_DIAGRAM_VIRTUALLY_FRAME" val="{&quot;height&quot;:192.15,&quot;left&quot;:175.1,&quot;top&quot;:122.45,&quot;width&quot;:503.0250393700788}"/>
</p:tagLst>
</file>

<file path=ppt/tags/tag19.xml><?xml version="1.0" encoding="utf-8"?>
<p:tagLst xmlns:p="http://schemas.openxmlformats.org/presentationml/2006/main">
  <p:tag name="KSO_WM_DIAGRAM_VIRTUALLY_FRAME" val="{&quot;height&quot;:192.15,&quot;left&quot;:175.1,&quot;top&quot;:122.45,&quot;width&quot;:503.0250393700788}"/>
</p:tagLst>
</file>

<file path=ppt/tags/tag2.xml><?xml version="1.0" encoding="utf-8"?>
<p:tagLst xmlns:p="http://schemas.openxmlformats.org/presentationml/2006/main">
  <p:tag name="KSO_WM_DIAGRAM_VIRTUALLY_FRAME" val="{&quot;height&quot;:192.15,&quot;left&quot;:175.1,&quot;top&quot;:122.45,&quot;width&quot;:503.0250393700788}"/>
</p:tagLst>
</file>

<file path=ppt/tags/tag20.xml><?xml version="1.0" encoding="utf-8"?>
<p:tagLst xmlns:p="http://schemas.openxmlformats.org/presentationml/2006/main">
  <p:tag name="KSO_WM_DIAGRAM_VIRTUALLY_FRAME" val="{&quot;height&quot;:192.15,&quot;left&quot;:175.1,&quot;top&quot;:122.45,&quot;width&quot;:503.0250393700788}"/>
</p:tagLst>
</file>

<file path=ppt/tags/tag21.xml><?xml version="1.0" encoding="utf-8"?>
<p:tagLst xmlns:p="http://schemas.openxmlformats.org/presentationml/2006/main">
  <p:tag name="KSO_WM_DIAGRAM_VIRTUALLY_FRAME" val="{&quot;height&quot;:192.15,&quot;left&quot;:175.1,&quot;top&quot;:122.45,&quot;width&quot;:503.0250393700788}"/>
</p:tagLst>
</file>

<file path=ppt/tags/tag22.xml><?xml version="1.0" encoding="utf-8"?>
<p:tagLst xmlns:p="http://schemas.openxmlformats.org/presentationml/2006/main">
  <p:tag name="KSO_WM_DIAGRAM_VIRTUALLY_FRAME" val="{&quot;height&quot;:192.15,&quot;left&quot;:175.1,&quot;top&quot;:122.45,&quot;width&quot;:503.0250393700788}"/>
</p:tagLst>
</file>

<file path=ppt/tags/tag23.xml><?xml version="1.0" encoding="utf-8"?>
<p:tagLst xmlns:p="http://schemas.openxmlformats.org/presentationml/2006/main">
  <p:tag name="KSO_WM_DIAGRAM_VIRTUALLY_FRAME" val="{&quot;height&quot;:192.15,&quot;left&quot;:175.1,&quot;top&quot;:122.45,&quot;width&quot;:503.0250393700788}"/>
</p:tagLst>
</file>

<file path=ppt/tags/tag24.xml><?xml version="1.0" encoding="utf-8"?>
<p:tagLst xmlns:p="http://schemas.openxmlformats.org/presentationml/2006/main">
  <p:tag name="KSO_WM_DIAGRAM_VIRTUALLY_FRAME" val="{&quot;height&quot;:192.15,&quot;left&quot;:175.1,&quot;top&quot;:122.45,&quot;width&quot;:503.0250393700788}"/>
</p:tagLst>
</file>

<file path=ppt/tags/tag25.xml><?xml version="1.0" encoding="utf-8"?>
<p:tagLst xmlns:p="http://schemas.openxmlformats.org/presentationml/2006/main">
  <p:tag name="KSO_WM_DIAGRAM_VIRTUALLY_FRAME" val="{&quot;height&quot;:192.15,&quot;left&quot;:175.1,&quot;top&quot;:122.45,&quot;width&quot;:503.0250393700788}"/>
</p:tagLst>
</file>

<file path=ppt/tags/tag3.xml><?xml version="1.0" encoding="utf-8"?>
<p:tagLst xmlns:p="http://schemas.openxmlformats.org/presentationml/2006/main">
  <p:tag name="KSO_WM_DIAGRAM_VIRTUALLY_FRAME" val="{&quot;height&quot;:192.15,&quot;left&quot;:175.1,&quot;top&quot;:122.45,&quot;width&quot;:503.0250393700788}"/>
</p:tagLst>
</file>

<file path=ppt/tags/tag4.xml><?xml version="1.0" encoding="utf-8"?>
<p:tagLst xmlns:p="http://schemas.openxmlformats.org/presentationml/2006/main">
  <p:tag name="KSO_WM_DIAGRAM_VIRTUALLY_FRAME" val="{&quot;height&quot;:192.15,&quot;left&quot;:175.1,&quot;top&quot;:122.45,&quot;width&quot;:503.0250393700788}"/>
</p:tagLst>
</file>

<file path=ppt/tags/tag5.xml><?xml version="1.0" encoding="utf-8"?>
<p:tagLst xmlns:p="http://schemas.openxmlformats.org/presentationml/2006/main">
  <p:tag name="KSO_WM_DIAGRAM_VIRTUALLY_FRAME" val="{&quot;height&quot;:192.15,&quot;left&quot;:175.1,&quot;top&quot;:122.45,&quot;width&quot;:503.0250393700788}"/>
</p:tagLst>
</file>

<file path=ppt/tags/tag6.xml><?xml version="1.0" encoding="utf-8"?>
<p:tagLst xmlns:p="http://schemas.openxmlformats.org/presentationml/2006/main">
  <p:tag name="KSO_WM_DIAGRAM_VIRTUALLY_FRAME" val="{&quot;height&quot;:192.15,&quot;left&quot;:175.1,&quot;top&quot;:122.45,&quot;width&quot;:503.0250393700788}"/>
</p:tagLst>
</file>

<file path=ppt/tags/tag7.xml><?xml version="1.0" encoding="utf-8"?>
<p:tagLst xmlns:p="http://schemas.openxmlformats.org/presentationml/2006/main">
  <p:tag name="KSO_WM_DIAGRAM_VIRTUALLY_FRAME" val="{&quot;height&quot;:192.15,&quot;left&quot;:175.1,&quot;top&quot;:122.45,&quot;width&quot;:503.0250393700788}"/>
</p:tagLst>
</file>

<file path=ppt/tags/tag8.xml><?xml version="1.0" encoding="utf-8"?>
<p:tagLst xmlns:p="http://schemas.openxmlformats.org/presentationml/2006/main">
  <p:tag name="KSO_WM_DIAGRAM_VIRTUALLY_FRAME" val="{&quot;height&quot;:192.15,&quot;left&quot;:175.1,&quot;top&quot;:122.45,&quot;width&quot;:503.0250393700788}"/>
</p:tagLst>
</file>

<file path=ppt/tags/tag9.xml><?xml version="1.0" encoding="utf-8"?>
<p:tagLst xmlns:p="http://schemas.openxmlformats.org/presentationml/2006/main">
  <p:tag name="KSO_WM_DIAGRAM_VIRTUALLY_FRAME" val="{&quot;height&quot;:192.15,&quot;left&quot;:175.1,&quot;top&quot;:122.45,&quot;width&quot;:503.0250393700788}"/>
</p:tagLst>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6555</Words>
  <Application>WPS 演示</Application>
  <PresentationFormat>全屏显示(16:9)</PresentationFormat>
  <Paragraphs>210</Paragraphs>
  <Slides>17</Slides>
  <Notes>13</Notes>
  <HiddenSlides>0</HiddenSlides>
  <MMClips>0</MMClips>
  <ScaleCrop>false</ScaleCrop>
  <HeadingPairs>
    <vt:vector size="8" baseType="variant">
      <vt:variant>
        <vt:lpstr>已用的字体</vt:lpstr>
      </vt:variant>
      <vt:variant>
        <vt:i4>17</vt:i4>
      </vt:variant>
      <vt:variant>
        <vt:lpstr>主题</vt:lpstr>
      </vt:variant>
      <vt:variant>
        <vt:i4>9</vt:i4>
      </vt:variant>
      <vt:variant>
        <vt:lpstr>幻灯片标题</vt:lpstr>
      </vt:variant>
      <vt:variant>
        <vt:i4>17</vt:i4>
      </vt:variant>
      <vt:variant>
        <vt:lpstr>自定义放映</vt:lpstr>
      </vt:variant>
      <vt:variant>
        <vt:i4>1</vt:i4>
      </vt:variant>
    </vt:vector>
  </HeadingPairs>
  <TitlesOfParts>
    <vt:vector size="44"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Haettenschweiler</vt:lpstr>
      <vt:lpstr>Times New Roman</vt:lpstr>
      <vt:lpstr>Wingdings</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Views on Rel-20 RAN4-led topics</vt:lpstr>
      <vt:lpstr>PowerPoint 演示文稿</vt:lpstr>
      <vt:lpstr>Repeater for NTN deployment</vt:lpstr>
      <vt:lpstr>Co-location requirement for BS RF requirement</vt:lpstr>
      <vt:lpstr>LP-WUS in the TN MSR specification</vt:lpstr>
      <vt:lpstr>Others proposals for BS RF enhancement in Rel-20 </vt:lpstr>
      <vt:lpstr>PowerPoint 演示文稿</vt:lpstr>
      <vt:lpstr>Rx switching in FDD band combination in Rel-20</vt:lpstr>
      <vt:lpstr>Coherent UL MIMO in FDD band combination in Rel-20</vt:lpstr>
      <vt:lpstr>Other proposals for UE RF enhancement in Rel-20 </vt:lpstr>
      <vt:lpstr>PowerPoint 演示文稿</vt:lpstr>
      <vt:lpstr>NTN-TN handover in Rel-20 </vt:lpstr>
      <vt:lpstr>Scell with uplink only transmission in Rel-20 </vt:lpstr>
      <vt:lpstr>PowerPoint 演示文稿</vt:lpstr>
      <vt:lpstr>UE Demod related evolution in Rel-20 </vt:lpstr>
      <vt:lpstr>BS Demod related evolution in Rel-20</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 Fei Xue</cp:lastModifiedBy>
  <cp:revision>2515</cp:revision>
  <dcterms:created xsi:type="dcterms:W3CDTF">2015-07-14T07:21:00Z</dcterms:created>
  <dcterms:modified xsi:type="dcterms:W3CDTF">2025-02-07T15:36:19Z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09FB0CEA62AB4D3BAD6C6BC55D1F1AA0</vt:lpwstr>
  </property>
</Properties>
</file>