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handoutMasterIdLst>
    <p:handoutMasterId r:id="rId21"/>
  </p:handoutMasterIdLst>
  <p:sldIdLst>
    <p:sldId id="349" r:id="rId5"/>
    <p:sldId id="456" r:id="rId6"/>
    <p:sldId id="2147473055" r:id="rId7"/>
    <p:sldId id="452" r:id="rId8"/>
    <p:sldId id="2147473062" r:id="rId9"/>
    <p:sldId id="2147473068" r:id="rId10"/>
    <p:sldId id="2147473069" r:id="rId11"/>
    <p:sldId id="2147473072" r:id="rId12"/>
    <p:sldId id="2147473063" r:id="rId13"/>
    <p:sldId id="2147473066" r:id="rId14"/>
    <p:sldId id="453" r:id="rId15"/>
    <p:sldId id="2147473067" r:id="rId16"/>
    <p:sldId id="2147473064" r:id="rId17"/>
    <p:sldId id="2147473070" r:id="rId18"/>
    <p:sldId id="354" r:id="rId19"/>
  </p:sldIdLst>
  <p:sldSz cx="1219517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orient="horz" pos="391" userDrawn="1">
          <p15:clr>
            <a:srgbClr val="A4A3A4"/>
          </p15:clr>
        </p15:guide>
        <p15:guide id="5"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FF"/>
    <a:srgbClr val="0000FF"/>
    <a:srgbClr val="FFFFFF"/>
    <a:srgbClr val="8CDFFF"/>
    <a:srgbClr val="66FF33"/>
    <a:srgbClr val="0000CC"/>
    <a:srgbClr val="66CCFF"/>
    <a:srgbClr val="99FF66"/>
    <a:srgbClr val="FFCC66"/>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43" autoAdjust="0"/>
    <p:restoredTop sz="96224" autoAdjust="0"/>
  </p:normalViewPr>
  <p:slideViewPr>
    <p:cSldViewPr snapToGrid="0" snapToObjects="1" showGuides="1">
      <p:cViewPr varScale="1">
        <p:scale>
          <a:sx n="114" d="100"/>
          <a:sy n="114" d="100"/>
        </p:scale>
        <p:origin x="570" y="102"/>
      </p:cViewPr>
      <p:guideLst>
        <p:guide orient="horz" pos="2160"/>
        <p:guide orient="horz" pos="391"/>
        <p:guide pos="387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7C0AF9C-0A1E-FC44-A9E4-B2D2C27B174D}" type="datetimeFigureOut">
              <a:rPr lang="en-US" smtClean="0"/>
              <a:pPr/>
              <a:t>2/7/2025</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A29539A-7074-1540-A465-2A6DCBB7F976}" type="slidenum">
              <a:rPr lang="en-US" smtClean="0"/>
              <a:pPr/>
              <a:t>‹#›</a:t>
            </a:fld>
            <a:endParaRPr lang="en-US"/>
          </a:p>
        </p:txBody>
      </p:sp>
    </p:spTree>
    <p:extLst>
      <p:ext uri="{BB962C8B-B14F-4D97-AF65-F5344CB8AC3E}">
        <p14:creationId xmlns:p14="http://schemas.microsoft.com/office/powerpoint/2010/main" val="4199385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13E4A5B-860F-48A8-8317-191E0EF4C33B}" type="datetimeFigureOut">
              <a:rPr lang="en-GB" smtClean="0"/>
              <a:pPr/>
              <a:t>07/02/2025</a:t>
            </a:fld>
            <a:endParaRPr lang="en-GB"/>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D0ABA6D-F0DA-4F85-A720-04754C301D6D}" type="slidenum">
              <a:rPr lang="en-GB" smtClean="0"/>
              <a:pPr/>
              <a:t>4</a:t>
            </a:fld>
            <a:endParaRPr lang="en-GB"/>
          </a:p>
        </p:txBody>
      </p:sp>
    </p:spTree>
    <p:extLst>
      <p:ext uri="{BB962C8B-B14F-4D97-AF65-F5344CB8AC3E}">
        <p14:creationId xmlns:p14="http://schemas.microsoft.com/office/powerpoint/2010/main" val="2961666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1693449"/>
            <a:ext cx="11210925" cy="1021177"/>
          </a:xfrm>
        </p:spPr>
        <p:txBody>
          <a:bodyPr anchor="t" anchorCtr="0">
            <a:noAutofit/>
          </a:bodyPr>
          <a:lstStyle>
            <a:lvl1pPr algn="l">
              <a:lnSpc>
                <a:spcPct val="85000"/>
              </a:lnSpc>
              <a:defRPr sz="3800">
                <a:solidFill>
                  <a:schemeClr val="accent6"/>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03237" y="2836864"/>
            <a:ext cx="11210925" cy="1655762"/>
          </a:xfrm>
        </p:spPr>
        <p:txBody>
          <a:bodyPr>
            <a:noAutofit/>
          </a:bodyPr>
          <a:lstStyle>
            <a:lvl1pPr marL="0" indent="0" algn="l">
              <a:buNone/>
              <a:defRPr sz="1400" b="1">
                <a:solidFill>
                  <a:schemeClr val="accent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a:p>
        </p:txBody>
      </p:sp>
      <p:sp>
        <p:nvSpPr>
          <p:cNvPr id="9" name="Text Placeholder 8"/>
          <p:cNvSpPr>
            <a:spLocks noGrp="1"/>
          </p:cNvSpPr>
          <p:nvPr>
            <p:ph type="body" sz="quarter" idx="13"/>
          </p:nvPr>
        </p:nvSpPr>
        <p:spPr>
          <a:xfrm>
            <a:off x="503889" y="5763237"/>
            <a:ext cx="10854974"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601937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4" orient="horz" pos="130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284435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sz="half" idx="1"/>
          </p:nvPr>
        </p:nvSpPr>
        <p:spPr>
          <a:xfrm>
            <a:off x="481014" y="1700214"/>
            <a:ext cx="5423508"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90651" y="1700212"/>
            <a:ext cx="5423512"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3522139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1013" y="587066"/>
            <a:ext cx="11233150" cy="1048851"/>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481013" y="1701008"/>
            <a:ext cx="11233149" cy="438388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343652" y="6403512"/>
            <a:ext cx="370511"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2545054836"/>
      </p:ext>
    </p:extLst>
  </p:cSld>
  <p:clrMap bg1="lt1" tx1="dk1" bg2="lt2" tx2="dk2" accent1="accent1" accent2="accent2" accent3="accent3" accent4="accent4" accent5="accent5" accent6="accent6" hlink="hlink" folHlink="folHlink"/>
  <p:sldLayoutIdLst>
    <p:sldLayoutId id="2147483695" r:id="rId1"/>
    <p:sldLayoutId id="2147483662" r:id="rId2"/>
    <p:sldLayoutId id="2147483664" r:id="rId3"/>
  </p:sldLayoutIdLst>
  <p:hf hdr="0"/>
  <p:txStyles>
    <p:titleStyle>
      <a:lvl1pPr algn="l" defTabSz="914400" rtl="0" eaLnBrk="1" latinLnBrk="0" hangingPunct="1">
        <a:lnSpc>
          <a:spcPct val="82000"/>
        </a:lnSpc>
        <a:spcBef>
          <a:spcPct val="0"/>
        </a:spcBef>
        <a:buNone/>
        <a:defRPr sz="3600" b="1" kern="1200">
          <a:solidFill>
            <a:schemeClr val="tx1"/>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3" userDrawn="1">
          <p15:clr>
            <a:srgbClr val="F26B43"/>
          </p15:clr>
        </p15:guide>
        <p15:guide id="2" pos="5443" userDrawn="1">
          <p15:clr>
            <a:srgbClr val="F26B43"/>
          </p15:clr>
        </p15:guide>
        <p15:guide id="3" orient="horz" pos="582" userDrawn="1">
          <p15:clr>
            <a:srgbClr val="F26B43"/>
          </p15:clr>
        </p15:guide>
        <p15:guide id="4" orient="horz" pos="1071" userDrawn="1">
          <p15:clr>
            <a:srgbClr val="F26B43"/>
          </p15:clr>
        </p15:guide>
        <p15:guide id="5" orient="horz" pos="3833" userDrawn="1">
          <p15:clr>
            <a:srgbClr val="F26B43"/>
          </p15:clr>
        </p15:guide>
        <p15:guide id="6" orient="horz" pos="1164" userDrawn="1">
          <p15:clr>
            <a:srgbClr val="F26B43"/>
          </p15:clr>
        </p15:guide>
        <p15:guide id="7" pos="737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ran/TSG_RAN/TSGR_105/Docs/RP-241848.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ran/TSG_RAN/TSGR_104/Docs/RP-241679.zip" TargetMode="External"/><Relationship Id="rId3" Type="http://schemas.openxmlformats.org/officeDocument/2006/relationships/hyperlink" Target="https://www.3gpp.org/ftp/tsg_ran/TSG_RAN/TSGR_103/Docs/RP-240307.zip" TargetMode="External"/><Relationship Id="rId7" Type="http://schemas.openxmlformats.org/officeDocument/2006/relationships/hyperlink" Target="https://www.3gpp.org/ftp/tsg_ran/TSG_RAN/TSGR_104/Docs/RP-241678.zip" TargetMode="External"/><Relationship Id="rId2" Type="http://schemas.openxmlformats.org/officeDocument/2006/relationships/hyperlink" Target="https://www.3gpp.org/ftp/tsg_ran/TSG_RAN/TSGR_101/Docs/RP-231719.zip" TargetMode="External"/><Relationship Id="rId1" Type="http://schemas.openxmlformats.org/officeDocument/2006/relationships/slideLayout" Target="../slideLayouts/slideLayout3.xml"/><Relationship Id="rId6" Type="http://schemas.openxmlformats.org/officeDocument/2006/relationships/hyperlink" Target="https://www.3gpp.org/ftp/tsg_ran/TSG_RAN/TSGR_104/Docs/RP-241674.zip" TargetMode="External"/><Relationship Id="rId5" Type="http://schemas.openxmlformats.org/officeDocument/2006/relationships/hyperlink" Target="https://www.3gpp.org/ftp/tsg_ran/TSG_RAN/TSGR_104/Docs/RP-241673.zip" TargetMode="External"/><Relationship Id="rId4" Type="http://schemas.openxmlformats.org/officeDocument/2006/relationships/hyperlink" Target="https://www.3gpp.org/ftp/tsg_ran/TSG_RAN/TSGR_103/Docs/RP-240828.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tx1"/>
                </a:solidFill>
              </a:rPr>
              <a:t>MediaTek Views on RAN4 Rel-20 5G-A</a:t>
            </a:r>
            <a:endParaRPr lang="en-US" i="1" dirty="0">
              <a:solidFill>
                <a:schemeClr val="tx1"/>
              </a:solidFill>
            </a:endParaRPr>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a:p>
        </p:txBody>
      </p:sp>
      <p:sp>
        <p:nvSpPr>
          <p:cNvPr id="7" name="Text Placeholder 6"/>
          <p:cNvSpPr>
            <a:spLocks noGrp="1"/>
          </p:cNvSpPr>
          <p:nvPr>
            <p:ph type="body" sz="quarter" idx="13"/>
          </p:nvPr>
        </p:nvSpPr>
        <p:spPr/>
        <p:txBody>
          <a:bodyPr/>
          <a:lstStyle/>
          <a:p>
            <a:r>
              <a:rPr lang="en-US" sz="1800" dirty="0" err="1"/>
              <a:t>MediaTek</a:t>
            </a:r>
            <a:r>
              <a:rPr lang="en-US" sz="1800" dirty="0"/>
              <a:t> Inc.</a:t>
            </a:r>
          </a:p>
        </p:txBody>
      </p:sp>
      <p:sp>
        <p:nvSpPr>
          <p:cNvPr id="3" name="TextBox 2"/>
          <p:cNvSpPr txBox="1"/>
          <p:nvPr/>
        </p:nvSpPr>
        <p:spPr>
          <a:xfrm>
            <a:off x="503889" y="402672"/>
            <a:ext cx="11210274" cy="654341"/>
          </a:xfrm>
          <a:prstGeom prst="rect">
            <a:avLst/>
          </a:prstGeom>
        </p:spPr>
        <p:txBody>
          <a:bodyPr wrap="square" lIns="0" tIns="0" rIns="0" bIns="0" rtlCol="0">
            <a:noAutofit/>
          </a:bodyPr>
          <a:lstStyle/>
          <a:p>
            <a:pPr>
              <a:tabLst>
                <a:tab pos="11199813" algn="r"/>
              </a:tabLst>
            </a:pPr>
            <a:r>
              <a:rPr lang="en-US" altLang="zh-TW" b="1" dirty="0">
                <a:latin typeface="+mj-lt"/>
              </a:rPr>
              <a:t>3GPP TSG-RAN WG4 Meeting # 114</a:t>
            </a:r>
            <a:r>
              <a:rPr lang="en-US" altLang="zh-TW" b="1">
                <a:latin typeface="+mj-lt"/>
              </a:rPr>
              <a:t>	R4-2501625</a:t>
            </a:r>
            <a:endParaRPr lang="en-US" altLang="zh-TW" b="1" dirty="0">
              <a:highlight>
                <a:srgbClr val="FFFF00"/>
              </a:highlight>
              <a:latin typeface="+mj-lt"/>
            </a:endParaRPr>
          </a:p>
          <a:p>
            <a:pPr>
              <a:tabLst>
                <a:tab pos="11199813" algn="r"/>
              </a:tabLst>
            </a:pPr>
            <a:r>
              <a:rPr lang="en-US" altLang="zh-TW" b="1" dirty="0">
                <a:latin typeface="+mj-lt"/>
              </a:rPr>
              <a:t>Athens, Greece, Feb 17-21, 2025 </a:t>
            </a:r>
            <a:r>
              <a:rPr lang="en-US" altLang="zh-TW" dirty="0"/>
              <a:t>	Agenda Item 10</a:t>
            </a:r>
          </a:p>
        </p:txBody>
      </p:sp>
    </p:spTree>
    <p:extLst>
      <p:ext uri="{BB962C8B-B14F-4D97-AF65-F5344CB8AC3E}">
        <p14:creationId xmlns:p14="http://schemas.microsoft.com/office/powerpoint/2010/main" val="3937625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71AD2-3442-D2B9-2DF7-80C2F24BE034}"/>
              </a:ext>
            </a:extLst>
          </p:cNvPr>
          <p:cNvSpPr>
            <a:spLocks noGrp="1"/>
          </p:cNvSpPr>
          <p:nvPr>
            <p:ph type="title"/>
          </p:nvPr>
        </p:nvSpPr>
        <p:spPr>
          <a:xfrm>
            <a:off x="481013" y="574364"/>
            <a:ext cx="11233150" cy="674333"/>
          </a:xfrm>
        </p:spPr>
        <p:txBody>
          <a:bodyPr>
            <a:normAutofit/>
          </a:bodyPr>
          <a:lstStyle/>
          <a:p>
            <a:r>
              <a:rPr lang="en-US" altLang="zh-TW" sz="3600" dirty="0">
                <a:solidFill>
                  <a:schemeClr val="tx1"/>
                </a:solidFill>
              </a:rPr>
              <a:t>Handover Interruption Minimization</a:t>
            </a:r>
          </a:p>
        </p:txBody>
      </p:sp>
      <p:sp>
        <p:nvSpPr>
          <p:cNvPr id="3" name="Content Placeholder 2">
            <a:extLst>
              <a:ext uri="{FF2B5EF4-FFF2-40B4-BE49-F238E27FC236}">
                <a16:creationId xmlns:a16="http://schemas.microsoft.com/office/drawing/2014/main" id="{8EED1E7D-01BE-BFF5-4B9C-17524B8DBDCC}"/>
              </a:ext>
            </a:extLst>
          </p:cNvPr>
          <p:cNvSpPr>
            <a:spLocks noGrp="1"/>
          </p:cNvSpPr>
          <p:nvPr>
            <p:ph sz="half" idx="1"/>
          </p:nvPr>
        </p:nvSpPr>
        <p:spPr>
          <a:xfrm>
            <a:off x="481013" y="1700214"/>
            <a:ext cx="5616573" cy="4384675"/>
          </a:xfrm>
        </p:spPr>
        <p:txBody>
          <a:bodyPr/>
          <a:lstStyle/>
          <a:p>
            <a:r>
              <a:rPr lang="en-US" altLang="zh-TW" sz="1800" dirty="0"/>
              <a:t>Motivations</a:t>
            </a:r>
          </a:p>
          <a:p>
            <a:pPr lvl="1"/>
            <a:r>
              <a:rPr lang="en-US" altLang="zh-TW" sz="1400" dirty="0"/>
              <a:t>Early DL synchronization before handover</a:t>
            </a:r>
          </a:p>
          <a:p>
            <a:pPr lvl="2"/>
            <a:r>
              <a:rPr lang="en-US" altLang="zh-TW" sz="1200" dirty="0"/>
              <a:t>In Rel-18 LTM, new mechanism were introduced for network to request UE to start early DL synchronization toward a target cell. It can reduce the later cell switch time by skipping the time waiting for SSB for DL synchronization. </a:t>
            </a:r>
          </a:p>
          <a:p>
            <a:pPr lvl="3"/>
            <a:r>
              <a:rPr lang="en-US" altLang="zh-TW" sz="1200" dirty="0"/>
              <a:t>This mechanism is triggered by TCI state activation, which requires additional signal overhead. </a:t>
            </a:r>
          </a:p>
          <a:p>
            <a:pPr lvl="2"/>
            <a:r>
              <a:rPr lang="en-US" altLang="zh-TW" sz="1200" dirty="0"/>
              <a:t>In fact, this early DL synchronization behavior can be autonomously done by UE. In other words, the benefit of faster handover delay can also be achieved in legacy handover. </a:t>
            </a:r>
          </a:p>
          <a:p>
            <a:pPr lvl="1"/>
            <a:r>
              <a:rPr lang="en-US" altLang="zh-TW" sz="1400" dirty="0"/>
              <a:t>Postponed interruption (in case time for synchronization during handover is still needed)</a:t>
            </a:r>
          </a:p>
          <a:p>
            <a:pPr lvl="2"/>
            <a:r>
              <a:rPr lang="en-US" altLang="zh-TW" sz="1200" dirty="0"/>
              <a:t>In current spec, UE stops source cell data Tx/Rx after receiving HO command. However, during HO delay, most of the time were spent waiting for SSB of the target cell. This waiting time can be better leveraged to reduce interruption.</a:t>
            </a:r>
          </a:p>
          <a:p>
            <a:pPr lvl="2"/>
            <a:endParaRPr lang="en-US" altLang="zh-TW" sz="1200" dirty="0"/>
          </a:p>
          <a:p>
            <a:pPr lvl="2"/>
            <a:endParaRPr lang="en-US" altLang="zh-TW" sz="1200" dirty="0"/>
          </a:p>
          <a:p>
            <a:pPr lvl="2"/>
            <a:endParaRPr lang="en-US" altLang="zh-TW" sz="1200" dirty="0"/>
          </a:p>
        </p:txBody>
      </p:sp>
      <p:sp>
        <p:nvSpPr>
          <p:cNvPr id="4" name="Content Placeholder 3">
            <a:extLst>
              <a:ext uri="{FF2B5EF4-FFF2-40B4-BE49-F238E27FC236}">
                <a16:creationId xmlns:a16="http://schemas.microsoft.com/office/drawing/2014/main" id="{AABE0547-E081-4163-AB3F-BF7A2037199B}"/>
              </a:ext>
            </a:extLst>
          </p:cNvPr>
          <p:cNvSpPr>
            <a:spLocks noGrp="1"/>
          </p:cNvSpPr>
          <p:nvPr>
            <p:ph sz="half" idx="2"/>
          </p:nvPr>
        </p:nvSpPr>
        <p:spPr/>
        <p:txBody>
          <a:bodyPr/>
          <a:lstStyle/>
          <a:p>
            <a:r>
              <a:rPr lang="en-US" altLang="zh-TW" sz="1800" dirty="0"/>
              <a:t>Objectives</a:t>
            </a:r>
          </a:p>
          <a:p>
            <a:pPr lvl="1"/>
            <a:r>
              <a:rPr lang="en-US" altLang="zh-TW" sz="1400" dirty="0"/>
              <a:t>Early DL synchronization before handover</a:t>
            </a:r>
          </a:p>
          <a:p>
            <a:pPr lvl="2"/>
            <a:r>
              <a:rPr lang="en-US" altLang="zh-TW" sz="1200" dirty="0"/>
              <a:t>Introduce an enhanced UE behavior to start autonomous early pre-synchronization to neighboring cells </a:t>
            </a:r>
          </a:p>
          <a:p>
            <a:pPr lvl="3"/>
            <a:r>
              <a:rPr lang="en-US" altLang="zh-TW" sz="1200" dirty="0"/>
              <a:t>Study and identify the applicable conditions</a:t>
            </a:r>
          </a:p>
          <a:p>
            <a:pPr lvl="2"/>
            <a:r>
              <a:rPr lang="en-US" altLang="zh-TW" sz="1200" dirty="0"/>
              <a:t>Under the applicable conditions, define the reduced handover delay without additional time for synchronization</a:t>
            </a:r>
          </a:p>
          <a:p>
            <a:pPr lvl="1"/>
            <a:r>
              <a:rPr lang="en-US" altLang="zh-TW" sz="1400" dirty="0"/>
              <a:t>Postponed interruption (in case time for synchronization during handover is still needed)</a:t>
            </a:r>
          </a:p>
          <a:p>
            <a:pPr lvl="2"/>
            <a:r>
              <a:rPr lang="en-US" altLang="zh-TW" sz="1200" dirty="0">
                <a:solidFill>
                  <a:schemeClr val="tx1"/>
                </a:solidFill>
              </a:rPr>
              <a:t>Introduce an enhanced HO delay requirement by leveraging the waiting time of SSB to reduce interruption. </a:t>
            </a:r>
            <a:endParaRPr lang="en-US" altLang="zh-TW" sz="1200" dirty="0"/>
          </a:p>
          <a:p>
            <a:pPr lvl="2"/>
            <a:r>
              <a:rPr lang="en-US" altLang="zh-TW" sz="1200" dirty="0">
                <a:solidFill>
                  <a:schemeClr val="tx1"/>
                </a:solidFill>
              </a:rPr>
              <a:t>Phase 1: Start from Rel-15 HO requirements. </a:t>
            </a:r>
          </a:p>
          <a:p>
            <a:pPr lvl="2"/>
            <a:r>
              <a:rPr lang="en-US" altLang="zh-TW" sz="1200" dirty="0"/>
              <a:t>Phase 2: </a:t>
            </a:r>
            <a:r>
              <a:rPr lang="en-US" altLang="zh-TW" sz="1200" dirty="0">
                <a:solidFill>
                  <a:schemeClr val="tx1"/>
                </a:solidFill>
              </a:rPr>
              <a:t>FFS whether and how to extend to conditional HO, HO with </a:t>
            </a:r>
            <a:r>
              <a:rPr lang="en-US" altLang="zh-TW" sz="1200" dirty="0" err="1">
                <a:solidFill>
                  <a:schemeClr val="tx1"/>
                </a:solidFill>
              </a:rPr>
              <a:t>PSCell</a:t>
            </a:r>
            <a:r>
              <a:rPr lang="en-US" altLang="zh-TW" sz="1200" dirty="0">
                <a:solidFill>
                  <a:schemeClr val="tx1"/>
                </a:solidFill>
              </a:rPr>
              <a:t> and LTM cell switch.</a:t>
            </a:r>
          </a:p>
          <a:p>
            <a:pPr lvl="2"/>
            <a:r>
              <a:rPr lang="en-US" altLang="zh-TW" sz="1200" dirty="0"/>
              <a:t>If needed, LS can be sent to RAN2 to trigger RRC </a:t>
            </a:r>
            <a:r>
              <a:rPr lang="en-US" altLang="zh-TW" sz="1200" dirty="0" err="1"/>
              <a:t>signalling</a:t>
            </a:r>
            <a:r>
              <a:rPr lang="en-US" altLang="zh-TW" sz="1200" dirty="0"/>
              <a:t> change, based on RAN4 consensus</a:t>
            </a:r>
            <a:endParaRPr lang="en-US" altLang="zh-TW" sz="1200" dirty="0">
              <a:solidFill>
                <a:schemeClr val="tx1"/>
              </a:solidFill>
            </a:endParaRPr>
          </a:p>
          <a:p>
            <a:pPr lvl="2"/>
            <a:endParaRPr lang="en-US" altLang="zh-TW" sz="1200" dirty="0"/>
          </a:p>
        </p:txBody>
      </p:sp>
      <p:sp>
        <p:nvSpPr>
          <p:cNvPr id="5" name="Slide Number Placeholder 4">
            <a:extLst>
              <a:ext uri="{FF2B5EF4-FFF2-40B4-BE49-F238E27FC236}">
                <a16:creationId xmlns:a16="http://schemas.microsoft.com/office/drawing/2014/main" id="{E42C302C-F7F8-9441-1A66-D55DEB460DAC}"/>
              </a:ext>
            </a:extLst>
          </p:cNvPr>
          <p:cNvSpPr>
            <a:spLocks noGrp="1"/>
          </p:cNvSpPr>
          <p:nvPr>
            <p:ph type="sldNum" sz="quarter" idx="12"/>
          </p:nvPr>
        </p:nvSpPr>
        <p:spPr/>
        <p:txBody>
          <a:bodyPr/>
          <a:lstStyle/>
          <a:p>
            <a:fld id="{0AEF9A4B-07C9-404C-9053-A3A2AC3AD5D6}" type="slidenum">
              <a:rPr lang="en-GB" smtClean="0"/>
              <a:pPr/>
              <a:t>10</a:t>
            </a:fld>
            <a:endParaRPr lang="en-GB"/>
          </a:p>
        </p:txBody>
      </p:sp>
      <p:grpSp>
        <p:nvGrpSpPr>
          <p:cNvPr id="50" name="Group 49">
            <a:extLst>
              <a:ext uri="{FF2B5EF4-FFF2-40B4-BE49-F238E27FC236}">
                <a16:creationId xmlns:a16="http://schemas.microsoft.com/office/drawing/2014/main" id="{14006C3D-E7D0-9E65-157A-937120E89252}"/>
              </a:ext>
            </a:extLst>
          </p:cNvPr>
          <p:cNvGrpSpPr/>
          <p:nvPr/>
        </p:nvGrpSpPr>
        <p:grpSpPr>
          <a:xfrm>
            <a:off x="665059" y="5203753"/>
            <a:ext cx="5588211" cy="1573806"/>
            <a:chOff x="665059" y="4974387"/>
            <a:chExt cx="5588211" cy="1750919"/>
          </a:xfrm>
        </p:grpSpPr>
        <p:grpSp>
          <p:nvGrpSpPr>
            <p:cNvPr id="25" name="Group 24">
              <a:extLst>
                <a:ext uri="{FF2B5EF4-FFF2-40B4-BE49-F238E27FC236}">
                  <a16:creationId xmlns:a16="http://schemas.microsoft.com/office/drawing/2014/main" id="{A802C097-6E99-FCDD-9AB5-ACD0C87DD97A}"/>
                </a:ext>
              </a:extLst>
            </p:cNvPr>
            <p:cNvGrpSpPr/>
            <p:nvPr/>
          </p:nvGrpSpPr>
          <p:grpSpPr>
            <a:xfrm>
              <a:off x="1906532" y="4974387"/>
              <a:ext cx="4176457" cy="578002"/>
              <a:chOff x="1602463" y="3190044"/>
              <a:chExt cx="4176457" cy="578002"/>
            </a:xfrm>
          </p:grpSpPr>
          <p:cxnSp>
            <p:nvCxnSpPr>
              <p:cNvPr id="42" name="Straight Arrow Connector 41">
                <a:extLst>
                  <a:ext uri="{FF2B5EF4-FFF2-40B4-BE49-F238E27FC236}">
                    <a16:creationId xmlns:a16="http://schemas.microsoft.com/office/drawing/2014/main" id="{EE9373FD-7F49-BF21-10A1-2D2EF6F222C0}"/>
                  </a:ext>
                </a:extLst>
              </p:cNvPr>
              <p:cNvCxnSpPr/>
              <p:nvPr/>
            </p:nvCxnSpPr>
            <p:spPr>
              <a:xfrm>
                <a:off x="1602463" y="3766242"/>
                <a:ext cx="411027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3" name="Rectangle 42">
                <a:extLst>
                  <a:ext uri="{FF2B5EF4-FFF2-40B4-BE49-F238E27FC236}">
                    <a16:creationId xmlns:a16="http://schemas.microsoft.com/office/drawing/2014/main" id="{DD43624A-C856-C8E4-C9B6-377F6A47E312}"/>
                  </a:ext>
                </a:extLst>
              </p:cNvPr>
              <p:cNvSpPr/>
              <p:nvPr/>
            </p:nvSpPr>
            <p:spPr>
              <a:xfrm>
                <a:off x="4258146" y="3503692"/>
                <a:ext cx="443620" cy="262551"/>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ysClr val="windowText" lastClr="000000"/>
                    </a:solidFill>
                  </a:rPr>
                  <a:t>SSB</a:t>
                </a:r>
                <a:endParaRPr lang="zh-TW" altLang="en-US" sz="1400" dirty="0">
                  <a:solidFill>
                    <a:sysClr val="windowText" lastClr="000000"/>
                  </a:solidFill>
                </a:endParaRPr>
              </a:p>
            </p:txBody>
          </p:sp>
          <p:sp>
            <p:nvSpPr>
              <p:cNvPr id="44" name="Arrow: Down 43">
                <a:extLst>
                  <a:ext uri="{FF2B5EF4-FFF2-40B4-BE49-F238E27FC236}">
                    <a16:creationId xmlns:a16="http://schemas.microsoft.com/office/drawing/2014/main" id="{1B874F99-E089-BF7D-32B2-829E3CF05D90}"/>
                  </a:ext>
                </a:extLst>
              </p:cNvPr>
              <p:cNvSpPr/>
              <p:nvPr/>
            </p:nvSpPr>
            <p:spPr>
              <a:xfrm rot="10800000">
                <a:off x="5358136" y="3429001"/>
                <a:ext cx="244443" cy="337240"/>
              </a:xfrm>
              <a:prstGeom prst="downArrow">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5" name="TextBox 44">
                <a:extLst>
                  <a:ext uri="{FF2B5EF4-FFF2-40B4-BE49-F238E27FC236}">
                    <a16:creationId xmlns:a16="http://schemas.microsoft.com/office/drawing/2014/main" id="{5708C82F-F3AA-8219-311F-3FEF31B58EA9}"/>
                  </a:ext>
                </a:extLst>
              </p:cNvPr>
              <p:cNvSpPr txBox="1"/>
              <p:nvPr/>
            </p:nvSpPr>
            <p:spPr>
              <a:xfrm>
                <a:off x="5193841" y="3190044"/>
                <a:ext cx="585079" cy="307777"/>
              </a:xfrm>
              <a:prstGeom prst="rect">
                <a:avLst/>
              </a:prstGeom>
              <a:noFill/>
            </p:spPr>
            <p:txBody>
              <a:bodyPr wrap="square">
                <a:spAutoFit/>
              </a:bodyPr>
              <a:lstStyle/>
              <a:p>
                <a:r>
                  <a:rPr lang="en-US" altLang="zh-TW" sz="1400" dirty="0"/>
                  <a:t>RACH</a:t>
                </a:r>
                <a:endParaRPr lang="zh-TW" altLang="en-US" sz="1400" dirty="0"/>
              </a:p>
            </p:txBody>
          </p:sp>
          <p:sp>
            <p:nvSpPr>
              <p:cNvPr id="46" name="Rectangle 45">
                <a:extLst>
                  <a:ext uri="{FF2B5EF4-FFF2-40B4-BE49-F238E27FC236}">
                    <a16:creationId xmlns:a16="http://schemas.microsoft.com/office/drawing/2014/main" id="{FBE9C33E-1F3A-C2E9-4CF3-6EA61787948C}"/>
                  </a:ext>
                </a:extLst>
              </p:cNvPr>
              <p:cNvSpPr/>
              <p:nvPr/>
            </p:nvSpPr>
            <p:spPr>
              <a:xfrm>
                <a:off x="1869541" y="3512744"/>
                <a:ext cx="925416" cy="255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chemeClr val="tx1"/>
                    </a:solidFill>
                  </a:rPr>
                  <a:t>Proc time</a:t>
                </a:r>
                <a:endParaRPr lang="zh-TW" altLang="en-US" sz="1400" dirty="0">
                  <a:solidFill>
                    <a:schemeClr val="tx1"/>
                  </a:solidFill>
                </a:endParaRPr>
              </a:p>
            </p:txBody>
          </p:sp>
          <p:sp>
            <p:nvSpPr>
              <p:cNvPr id="47" name="Arrow: Down 46">
                <a:extLst>
                  <a:ext uri="{FF2B5EF4-FFF2-40B4-BE49-F238E27FC236}">
                    <a16:creationId xmlns:a16="http://schemas.microsoft.com/office/drawing/2014/main" id="{5E116F8D-5DB9-992D-F8F8-6354696BC8B0}"/>
                  </a:ext>
                </a:extLst>
              </p:cNvPr>
              <p:cNvSpPr/>
              <p:nvPr/>
            </p:nvSpPr>
            <p:spPr>
              <a:xfrm>
                <a:off x="1747319" y="3429001"/>
                <a:ext cx="244443" cy="337242"/>
              </a:xfrm>
              <a:prstGeom prst="downArrow">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48" name="Straight Connector 47">
                <a:extLst>
                  <a:ext uri="{FF2B5EF4-FFF2-40B4-BE49-F238E27FC236}">
                    <a16:creationId xmlns:a16="http://schemas.microsoft.com/office/drawing/2014/main" id="{7F30FEEC-12CE-54A2-C3B0-C382E67B6CEE}"/>
                  </a:ext>
                </a:extLst>
              </p:cNvPr>
              <p:cNvCxnSpPr>
                <a:cxnSpLocks/>
                <a:stCxn id="46" idx="3"/>
                <a:endCxn id="43" idx="1"/>
              </p:cNvCxnSpPr>
              <p:nvPr/>
            </p:nvCxnSpPr>
            <p:spPr>
              <a:xfrm flipV="1">
                <a:off x="2794957" y="3634968"/>
                <a:ext cx="1463189" cy="5427"/>
              </a:xfrm>
              <a:prstGeom prst="line">
                <a:avLst/>
              </a:prstGeom>
              <a:ln w="12700">
                <a:solidFill>
                  <a:srgbClr val="0000CC"/>
                </a:solidFill>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49" name="TextBox 48">
                <a:extLst>
                  <a:ext uri="{FF2B5EF4-FFF2-40B4-BE49-F238E27FC236}">
                    <a16:creationId xmlns:a16="http://schemas.microsoft.com/office/drawing/2014/main" id="{E612A59A-6920-37BB-0470-274CA8D3FC04}"/>
                  </a:ext>
                </a:extLst>
              </p:cNvPr>
              <p:cNvSpPr txBox="1"/>
              <p:nvPr/>
            </p:nvSpPr>
            <p:spPr>
              <a:xfrm>
                <a:off x="2948077" y="3372434"/>
                <a:ext cx="1170160" cy="307777"/>
              </a:xfrm>
              <a:prstGeom prst="rect">
                <a:avLst/>
              </a:prstGeom>
              <a:noFill/>
            </p:spPr>
            <p:txBody>
              <a:bodyPr wrap="square">
                <a:spAutoFit/>
              </a:bodyPr>
              <a:lstStyle/>
              <a:p>
                <a:pPr algn="ctr"/>
                <a:r>
                  <a:rPr lang="en-US" altLang="zh-TW" sz="1400" dirty="0">
                    <a:solidFill>
                      <a:srgbClr val="0000CC"/>
                    </a:solidFill>
                  </a:rPr>
                  <a:t>waiting time</a:t>
                </a:r>
                <a:endParaRPr lang="zh-TW" altLang="en-US" sz="1400" dirty="0">
                  <a:solidFill>
                    <a:srgbClr val="0000CC"/>
                  </a:solidFill>
                </a:endParaRPr>
              </a:p>
            </p:txBody>
          </p:sp>
        </p:grpSp>
        <p:sp>
          <p:nvSpPr>
            <p:cNvPr id="26" name="TextBox 25">
              <a:extLst>
                <a:ext uri="{FF2B5EF4-FFF2-40B4-BE49-F238E27FC236}">
                  <a16:creationId xmlns:a16="http://schemas.microsoft.com/office/drawing/2014/main" id="{6802E919-C9AD-BE1D-3F38-AC7BB4424D9A}"/>
                </a:ext>
              </a:extLst>
            </p:cNvPr>
            <p:cNvSpPr txBox="1"/>
            <p:nvPr/>
          </p:nvSpPr>
          <p:spPr>
            <a:xfrm>
              <a:off x="1835964" y="4980258"/>
              <a:ext cx="759812" cy="307777"/>
            </a:xfrm>
            <a:prstGeom prst="rect">
              <a:avLst/>
            </a:prstGeom>
            <a:noFill/>
          </p:spPr>
          <p:txBody>
            <a:bodyPr wrap="square">
              <a:spAutoFit/>
            </a:bodyPr>
            <a:lstStyle/>
            <a:p>
              <a:r>
                <a:rPr lang="en-US" altLang="zh-TW" sz="1400" dirty="0"/>
                <a:t>HO </a:t>
              </a:r>
              <a:r>
                <a:rPr lang="en-US" altLang="zh-TW" sz="1400" dirty="0" err="1"/>
                <a:t>cmd</a:t>
              </a:r>
              <a:endParaRPr lang="zh-TW" altLang="en-US" sz="1400" dirty="0"/>
            </a:p>
          </p:txBody>
        </p:sp>
        <p:grpSp>
          <p:nvGrpSpPr>
            <p:cNvPr id="27" name="Group 26">
              <a:extLst>
                <a:ext uri="{FF2B5EF4-FFF2-40B4-BE49-F238E27FC236}">
                  <a16:creationId xmlns:a16="http://schemas.microsoft.com/office/drawing/2014/main" id="{2EFE7711-859B-E6FC-9F24-124BAC89BAC4}"/>
                </a:ext>
              </a:extLst>
            </p:cNvPr>
            <p:cNvGrpSpPr/>
            <p:nvPr/>
          </p:nvGrpSpPr>
          <p:grpSpPr>
            <a:xfrm>
              <a:off x="1906532" y="5818212"/>
              <a:ext cx="4176457" cy="625334"/>
              <a:chOff x="1602463" y="3190044"/>
              <a:chExt cx="4176457" cy="625334"/>
            </a:xfrm>
          </p:grpSpPr>
          <p:cxnSp>
            <p:nvCxnSpPr>
              <p:cNvPr id="35" name="Straight Arrow Connector 34">
                <a:extLst>
                  <a:ext uri="{FF2B5EF4-FFF2-40B4-BE49-F238E27FC236}">
                    <a16:creationId xmlns:a16="http://schemas.microsoft.com/office/drawing/2014/main" id="{9BD3567F-A84F-39F7-A776-358B3A7B5D98}"/>
                  </a:ext>
                </a:extLst>
              </p:cNvPr>
              <p:cNvCxnSpPr/>
              <p:nvPr/>
            </p:nvCxnSpPr>
            <p:spPr>
              <a:xfrm>
                <a:off x="1602463" y="3766242"/>
                <a:ext cx="411027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6" name="Rectangle 35">
                <a:extLst>
                  <a:ext uri="{FF2B5EF4-FFF2-40B4-BE49-F238E27FC236}">
                    <a16:creationId xmlns:a16="http://schemas.microsoft.com/office/drawing/2014/main" id="{83E49AC9-2A6A-49BE-2E4B-895D2D1DC0C0}"/>
                  </a:ext>
                </a:extLst>
              </p:cNvPr>
              <p:cNvSpPr/>
              <p:nvPr/>
            </p:nvSpPr>
            <p:spPr>
              <a:xfrm>
                <a:off x="4258146" y="3503692"/>
                <a:ext cx="443620" cy="262551"/>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ysClr val="windowText" lastClr="000000"/>
                    </a:solidFill>
                  </a:rPr>
                  <a:t>SSB</a:t>
                </a:r>
                <a:endParaRPr lang="zh-TW" altLang="en-US" sz="1400" dirty="0">
                  <a:solidFill>
                    <a:sysClr val="windowText" lastClr="000000"/>
                  </a:solidFill>
                </a:endParaRPr>
              </a:p>
            </p:txBody>
          </p:sp>
          <p:sp>
            <p:nvSpPr>
              <p:cNvPr id="37" name="Arrow: Down 36">
                <a:extLst>
                  <a:ext uri="{FF2B5EF4-FFF2-40B4-BE49-F238E27FC236}">
                    <a16:creationId xmlns:a16="http://schemas.microsoft.com/office/drawing/2014/main" id="{F4059922-621E-E0E8-5118-65813B6882EA}"/>
                  </a:ext>
                </a:extLst>
              </p:cNvPr>
              <p:cNvSpPr/>
              <p:nvPr/>
            </p:nvSpPr>
            <p:spPr>
              <a:xfrm rot="10800000">
                <a:off x="5358136" y="3429001"/>
                <a:ext cx="244443" cy="337240"/>
              </a:xfrm>
              <a:prstGeom prst="downArrow">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TextBox 37">
                <a:extLst>
                  <a:ext uri="{FF2B5EF4-FFF2-40B4-BE49-F238E27FC236}">
                    <a16:creationId xmlns:a16="http://schemas.microsoft.com/office/drawing/2014/main" id="{1B1ABF4E-8552-7D82-DE1B-8EA7C13FF7A8}"/>
                  </a:ext>
                </a:extLst>
              </p:cNvPr>
              <p:cNvSpPr txBox="1"/>
              <p:nvPr/>
            </p:nvSpPr>
            <p:spPr>
              <a:xfrm>
                <a:off x="5193841" y="3190044"/>
                <a:ext cx="585079" cy="307777"/>
              </a:xfrm>
              <a:prstGeom prst="rect">
                <a:avLst/>
              </a:prstGeom>
              <a:noFill/>
            </p:spPr>
            <p:txBody>
              <a:bodyPr wrap="square">
                <a:spAutoFit/>
              </a:bodyPr>
              <a:lstStyle/>
              <a:p>
                <a:r>
                  <a:rPr lang="en-US" altLang="zh-TW" sz="1400" dirty="0"/>
                  <a:t>RACH</a:t>
                </a:r>
                <a:endParaRPr lang="zh-TW" altLang="en-US" sz="1400" dirty="0"/>
              </a:p>
            </p:txBody>
          </p:sp>
          <p:sp>
            <p:nvSpPr>
              <p:cNvPr id="39" name="Rectangle 38">
                <a:extLst>
                  <a:ext uri="{FF2B5EF4-FFF2-40B4-BE49-F238E27FC236}">
                    <a16:creationId xmlns:a16="http://schemas.microsoft.com/office/drawing/2014/main" id="{897F89E8-01EB-41E5-D2A1-7DCFD0F8FCFB}"/>
                  </a:ext>
                </a:extLst>
              </p:cNvPr>
              <p:cNvSpPr/>
              <p:nvPr/>
            </p:nvSpPr>
            <p:spPr>
              <a:xfrm>
                <a:off x="1869541" y="3512744"/>
                <a:ext cx="640423" cy="2553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chemeClr val="tx1"/>
                    </a:solidFill>
                  </a:rPr>
                  <a:t>Proc 1</a:t>
                </a:r>
                <a:endParaRPr lang="zh-TW" altLang="en-US" sz="1400" dirty="0">
                  <a:solidFill>
                    <a:schemeClr val="tx1"/>
                  </a:solidFill>
                </a:endParaRPr>
              </a:p>
            </p:txBody>
          </p:sp>
          <p:sp>
            <p:nvSpPr>
              <p:cNvPr id="40" name="Arrow: Down 39">
                <a:extLst>
                  <a:ext uri="{FF2B5EF4-FFF2-40B4-BE49-F238E27FC236}">
                    <a16:creationId xmlns:a16="http://schemas.microsoft.com/office/drawing/2014/main" id="{FE22A85A-4226-720A-AE9E-B2381BD04CBF}"/>
                  </a:ext>
                </a:extLst>
              </p:cNvPr>
              <p:cNvSpPr/>
              <p:nvPr/>
            </p:nvSpPr>
            <p:spPr>
              <a:xfrm>
                <a:off x="1747319" y="3429001"/>
                <a:ext cx="244443" cy="337242"/>
              </a:xfrm>
              <a:prstGeom prst="downArrow">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41" name="Straight Connector 40">
                <a:extLst>
                  <a:ext uri="{FF2B5EF4-FFF2-40B4-BE49-F238E27FC236}">
                    <a16:creationId xmlns:a16="http://schemas.microsoft.com/office/drawing/2014/main" id="{D3B7B573-F390-95D1-68A0-1165CA035D78}"/>
                  </a:ext>
                </a:extLst>
              </p:cNvPr>
              <p:cNvCxnSpPr>
                <a:cxnSpLocks/>
              </p:cNvCxnSpPr>
              <p:nvPr/>
            </p:nvCxnSpPr>
            <p:spPr>
              <a:xfrm>
                <a:off x="4258146" y="3815378"/>
                <a:ext cx="1254361" cy="0"/>
              </a:xfrm>
              <a:prstGeom prst="line">
                <a:avLst/>
              </a:prstGeom>
              <a:ln w="12700">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grpSp>
        <p:sp>
          <p:nvSpPr>
            <p:cNvPr id="28" name="TextBox 27">
              <a:extLst>
                <a:ext uri="{FF2B5EF4-FFF2-40B4-BE49-F238E27FC236}">
                  <a16:creationId xmlns:a16="http://schemas.microsoft.com/office/drawing/2014/main" id="{A2D40548-3C15-F13C-4B85-EF952FEA965E}"/>
                </a:ext>
              </a:extLst>
            </p:cNvPr>
            <p:cNvSpPr txBox="1"/>
            <p:nvPr/>
          </p:nvSpPr>
          <p:spPr>
            <a:xfrm>
              <a:off x="1835964" y="5824083"/>
              <a:ext cx="759812" cy="307777"/>
            </a:xfrm>
            <a:prstGeom prst="rect">
              <a:avLst/>
            </a:prstGeom>
            <a:noFill/>
          </p:spPr>
          <p:txBody>
            <a:bodyPr wrap="square">
              <a:spAutoFit/>
            </a:bodyPr>
            <a:lstStyle/>
            <a:p>
              <a:r>
                <a:rPr lang="en-US" altLang="zh-TW" sz="1400" dirty="0"/>
                <a:t>HO </a:t>
              </a:r>
              <a:r>
                <a:rPr lang="en-US" altLang="zh-TW" sz="1400" dirty="0" err="1"/>
                <a:t>cmd</a:t>
              </a:r>
              <a:endParaRPr lang="zh-TW" altLang="en-US" sz="1400" dirty="0"/>
            </a:p>
          </p:txBody>
        </p:sp>
        <p:sp>
          <p:nvSpPr>
            <p:cNvPr id="29" name="Rectangle 28">
              <a:extLst>
                <a:ext uri="{FF2B5EF4-FFF2-40B4-BE49-F238E27FC236}">
                  <a16:creationId xmlns:a16="http://schemas.microsoft.com/office/drawing/2014/main" id="{D1556669-9BF0-91E5-28D7-6590663D72D1}"/>
                </a:ext>
              </a:extLst>
            </p:cNvPr>
            <p:cNvSpPr/>
            <p:nvPr/>
          </p:nvSpPr>
          <p:spPr>
            <a:xfrm>
              <a:off x="5002291" y="6132814"/>
              <a:ext cx="639156" cy="2634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chemeClr val="tx1"/>
                  </a:solidFill>
                </a:rPr>
                <a:t>Proc 2</a:t>
              </a:r>
              <a:endParaRPr lang="zh-TW" altLang="en-US" sz="1400" dirty="0">
                <a:solidFill>
                  <a:schemeClr val="tx1"/>
                </a:solidFill>
              </a:endParaRPr>
            </a:p>
          </p:txBody>
        </p:sp>
        <p:cxnSp>
          <p:nvCxnSpPr>
            <p:cNvPr id="30" name="Straight Connector 29">
              <a:extLst>
                <a:ext uri="{FF2B5EF4-FFF2-40B4-BE49-F238E27FC236}">
                  <a16:creationId xmlns:a16="http://schemas.microsoft.com/office/drawing/2014/main" id="{123DD2E4-5465-C5C8-FE51-84EDCAA9B55C}"/>
                </a:ext>
              </a:extLst>
            </p:cNvPr>
            <p:cNvCxnSpPr>
              <a:cxnSpLocks/>
            </p:cNvCxnSpPr>
            <p:nvPr/>
          </p:nvCxnSpPr>
          <p:spPr>
            <a:xfrm>
              <a:off x="2173610" y="5600262"/>
              <a:ext cx="3733038" cy="0"/>
            </a:xfrm>
            <a:prstGeom prst="line">
              <a:avLst/>
            </a:prstGeom>
            <a:ln w="12700">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31" name="TextBox 30">
              <a:extLst>
                <a:ext uri="{FF2B5EF4-FFF2-40B4-BE49-F238E27FC236}">
                  <a16:creationId xmlns:a16="http://schemas.microsoft.com/office/drawing/2014/main" id="{833347A7-2309-47BB-571F-DB3425C8FAC5}"/>
                </a:ext>
              </a:extLst>
            </p:cNvPr>
            <p:cNvSpPr txBox="1"/>
            <p:nvPr/>
          </p:nvSpPr>
          <p:spPr>
            <a:xfrm>
              <a:off x="3099026" y="5560168"/>
              <a:ext cx="2127750" cy="307777"/>
            </a:xfrm>
            <a:prstGeom prst="rect">
              <a:avLst/>
            </a:prstGeom>
            <a:noFill/>
          </p:spPr>
          <p:txBody>
            <a:bodyPr wrap="square">
              <a:spAutoFit/>
            </a:bodyPr>
            <a:lstStyle/>
            <a:p>
              <a:pPr algn="ctr"/>
              <a:r>
                <a:rPr lang="en-US" altLang="zh-TW" sz="1400" dirty="0">
                  <a:solidFill>
                    <a:schemeClr val="accent2"/>
                  </a:solidFill>
                </a:rPr>
                <a:t>Legacy interruption time</a:t>
              </a:r>
              <a:endParaRPr lang="zh-TW" altLang="en-US" sz="1400" dirty="0">
                <a:solidFill>
                  <a:schemeClr val="accent2"/>
                </a:solidFill>
              </a:endParaRPr>
            </a:p>
          </p:txBody>
        </p:sp>
        <p:sp>
          <p:nvSpPr>
            <p:cNvPr id="32" name="TextBox 31">
              <a:extLst>
                <a:ext uri="{FF2B5EF4-FFF2-40B4-BE49-F238E27FC236}">
                  <a16:creationId xmlns:a16="http://schemas.microsoft.com/office/drawing/2014/main" id="{0D36A7C4-F85D-3BCA-A85D-66EC7FB6C124}"/>
                </a:ext>
              </a:extLst>
            </p:cNvPr>
            <p:cNvSpPr txBox="1"/>
            <p:nvPr/>
          </p:nvSpPr>
          <p:spPr>
            <a:xfrm>
              <a:off x="4125520" y="6417529"/>
              <a:ext cx="2127750" cy="307777"/>
            </a:xfrm>
            <a:prstGeom prst="rect">
              <a:avLst/>
            </a:prstGeom>
            <a:noFill/>
          </p:spPr>
          <p:txBody>
            <a:bodyPr wrap="square">
              <a:spAutoFit/>
            </a:bodyPr>
            <a:lstStyle/>
            <a:p>
              <a:pPr algn="ctr"/>
              <a:r>
                <a:rPr lang="en-US" altLang="zh-TW" sz="1400" dirty="0">
                  <a:solidFill>
                    <a:schemeClr val="accent2"/>
                  </a:solidFill>
                </a:rPr>
                <a:t>Reduced interruption time</a:t>
              </a:r>
              <a:endParaRPr lang="zh-TW" altLang="en-US" sz="1400" dirty="0">
                <a:solidFill>
                  <a:schemeClr val="accent2"/>
                </a:solidFill>
              </a:endParaRPr>
            </a:p>
          </p:txBody>
        </p:sp>
        <p:sp>
          <p:nvSpPr>
            <p:cNvPr id="33" name="Arrow: Curved Right 32">
              <a:extLst>
                <a:ext uri="{FF2B5EF4-FFF2-40B4-BE49-F238E27FC236}">
                  <a16:creationId xmlns:a16="http://schemas.microsoft.com/office/drawing/2014/main" id="{C7951A03-D09D-C2C8-8615-E3E1CA9AB05A}"/>
                </a:ext>
              </a:extLst>
            </p:cNvPr>
            <p:cNvSpPr/>
            <p:nvPr/>
          </p:nvSpPr>
          <p:spPr>
            <a:xfrm>
              <a:off x="1243385" y="5303975"/>
              <a:ext cx="534185" cy="926860"/>
            </a:xfrm>
            <a:prstGeom prst="curved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TW" altLang="en-US">
                <a:solidFill>
                  <a:schemeClr val="tx1"/>
                </a:solidFill>
              </a:endParaRPr>
            </a:p>
          </p:txBody>
        </p:sp>
        <p:sp>
          <p:nvSpPr>
            <p:cNvPr id="34" name="TextBox 33">
              <a:extLst>
                <a:ext uri="{FF2B5EF4-FFF2-40B4-BE49-F238E27FC236}">
                  <a16:creationId xmlns:a16="http://schemas.microsoft.com/office/drawing/2014/main" id="{C6C5DFB6-B48D-9D0A-87F8-FA5A2E44C71A}"/>
                </a:ext>
              </a:extLst>
            </p:cNvPr>
            <p:cNvSpPr txBox="1"/>
            <p:nvPr/>
          </p:nvSpPr>
          <p:spPr>
            <a:xfrm>
              <a:off x="665059" y="5569948"/>
              <a:ext cx="1232764" cy="307777"/>
            </a:xfrm>
            <a:prstGeom prst="rect">
              <a:avLst/>
            </a:prstGeom>
            <a:noFill/>
          </p:spPr>
          <p:txBody>
            <a:bodyPr wrap="square">
              <a:spAutoFit/>
            </a:bodyPr>
            <a:lstStyle/>
            <a:p>
              <a:r>
                <a:rPr lang="en-US" altLang="zh-TW" sz="1400" b="1" dirty="0"/>
                <a:t>Enhancement!</a:t>
              </a:r>
              <a:endParaRPr lang="zh-TW" altLang="en-US" sz="1400" b="1" dirty="0"/>
            </a:p>
          </p:txBody>
        </p:sp>
      </p:grpSp>
    </p:spTree>
    <p:extLst>
      <p:ext uri="{BB962C8B-B14F-4D97-AF65-F5344CB8AC3E}">
        <p14:creationId xmlns:p14="http://schemas.microsoft.com/office/powerpoint/2010/main" val="2833103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71AD2-3442-D2B9-2DF7-80C2F24BE034}"/>
              </a:ext>
            </a:extLst>
          </p:cNvPr>
          <p:cNvSpPr>
            <a:spLocks noGrp="1"/>
          </p:cNvSpPr>
          <p:nvPr>
            <p:ph type="title"/>
          </p:nvPr>
        </p:nvSpPr>
        <p:spPr>
          <a:xfrm>
            <a:off x="481013" y="574364"/>
            <a:ext cx="11233150" cy="674333"/>
          </a:xfrm>
        </p:spPr>
        <p:txBody>
          <a:bodyPr>
            <a:normAutofit/>
          </a:bodyPr>
          <a:lstStyle/>
          <a:p>
            <a:r>
              <a:rPr lang="en-US" altLang="zh-TW" sz="3600" dirty="0">
                <a:solidFill>
                  <a:schemeClr val="tx1"/>
                </a:solidFill>
              </a:rPr>
              <a:t>Interruption-Free DCI Reception</a:t>
            </a:r>
          </a:p>
        </p:txBody>
      </p:sp>
      <p:sp>
        <p:nvSpPr>
          <p:cNvPr id="3" name="Content Placeholder 2">
            <a:extLst>
              <a:ext uri="{FF2B5EF4-FFF2-40B4-BE49-F238E27FC236}">
                <a16:creationId xmlns:a16="http://schemas.microsoft.com/office/drawing/2014/main" id="{8EED1E7D-01BE-BFF5-4B9C-17524B8DBDCC}"/>
              </a:ext>
            </a:extLst>
          </p:cNvPr>
          <p:cNvSpPr>
            <a:spLocks noGrp="1"/>
          </p:cNvSpPr>
          <p:nvPr>
            <p:ph sz="half" idx="1"/>
          </p:nvPr>
        </p:nvSpPr>
        <p:spPr>
          <a:xfrm>
            <a:off x="481013" y="1700214"/>
            <a:ext cx="5616573" cy="4384675"/>
          </a:xfrm>
        </p:spPr>
        <p:txBody>
          <a:bodyPr/>
          <a:lstStyle/>
          <a:p>
            <a:r>
              <a:rPr lang="en-US" altLang="zh-TW" sz="2000" dirty="0"/>
              <a:t>Motivations</a:t>
            </a:r>
          </a:p>
          <a:p>
            <a:pPr lvl="1"/>
            <a:r>
              <a:rPr lang="en-US" altLang="zh-TW" sz="1600" dirty="0"/>
              <a:t>In current 38.133, there is a long list of interruption requirements. One very common reason for these interruptions is due to UE’s RF re-tuning.</a:t>
            </a:r>
          </a:p>
          <a:p>
            <a:pPr lvl="2"/>
            <a:r>
              <a:rPr lang="en-US" altLang="zh-TW" sz="1400" dirty="0"/>
              <a:t>The current assumption of RF re-tuning time are 0.5ms in FR1 and 0.25ms in FR2. These RF re-tuning time will likely </a:t>
            </a:r>
            <a:r>
              <a:rPr lang="en-US" altLang="zh-TW" sz="1400" u="sng" dirty="0"/>
              <a:t>interrupt the whole slot </a:t>
            </a:r>
          </a:p>
          <a:p>
            <a:pPr lvl="1"/>
            <a:r>
              <a:rPr lang="en-US" altLang="zh-TW" sz="1600" dirty="0"/>
              <a:t>The interruption requirements are defined based on the missing ACK/NACK from UE to network. </a:t>
            </a:r>
          </a:p>
          <a:p>
            <a:pPr lvl="2"/>
            <a:r>
              <a:rPr lang="en-US" altLang="zh-TW" sz="1400" dirty="0"/>
              <a:t>It is commonly understood that interrupting DCI would cause more serious issue in network scheduling. Compared to interrupting PDSCH. </a:t>
            </a:r>
            <a:r>
              <a:rPr lang="en-US" altLang="zh-TW" sz="1400" u="sng" dirty="0"/>
              <a:t>PDCCH requires better protections </a:t>
            </a:r>
            <a:r>
              <a:rPr lang="en-US" altLang="zh-TW" sz="1400" dirty="0"/>
              <a:t>because it may carry more important indications, such as UL grant, BWP switch, TCI-state switch.</a:t>
            </a:r>
          </a:p>
          <a:p>
            <a:pPr lvl="1"/>
            <a:r>
              <a:rPr lang="en-US" altLang="zh-TW" sz="1600" dirty="0"/>
              <a:t>One the other hand, some features, e.g., UL Tx switching, SRS carrier switching, already require a shorter RF re-tuning time. Therefore, it is possible to investigate how to explore this shorter RF re-tuning time to protect PDCCH for performance improvement. </a:t>
            </a:r>
          </a:p>
        </p:txBody>
      </p:sp>
      <p:sp>
        <p:nvSpPr>
          <p:cNvPr id="4" name="Content Placeholder 3">
            <a:extLst>
              <a:ext uri="{FF2B5EF4-FFF2-40B4-BE49-F238E27FC236}">
                <a16:creationId xmlns:a16="http://schemas.microsoft.com/office/drawing/2014/main" id="{AABE0547-E081-4163-AB3F-BF7A2037199B}"/>
              </a:ext>
            </a:extLst>
          </p:cNvPr>
          <p:cNvSpPr>
            <a:spLocks noGrp="1"/>
          </p:cNvSpPr>
          <p:nvPr>
            <p:ph sz="half" idx="2"/>
          </p:nvPr>
        </p:nvSpPr>
        <p:spPr/>
        <p:txBody>
          <a:bodyPr/>
          <a:lstStyle/>
          <a:p>
            <a:r>
              <a:rPr lang="en-US" altLang="zh-TW" sz="2000" dirty="0"/>
              <a:t>Objectives</a:t>
            </a:r>
          </a:p>
          <a:p>
            <a:pPr lvl="1"/>
            <a:r>
              <a:rPr lang="en-US" altLang="zh-TW" sz="1600" dirty="0"/>
              <a:t>Introduce UEs capable of interruption-free DCI reception with reduced RF re-tuning time. </a:t>
            </a:r>
          </a:p>
          <a:p>
            <a:pPr lvl="1"/>
            <a:r>
              <a:rPr lang="en-US" altLang="zh-TW" sz="1600" dirty="0"/>
              <a:t>Identify which existing interruption requirements can be enhanced with the enhanced UE behavior.  </a:t>
            </a:r>
          </a:p>
          <a:p>
            <a:pPr lvl="1"/>
            <a:r>
              <a:rPr lang="en-US" altLang="zh-TW" sz="1600" dirty="0"/>
              <a:t>If needed, introduce new requirements or modify existing requirements for UEs capable of interruption-free DCI reception</a:t>
            </a:r>
          </a:p>
        </p:txBody>
      </p:sp>
      <p:sp>
        <p:nvSpPr>
          <p:cNvPr id="5" name="Slide Number Placeholder 4">
            <a:extLst>
              <a:ext uri="{FF2B5EF4-FFF2-40B4-BE49-F238E27FC236}">
                <a16:creationId xmlns:a16="http://schemas.microsoft.com/office/drawing/2014/main" id="{E42C302C-F7F8-9441-1A66-D55DEB460DAC}"/>
              </a:ext>
            </a:extLst>
          </p:cNvPr>
          <p:cNvSpPr>
            <a:spLocks noGrp="1"/>
          </p:cNvSpPr>
          <p:nvPr>
            <p:ph type="sldNum" sz="quarter" idx="12"/>
          </p:nvPr>
        </p:nvSpPr>
        <p:spPr/>
        <p:txBody>
          <a:bodyPr/>
          <a:lstStyle/>
          <a:p>
            <a:fld id="{0AEF9A4B-07C9-404C-9053-A3A2AC3AD5D6}" type="slidenum">
              <a:rPr lang="en-GB" smtClean="0"/>
              <a:pPr/>
              <a:t>11</a:t>
            </a:fld>
            <a:endParaRPr lang="en-GB"/>
          </a:p>
        </p:txBody>
      </p:sp>
      <p:grpSp>
        <p:nvGrpSpPr>
          <p:cNvPr id="15" name="Group 14">
            <a:extLst>
              <a:ext uri="{FF2B5EF4-FFF2-40B4-BE49-F238E27FC236}">
                <a16:creationId xmlns:a16="http://schemas.microsoft.com/office/drawing/2014/main" id="{349F5F7A-2761-C97B-5933-B71BDE9BB31B}"/>
              </a:ext>
            </a:extLst>
          </p:cNvPr>
          <p:cNvGrpSpPr/>
          <p:nvPr/>
        </p:nvGrpSpPr>
        <p:grpSpPr>
          <a:xfrm>
            <a:off x="7090651" y="4263249"/>
            <a:ext cx="3898220" cy="1232353"/>
            <a:chOff x="7181355" y="4541611"/>
            <a:chExt cx="3898220" cy="1232353"/>
          </a:xfrm>
        </p:grpSpPr>
        <p:grpSp>
          <p:nvGrpSpPr>
            <p:cNvPr id="13" name="Group 12">
              <a:extLst>
                <a:ext uri="{FF2B5EF4-FFF2-40B4-BE49-F238E27FC236}">
                  <a16:creationId xmlns:a16="http://schemas.microsoft.com/office/drawing/2014/main" id="{A520EB66-85C5-5100-CF2C-79CEC9A41038}"/>
                </a:ext>
              </a:extLst>
            </p:cNvPr>
            <p:cNvGrpSpPr/>
            <p:nvPr/>
          </p:nvGrpSpPr>
          <p:grpSpPr>
            <a:xfrm>
              <a:off x="7181355" y="4541611"/>
              <a:ext cx="3898220" cy="1232353"/>
              <a:chOff x="7123613" y="4576264"/>
              <a:chExt cx="3898220" cy="1232353"/>
            </a:xfrm>
          </p:grpSpPr>
          <p:sp>
            <p:nvSpPr>
              <p:cNvPr id="6" name="Rectangle 5">
                <a:extLst>
                  <a:ext uri="{FF2B5EF4-FFF2-40B4-BE49-F238E27FC236}">
                    <a16:creationId xmlns:a16="http://schemas.microsoft.com/office/drawing/2014/main" id="{7BDFB7C4-A736-E6C0-6F8A-EFFA89754E18}"/>
                  </a:ext>
                </a:extLst>
              </p:cNvPr>
              <p:cNvSpPr/>
              <p:nvPr/>
            </p:nvSpPr>
            <p:spPr>
              <a:xfrm>
                <a:off x="7123613" y="4576264"/>
                <a:ext cx="287383" cy="923109"/>
              </a:xfrm>
              <a:prstGeom prst="rect">
                <a:avLst/>
              </a:prstGeom>
              <a:solidFill>
                <a:schemeClr val="accent1">
                  <a:lumMod val="40000"/>
                  <a:lumOff val="6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1100" dirty="0">
                    <a:solidFill>
                      <a:schemeClr val="tx1"/>
                    </a:solidFill>
                  </a:rPr>
                  <a:t>PDCCH</a:t>
                </a:r>
                <a:endParaRPr lang="zh-TW" altLang="en-US" sz="1100" dirty="0">
                  <a:solidFill>
                    <a:schemeClr val="tx1"/>
                  </a:solidFill>
                </a:endParaRPr>
              </a:p>
            </p:txBody>
          </p:sp>
          <p:sp>
            <p:nvSpPr>
              <p:cNvPr id="7" name="Rectangle 6">
                <a:extLst>
                  <a:ext uri="{FF2B5EF4-FFF2-40B4-BE49-F238E27FC236}">
                    <a16:creationId xmlns:a16="http://schemas.microsoft.com/office/drawing/2014/main" id="{E83D6F3B-E5BF-82A2-0670-EB83BAF392C0}"/>
                  </a:ext>
                </a:extLst>
              </p:cNvPr>
              <p:cNvSpPr/>
              <p:nvPr/>
            </p:nvSpPr>
            <p:spPr>
              <a:xfrm>
                <a:off x="7410995" y="4576264"/>
                <a:ext cx="1097280" cy="923109"/>
              </a:xfrm>
              <a:prstGeom prst="rect">
                <a:avLst/>
              </a:prstGeom>
              <a:solidFill>
                <a:schemeClr val="accent1">
                  <a:lumMod val="20000"/>
                  <a:lumOff val="8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PDSCH</a:t>
                </a:r>
                <a:endParaRPr lang="zh-TW" altLang="en-US" dirty="0">
                  <a:solidFill>
                    <a:schemeClr val="tx1"/>
                  </a:solidFill>
                </a:endParaRPr>
              </a:p>
            </p:txBody>
          </p:sp>
          <p:sp>
            <p:nvSpPr>
              <p:cNvPr id="9" name="Rectangle 8">
                <a:extLst>
                  <a:ext uri="{FF2B5EF4-FFF2-40B4-BE49-F238E27FC236}">
                    <a16:creationId xmlns:a16="http://schemas.microsoft.com/office/drawing/2014/main" id="{15520C4E-A9C9-CF19-6AE9-EBB45815C30F}"/>
                  </a:ext>
                </a:extLst>
              </p:cNvPr>
              <p:cNvSpPr/>
              <p:nvPr/>
            </p:nvSpPr>
            <p:spPr>
              <a:xfrm>
                <a:off x="9637171" y="4576264"/>
                <a:ext cx="287383" cy="923109"/>
              </a:xfrm>
              <a:prstGeom prst="rect">
                <a:avLst/>
              </a:prstGeom>
              <a:solidFill>
                <a:schemeClr val="accent1">
                  <a:lumMod val="40000"/>
                  <a:lumOff val="6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1100" dirty="0">
                    <a:solidFill>
                      <a:schemeClr val="tx1"/>
                    </a:solidFill>
                  </a:rPr>
                  <a:t>PDCCH</a:t>
                </a:r>
                <a:endParaRPr lang="zh-TW" altLang="en-US" sz="1100" dirty="0">
                  <a:solidFill>
                    <a:schemeClr val="tx1"/>
                  </a:solidFill>
                </a:endParaRPr>
              </a:p>
            </p:txBody>
          </p:sp>
          <p:sp>
            <p:nvSpPr>
              <p:cNvPr id="10" name="Rectangle 9">
                <a:extLst>
                  <a:ext uri="{FF2B5EF4-FFF2-40B4-BE49-F238E27FC236}">
                    <a16:creationId xmlns:a16="http://schemas.microsoft.com/office/drawing/2014/main" id="{405715F6-244B-AEB9-642D-F174E50A5732}"/>
                  </a:ext>
                </a:extLst>
              </p:cNvPr>
              <p:cNvSpPr/>
              <p:nvPr/>
            </p:nvSpPr>
            <p:spPr>
              <a:xfrm>
                <a:off x="9924553" y="4576264"/>
                <a:ext cx="1097280" cy="923109"/>
              </a:xfrm>
              <a:prstGeom prst="rect">
                <a:avLst/>
              </a:prstGeom>
              <a:solidFill>
                <a:schemeClr val="accent1">
                  <a:lumMod val="20000"/>
                  <a:lumOff val="8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dirty="0">
                    <a:solidFill>
                      <a:schemeClr val="tx1"/>
                    </a:solidFill>
                  </a:rPr>
                  <a:t>PDSCH</a:t>
                </a:r>
                <a:endParaRPr lang="zh-TW" altLang="en-US" dirty="0">
                  <a:solidFill>
                    <a:schemeClr val="tx1"/>
                  </a:solidFill>
                </a:endParaRPr>
              </a:p>
            </p:txBody>
          </p:sp>
          <p:sp>
            <p:nvSpPr>
              <p:cNvPr id="11" name="Rectangle 10">
                <a:extLst>
                  <a:ext uri="{FF2B5EF4-FFF2-40B4-BE49-F238E27FC236}">
                    <a16:creationId xmlns:a16="http://schemas.microsoft.com/office/drawing/2014/main" id="{17C5BDE4-A06C-3AF3-4DD0-9C739FBE5D4A}"/>
                  </a:ext>
                </a:extLst>
              </p:cNvPr>
              <p:cNvSpPr/>
              <p:nvPr/>
            </p:nvSpPr>
            <p:spPr>
              <a:xfrm>
                <a:off x="7123613" y="5564777"/>
                <a:ext cx="1384662" cy="243840"/>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ysClr val="windowText" lastClr="000000"/>
                    </a:solidFill>
                  </a:rPr>
                  <a:t>Interruption</a:t>
                </a:r>
                <a:endParaRPr lang="zh-TW" altLang="en-US" sz="1400" dirty="0">
                  <a:solidFill>
                    <a:sysClr val="windowText" lastClr="000000"/>
                  </a:solidFill>
                </a:endParaRPr>
              </a:p>
            </p:txBody>
          </p:sp>
          <p:sp>
            <p:nvSpPr>
              <p:cNvPr id="12" name="Rectangle 11">
                <a:extLst>
                  <a:ext uri="{FF2B5EF4-FFF2-40B4-BE49-F238E27FC236}">
                    <a16:creationId xmlns:a16="http://schemas.microsoft.com/office/drawing/2014/main" id="{6AAEBD0F-CA63-593D-48EE-CD114EBA9772}"/>
                  </a:ext>
                </a:extLst>
              </p:cNvPr>
              <p:cNvSpPr/>
              <p:nvPr/>
            </p:nvSpPr>
            <p:spPr>
              <a:xfrm>
                <a:off x="9924553" y="5564777"/>
                <a:ext cx="1097280" cy="243840"/>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ysClr val="windowText" lastClr="000000"/>
                    </a:solidFill>
                  </a:rPr>
                  <a:t>Interruption</a:t>
                </a:r>
                <a:endParaRPr lang="zh-TW" altLang="en-US" sz="1400" dirty="0">
                  <a:solidFill>
                    <a:sysClr val="windowText" lastClr="000000"/>
                  </a:solidFill>
                </a:endParaRPr>
              </a:p>
            </p:txBody>
          </p:sp>
        </p:grpSp>
        <p:sp>
          <p:nvSpPr>
            <p:cNvPr id="14" name="Arrow: Right 13">
              <a:extLst>
                <a:ext uri="{FF2B5EF4-FFF2-40B4-BE49-F238E27FC236}">
                  <a16:creationId xmlns:a16="http://schemas.microsoft.com/office/drawing/2014/main" id="{F89988E7-AFB9-7061-DECC-705D1CD6BD8E}"/>
                </a:ext>
              </a:extLst>
            </p:cNvPr>
            <p:cNvSpPr/>
            <p:nvPr/>
          </p:nvSpPr>
          <p:spPr>
            <a:xfrm>
              <a:off x="8878387" y="4679152"/>
              <a:ext cx="604301" cy="648880"/>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dirty="0"/>
            </a:p>
          </p:txBody>
        </p:sp>
      </p:grpSp>
    </p:spTree>
    <p:extLst>
      <p:ext uri="{BB962C8B-B14F-4D97-AF65-F5344CB8AC3E}">
        <p14:creationId xmlns:p14="http://schemas.microsoft.com/office/powerpoint/2010/main" val="115526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55560-5F86-9AD9-F8C5-35CE95251F82}"/>
              </a:ext>
            </a:extLst>
          </p:cNvPr>
          <p:cNvSpPr>
            <a:spLocks noGrp="1"/>
          </p:cNvSpPr>
          <p:nvPr>
            <p:ph type="title"/>
          </p:nvPr>
        </p:nvSpPr>
        <p:spPr/>
        <p:txBody>
          <a:bodyPr/>
          <a:lstStyle/>
          <a:p>
            <a:r>
              <a:rPr lang="en-US" altLang="zh-TW" sz="3600" dirty="0"/>
              <a:t>Relaxed RLM/BFD Measurement for Redcap</a:t>
            </a:r>
            <a:endParaRPr lang="zh-TW" altLang="en-US" dirty="0"/>
          </a:p>
        </p:txBody>
      </p:sp>
      <p:sp>
        <p:nvSpPr>
          <p:cNvPr id="3" name="Content Placeholder 2">
            <a:extLst>
              <a:ext uri="{FF2B5EF4-FFF2-40B4-BE49-F238E27FC236}">
                <a16:creationId xmlns:a16="http://schemas.microsoft.com/office/drawing/2014/main" id="{CC37C81F-433F-EFD0-0704-79F13FD9519D}"/>
              </a:ext>
            </a:extLst>
          </p:cNvPr>
          <p:cNvSpPr>
            <a:spLocks noGrp="1"/>
          </p:cNvSpPr>
          <p:nvPr>
            <p:ph sz="half" idx="1"/>
          </p:nvPr>
        </p:nvSpPr>
        <p:spPr/>
        <p:txBody>
          <a:bodyPr/>
          <a:lstStyle/>
          <a:p>
            <a:r>
              <a:rPr lang="en-US" altLang="zh-TW" sz="2000" dirty="0"/>
              <a:t>Motivations</a:t>
            </a:r>
          </a:p>
          <a:p>
            <a:pPr lvl="1"/>
            <a:r>
              <a:rPr lang="en-US" altLang="zh-TW" sz="1800" dirty="0"/>
              <a:t>All power saving features are very important to Redcap UEs. </a:t>
            </a:r>
          </a:p>
          <a:p>
            <a:pPr lvl="1"/>
            <a:r>
              <a:rPr lang="en-US" altLang="zh-TW" sz="1800" dirty="0"/>
              <a:t>Unfortunately, the feature of relaxed RLM/BFD measurement and Redcap were not considered jointly in Rel-17 due to concurrent discussions.</a:t>
            </a:r>
          </a:p>
          <a:p>
            <a:pPr lvl="1"/>
            <a:r>
              <a:rPr lang="en-US" altLang="zh-TW" sz="1800" dirty="0"/>
              <a:t>For 2Rx Redcap UEs, the requirements for relaxed RLM/BFD measurement can directly follow existing requirements for non-Redcap UE.</a:t>
            </a:r>
          </a:p>
          <a:p>
            <a:pPr lvl="1"/>
            <a:r>
              <a:rPr lang="en-US" altLang="zh-TW" sz="1800" dirty="0"/>
              <a:t>For 1Rx Redcap UEs, some discussions are needed to decide the scaling factor in the relaxed measurements</a:t>
            </a:r>
            <a:endParaRPr lang="zh-TW" altLang="en-US" sz="1800" dirty="0"/>
          </a:p>
          <a:p>
            <a:pPr lvl="1"/>
            <a:endParaRPr lang="zh-TW" altLang="en-US" sz="1800" dirty="0"/>
          </a:p>
        </p:txBody>
      </p:sp>
      <p:sp>
        <p:nvSpPr>
          <p:cNvPr id="4" name="Content Placeholder 3">
            <a:extLst>
              <a:ext uri="{FF2B5EF4-FFF2-40B4-BE49-F238E27FC236}">
                <a16:creationId xmlns:a16="http://schemas.microsoft.com/office/drawing/2014/main" id="{3ACE99EA-0E57-11D8-601E-C55C92E1EA78}"/>
              </a:ext>
            </a:extLst>
          </p:cNvPr>
          <p:cNvSpPr>
            <a:spLocks noGrp="1"/>
          </p:cNvSpPr>
          <p:nvPr>
            <p:ph sz="half" idx="2"/>
          </p:nvPr>
        </p:nvSpPr>
        <p:spPr/>
        <p:txBody>
          <a:bodyPr/>
          <a:lstStyle/>
          <a:p>
            <a:r>
              <a:rPr lang="en-US" altLang="zh-TW" dirty="0"/>
              <a:t>Objectives</a:t>
            </a:r>
          </a:p>
          <a:p>
            <a:pPr lvl="1"/>
            <a:r>
              <a:rPr lang="en-US" altLang="zh-TW" sz="1800" dirty="0"/>
              <a:t>Extend Rel-17 RLM/BFD measurement relaxation requirements to Redcap UEs </a:t>
            </a:r>
            <a:endParaRPr lang="zh-TW" altLang="en-US" sz="1800" dirty="0"/>
          </a:p>
          <a:p>
            <a:pPr lvl="1"/>
            <a:endParaRPr lang="zh-TW" altLang="en-US" sz="1800" dirty="0"/>
          </a:p>
        </p:txBody>
      </p:sp>
      <p:sp>
        <p:nvSpPr>
          <p:cNvPr id="5" name="Slide Number Placeholder 4">
            <a:extLst>
              <a:ext uri="{FF2B5EF4-FFF2-40B4-BE49-F238E27FC236}">
                <a16:creationId xmlns:a16="http://schemas.microsoft.com/office/drawing/2014/main" id="{F6A0E63E-6B36-FC7C-71CC-A1465A03511B}"/>
              </a:ext>
            </a:extLst>
          </p:cNvPr>
          <p:cNvSpPr>
            <a:spLocks noGrp="1"/>
          </p:cNvSpPr>
          <p:nvPr>
            <p:ph type="sldNum" sz="quarter" idx="12"/>
          </p:nvPr>
        </p:nvSpPr>
        <p:spPr/>
        <p:txBody>
          <a:bodyPr/>
          <a:lstStyle/>
          <a:p>
            <a:fld id="{0AEF9A4B-07C9-404C-9053-A3A2AC3AD5D6}" type="slidenum">
              <a:rPr lang="en-GB" smtClean="0"/>
              <a:pPr/>
              <a:t>12</a:t>
            </a:fld>
            <a:endParaRPr lang="en-GB"/>
          </a:p>
        </p:txBody>
      </p:sp>
    </p:spTree>
    <p:extLst>
      <p:ext uri="{BB962C8B-B14F-4D97-AF65-F5344CB8AC3E}">
        <p14:creationId xmlns:p14="http://schemas.microsoft.com/office/powerpoint/2010/main" val="3198496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zh-TW" dirty="0"/>
              <a:t>Demodulation</a:t>
            </a:r>
            <a:br>
              <a:rPr lang="en-GB" altLang="zh-TW" dirty="0"/>
            </a:br>
            <a:r>
              <a:rPr lang="en-GB" altLang="zh-TW" sz="2800" dirty="0">
                <a:solidFill>
                  <a:schemeClr val="tx1"/>
                </a:solidFill>
                <a:latin typeface="+mn-lt"/>
                <a:ea typeface="+mn-ea"/>
                <a:cs typeface="+mn-cs"/>
              </a:rPr>
              <a:t>	- </a:t>
            </a:r>
            <a:r>
              <a:rPr lang="en-US" altLang="zh-TW" sz="2800" dirty="0">
                <a:solidFill>
                  <a:schemeClr val="tx1"/>
                </a:solidFill>
                <a:latin typeface="+mn-lt"/>
                <a:ea typeface="+mn-ea"/>
                <a:cs typeface="+mn-cs"/>
              </a:rPr>
              <a:t>Application layer throughput </a:t>
            </a:r>
            <a:r>
              <a:rPr lang="en-US" altLang="zh-TW" sz="2800" dirty="0" err="1">
                <a:solidFill>
                  <a:schemeClr val="tx1"/>
                </a:solidFill>
                <a:latin typeface="+mn-lt"/>
                <a:ea typeface="+mn-ea"/>
                <a:cs typeface="+mn-cs"/>
              </a:rPr>
              <a:t>enh</a:t>
            </a:r>
            <a:r>
              <a:rPr lang="en-US" altLang="zh-TW" sz="2800" dirty="0">
                <a:solidFill>
                  <a:schemeClr val="tx1"/>
                </a:solidFill>
                <a:latin typeface="+mn-lt"/>
                <a:ea typeface="+mn-ea"/>
                <a:cs typeface="+mn-cs"/>
              </a:rPr>
              <a:t>: OLLA and 4-layer</a:t>
            </a:r>
            <a:br>
              <a:rPr lang="en-US" altLang="zh-TW" sz="2800" dirty="0">
                <a:solidFill>
                  <a:schemeClr val="tx1"/>
                </a:solidFill>
                <a:latin typeface="+mn-lt"/>
                <a:ea typeface="+mn-ea"/>
                <a:cs typeface="+mn-cs"/>
              </a:rPr>
            </a:br>
            <a:r>
              <a:rPr lang="en-US" altLang="zh-TW" sz="2800" dirty="0">
                <a:solidFill>
                  <a:schemeClr val="tx1"/>
                </a:solidFill>
                <a:latin typeface="+mn-lt"/>
                <a:ea typeface="+mn-ea"/>
                <a:cs typeface="+mn-cs"/>
              </a:rPr>
              <a:t>	- CQI report for R-ML SU-MIMO receiver</a:t>
            </a:r>
            <a:br>
              <a:rPr lang="zh-TW" altLang="en-US" sz="2800" dirty="0">
                <a:solidFill>
                  <a:schemeClr val="tx1"/>
                </a:solidFill>
                <a:latin typeface="+mn-lt"/>
                <a:ea typeface="+mn-ea"/>
                <a:cs typeface="+mn-cs"/>
              </a:rPr>
            </a:br>
            <a:r>
              <a:rPr lang="en-US" altLang="zh-TW" sz="2800" dirty="0">
                <a:solidFill>
                  <a:schemeClr val="tx1"/>
                </a:solidFill>
                <a:latin typeface="+mn-lt"/>
                <a:ea typeface="+mn-ea"/>
                <a:cs typeface="+mn-cs"/>
              </a:rPr>
              <a:t>	- Test case for new special channel model</a:t>
            </a:r>
            <a:br>
              <a:rPr lang="zh-TW" altLang="en-US" sz="7200" kern="1200" dirty="0">
                <a:solidFill>
                  <a:schemeClr val="tx1"/>
                </a:solidFill>
                <a:latin typeface="+mn-lt"/>
                <a:ea typeface="+mn-ea"/>
                <a:cs typeface="+mn-cs"/>
              </a:rPr>
            </a:br>
            <a:endParaRPr lang="en-GB"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13</a:t>
            </a:fld>
            <a:endParaRPr lang="en-GB"/>
          </a:p>
        </p:txBody>
      </p:sp>
    </p:spTree>
    <p:extLst>
      <p:ext uri="{BB962C8B-B14F-4D97-AF65-F5344CB8AC3E}">
        <p14:creationId xmlns:p14="http://schemas.microsoft.com/office/powerpoint/2010/main" val="2112307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55560-5F86-9AD9-F8C5-35CE95251F82}"/>
              </a:ext>
            </a:extLst>
          </p:cNvPr>
          <p:cNvSpPr>
            <a:spLocks noGrp="1"/>
          </p:cNvSpPr>
          <p:nvPr>
            <p:ph type="title"/>
          </p:nvPr>
        </p:nvSpPr>
        <p:spPr/>
        <p:txBody>
          <a:bodyPr/>
          <a:lstStyle/>
          <a:p>
            <a:r>
              <a:rPr lang="en-US" altLang="zh-TW" sz="3600"/>
              <a:t>Demodulation</a:t>
            </a:r>
            <a:endParaRPr lang="zh-TW" altLang="en-US" dirty="0"/>
          </a:p>
        </p:txBody>
      </p:sp>
      <p:sp>
        <p:nvSpPr>
          <p:cNvPr id="3" name="Content Placeholder 2">
            <a:extLst>
              <a:ext uri="{FF2B5EF4-FFF2-40B4-BE49-F238E27FC236}">
                <a16:creationId xmlns:a16="http://schemas.microsoft.com/office/drawing/2014/main" id="{CC37C81F-433F-EFD0-0704-79F13FD9519D}"/>
              </a:ext>
            </a:extLst>
          </p:cNvPr>
          <p:cNvSpPr>
            <a:spLocks noGrp="1"/>
          </p:cNvSpPr>
          <p:nvPr>
            <p:ph sz="half" idx="1"/>
          </p:nvPr>
        </p:nvSpPr>
        <p:spPr/>
        <p:txBody>
          <a:bodyPr/>
          <a:lstStyle/>
          <a:p>
            <a:r>
              <a:rPr lang="en-US" altLang="zh-TW" sz="1800" dirty="0"/>
              <a:t>Motivations</a:t>
            </a:r>
          </a:p>
          <a:p>
            <a:pPr lvl="1"/>
            <a:r>
              <a:rPr lang="en-US" altLang="zh-TW" sz="1600" dirty="0">
                <a:solidFill>
                  <a:schemeClr val="tx1"/>
                </a:solidFill>
              </a:rPr>
              <a:t>Application layer throughput </a:t>
            </a:r>
            <a:r>
              <a:rPr lang="en-US" altLang="zh-TW" sz="1600" dirty="0" err="1">
                <a:solidFill>
                  <a:schemeClr val="tx1"/>
                </a:solidFill>
              </a:rPr>
              <a:t>enh</a:t>
            </a:r>
            <a:r>
              <a:rPr lang="en-US" altLang="zh-TW" sz="1600" dirty="0">
                <a:solidFill>
                  <a:schemeClr val="tx1"/>
                </a:solidFill>
              </a:rPr>
              <a:t>: OLLA and 4-layer</a:t>
            </a:r>
          </a:p>
          <a:p>
            <a:pPr lvl="2"/>
            <a:r>
              <a:rPr lang="en-US" altLang="zh-TW" sz="1400" dirty="0"/>
              <a:t>Leftover of Rel-18 </a:t>
            </a:r>
            <a:r>
              <a:rPr lang="en-US" altLang="zh-TW" sz="1400" dirty="0" err="1"/>
              <a:t>Demod</a:t>
            </a:r>
            <a:r>
              <a:rPr lang="en-US" altLang="zh-TW" sz="1400" dirty="0"/>
              <a:t> work. Extending the current scope to consider OLLA and 4-layer provides an even better assessment of UE performance in the real deployment scenario. </a:t>
            </a:r>
          </a:p>
          <a:p>
            <a:pPr lvl="3"/>
            <a:r>
              <a:rPr lang="en-US" altLang="zh-TW" sz="1200" dirty="0">
                <a:solidFill>
                  <a:schemeClr val="tx1"/>
                </a:solidFill>
              </a:rPr>
              <a:t>At least UE performance should no</a:t>
            </a:r>
            <a:r>
              <a:rPr lang="en-US" altLang="zh-TW" sz="1200" dirty="0"/>
              <a:t>t be degraded when OLLA is enabled</a:t>
            </a:r>
            <a:endParaRPr lang="en-US" altLang="zh-TW" sz="1200" dirty="0">
              <a:solidFill>
                <a:schemeClr val="tx1"/>
              </a:solidFill>
            </a:endParaRPr>
          </a:p>
          <a:p>
            <a:pPr lvl="1"/>
            <a:r>
              <a:rPr lang="en-US" altLang="zh-TW" sz="1600" dirty="0"/>
              <a:t>CQI report for R-ML SU-MIMO receiver</a:t>
            </a:r>
          </a:p>
          <a:p>
            <a:pPr lvl="2"/>
            <a:r>
              <a:rPr lang="en-US" altLang="zh-TW" sz="1400" dirty="0"/>
              <a:t>Advanced R-ML SU-MIMO receiver is already considered in current PDSCH demodulation test, but not in the CQI test. This mismatch needs to be fixed. So that we do need to wait for OLLA to converge</a:t>
            </a:r>
          </a:p>
          <a:p>
            <a:pPr lvl="1"/>
            <a:r>
              <a:rPr lang="en-US" altLang="zh-TW" sz="1600" dirty="0"/>
              <a:t>Test case for new spatial channel model</a:t>
            </a:r>
          </a:p>
          <a:p>
            <a:pPr lvl="2"/>
            <a:r>
              <a:rPr lang="en-US" altLang="zh-TW" sz="1400" dirty="0"/>
              <a:t>SI </a:t>
            </a:r>
            <a:r>
              <a:rPr lang="en-US" altLang="zh-TW" sz="1400" dirty="0">
                <a:hlinkClick r:id="rId2"/>
              </a:rPr>
              <a:t>FS_NR_demod_SCM</a:t>
            </a:r>
            <a:r>
              <a:rPr lang="zh-TW" altLang="en-US" sz="1400" dirty="0"/>
              <a:t> </a:t>
            </a:r>
            <a:r>
              <a:rPr lang="en-US" altLang="zh-TW" sz="1400" dirty="0"/>
              <a:t>is expected to introduce new channel model which explores the spatial characteristic of the channel. As the next step, it is expected to define the corresponding test cases.</a:t>
            </a:r>
          </a:p>
        </p:txBody>
      </p:sp>
      <p:sp>
        <p:nvSpPr>
          <p:cNvPr id="4" name="Content Placeholder 3">
            <a:extLst>
              <a:ext uri="{FF2B5EF4-FFF2-40B4-BE49-F238E27FC236}">
                <a16:creationId xmlns:a16="http://schemas.microsoft.com/office/drawing/2014/main" id="{3ACE99EA-0E57-11D8-601E-C55C92E1EA78}"/>
              </a:ext>
            </a:extLst>
          </p:cNvPr>
          <p:cNvSpPr>
            <a:spLocks noGrp="1"/>
          </p:cNvSpPr>
          <p:nvPr>
            <p:ph sz="half" idx="2"/>
          </p:nvPr>
        </p:nvSpPr>
        <p:spPr/>
        <p:txBody>
          <a:bodyPr/>
          <a:lstStyle/>
          <a:p>
            <a:r>
              <a:rPr lang="en-US" altLang="zh-TW" sz="1800" dirty="0"/>
              <a:t>Objectives</a:t>
            </a:r>
          </a:p>
          <a:p>
            <a:pPr lvl="1"/>
            <a:r>
              <a:rPr lang="en-US" altLang="zh-TW" sz="1600" dirty="0">
                <a:solidFill>
                  <a:schemeClr val="tx1"/>
                </a:solidFill>
              </a:rPr>
              <a:t>App layer throughput </a:t>
            </a:r>
            <a:r>
              <a:rPr lang="en-US" altLang="zh-TW" sz="1600" dirty="0" err="1">
                <a:solidFill>
                  <a:schemeClr val="tx1"/>
                </a:solidFill>
              </a:rPr>
              <a:t>enh</a:t>
            </a:r>
            <a:r>
              <a:rPr lang="en-US" altLang="zh-TW" sz="1600" dirty="0">
                <a:solidFill>
                  <a:schemeClr val="tx1"/>
                </a:solidFill>
              </a:rPr>
              <a:t>: OLLA and 4-layer</a:t>
            </a:r>
          </a:p>
          <a:p>
            <a:pPr lvl="2"/>
            <a:r>
              <a:rPr lang="en-US" altLang="zh-TW" sz="1400" dirty="0">
                <a:solidFill>
                  <a:schemeClr val="tx1"/>
                </a:solidFill>
              </a:rPr>
              <a:t>Specify absolute physical layer throughput requirements with link adaptation with </a:t>
            </a:r>
          </a:p>
          <a:p>
            <a:pPr lvl="3"/>
            <a:r>
              <a:rPr lang="en-US" altLang="zh-TW" sz="1400" dirty="0">
                <a:solidFill>
                  <a:schemeClr val="tx1"/>
                </a:solidFill>
              </a:rPr>
              <a:t>Outer-loop link adaptation at </a:t>
            </a:r>
            <a:r>
              <a:rPr lang="en-US" altLang="zh-TW" sz="1400" dirty="0" err="1">
                <a:solidFill>
                  <a:schemeClr val="tx1"/>
                </a:solidFill>
              </a:rPr>
              <a:t>gNB</a:t>
            </a:r>
            <a:r>
              <a:rPr lang="en-US" altLang="zh-TW" sz="1400" dirty="0">
                <a:solidFill>
                  <a:schemeClr val="tx1"/>
                </a:solidFill>
              </a:rPr>
              <a:t> side enabled, and/or</a:t>
            </a:r>
          </a:p>
          <a:p>
            <a:pPr lvl="3"/>
            <a:r>
              <a:rPr lang="en-US" altLang="zh-TW" sz="1400" dirty="0"/>
              <a:t>4-layer MIMO</a:t>
            </a:r>
            <a:endParaRPr lang="en-US" altLang="zh-TW" sz="1400" dirty="0">
              <a:solidFill>
                <a:schemeClr val="tx1"/>
              </a:solidFill>
            </a:endParaRPr>
          </a:p>
          <a:p>
            <a:pPr lvl="1"/>
            <a:r>
              <a:rPr lang="en-US" altLang="zh-TW" sz="1600" dirty="0"/>
              <a:t>CQI report for R-ML receiver</a:t>
            </a:r>
          </a:p>
          <a:p>
            <a:pPr lvl="2"/>
            <a:r>
              <a:rPr lang="en-US" altLang="zh-TW" sz="1400" dirty="0">
                <a:solidFill>
                  <a:schemeClr val="tx1"/>
                </a:solidFill>
              </a:rPr>
              <a:t>Introduce</a:t>
            </a:r>
            <a:r>
              <a:rPr lang="en-US" altLang="zh-TW" sz="1400" dirty="0"/>
              <a:t> the CQI test cases for advanced R-ML receivers</a:t>
            </a:r>
            <a:endParaRPr lang="en-US" altLang="zh-TW" sz="1200" dirty="0"/>
          </a:p>
          <a:p>
            <a:pPr lvl="1"/>
            <a:r>
              <a:rPr lang="en-US" altLang="zh-TW" sz="1600" dirty="0"/>
              <a:t>Test case for new spatial channel model</a:t>
            </a:r>
          </a:p>
          <a:p>
            <a:pPr lvl="2"/>
            <a:r>
              <a:rPr lang="en-US" altLang="zh-TW" sz="1400" dirty="0"/>
              <a:t>Introduce Throughput and PMI test cases with the channel model based on the outcome of SI for SU-MIMO with single cell and with neighboring cell interference</a:t>
            </a:r>
            <a:endParaRPr lang="zh-TW" altLang="en-US" sz="1400" dirty="0"/>
          </a:p>
        </p:txBody>
      </p:sp>
      <p:sp>
        <p:nvSpPr>
          <p:cNvPr id="5" name="Slide Number Placeholder 4">
            <a:extLst>
              <a:ext uri="{FF2B5EF4-FFF2-40B4-BE49-F238E27FC236}">
                <a16:creationId xmlns:a16="http://schemas.microsoft.com/office/drawing/2014/main" id="{F6A0E63E-6B36-FC7C-71CC-A1465A03511B}"/>
              </a:ext>
            </a:extLst>
          </p:cNvPr>
          <p:cNvSpPr>
            <a:spLocks noGrp="1"/>
          </p:cNvSpPr>
          <p:nvPr>
            <p:ph type="sldNum" sz="quarter" idx="12"/>
          </p:nvPr>
        </p:nvSpPr>
        <p:spPr/>
        <p:txBody>
          <a:bodyPr/>
          <a:lstStyle/>
          <a:p>
            <a:fld id="{0AEF9A4B-07C9-404C-9053-A3A2AC3AD5D6}" type="slidenum">
              <a:rPr lang="en-GB" smtClean="0"/>
              <a:pPr/>
              <a:t>14</a:t>
            </a:fld>
            <a:endParaRPr lang="en-GB"/>
          </a:p>
        </p:txBody>
      </p:sp>
    </p:spTree>
    <p:extLst>
      <p:ext uri="{BB962C8B-B14F-4D97-AF65-F5344CB8AC3E}">
        <p14:creationId xmlns:p14="http://schemas.microsoft.com/office/powerpoint/2010/main" val="591312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Thank you!</a:t>
            </a:r>
          </a:p>
        </p:txBody>
      </p:sp>
      <p:sp>
        <p:nvSpPr>
          <p:cNvPr id="4" name="Slide Number Placeholder 3"/>
          <p:cNvSpPr>
            <a:spLocks noGrp="1"/>
          </p:cNvSpPr>
          <p:nvPr>
            <p:ph type="sldNum" sz="quarter" idx="12"/>
          </p:nvPr>
        </p:nvSpPr>
        <p:spPr/>
        <p:txBody>
          <a:bodyPr/>
          <a:lstStyle/>
          <a:p>
            <a:fld id="{0AEF9A4B-07C9-404C-9053-A3A2AC3AD5D6}" type="slidenum">
              <a:rPr lang="en-GB" smtClean="0"/>
              <a:pPr/>
              <a:t>15</a:t>
            </a:fld>
            <a:endParaRPr lang="en-GB"/>
          </a:p>
        </p:txBody>
      </p:sp>
    </p:spTree>
    <p:extLst>
      <p:ext uri="{BB962C8B-B14F-4D97-AF65-F5344CB8AC3E}">
        <p14:creationId xmlns:p14="http://schemas.microsoft.com/office/powerpoint/2010/main" val="755332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6147D-DB7E-C26B-8F7D-1D6F1A08D06E}"/>
              </a:ext>
            </a:extLst>
          </p:cNvPr>
          <p:cNvSpPr>
            <a:spLocks noGrp="1"/>
          </p:cNvSpPr>
          <p:nvPr>
            <p:ph type="title"/>
          </p:nvPr>
        </p:nvSpPr>
        <p:spPr/>
        <p:txBody>
          <a:bodyPr/>
          <a:lstStyle/>
          <a:p>
            <a:r>
              <a:rPr lang="en-US" altLang="zh-TW" dirty="0"/>
              <a:t>Outline</a:t>
            </a:r>
            <a:endParaRPr lang="zh-TW" altLang="en-US" dirty="0"/>
          </a:p>
        </p:txBody>
      </p:sp>
      <p:sp>
        <p:nvSpPr>
          <p:cNvPr id="3" name="Content Placeholder 2">
            <a:extLst>
              <a:ext uri="{FF2B5EF4-FFF2-40B4-BE49-F238E27FC236}">
                <a16:creationId xmlns:a16="http://schemas.microsoft.com/office/drawing/2014/main" id="{E7C84292-F362-9D46-0407-5628464FDC25}"/>
              </a:ext>
            </a:extLst>
          </p:cNvPr>
          <p:cNvSpPr>
            <a:spLocks noGrp="1"/>
          </p:cNvSpPr>
          <p:nvPr>
            <p:ph idx="1"/>
          </p:nvPr>
        </p:nvSpPr>
        <p:spPr/>
        <p:txBody>
          <a:bodyPr/>
          <a:lstStyle/>
          <a:p>
            <a:r>
              <a:rPr lang="en-US" altLang="zh-TW" sz="2800" dirty="0">
                <a:latin typeface="+mj-lt"/>
              </a:rPr>
              <a:t>General views for Rel-20 RAN4-led 5G-A WIs</a:t>
            </a:r>
          </a:p>
          <a:p>
            <a:r>
              <a:rPr lang="en-US" altLang="zh-TW" sz="2800" dirty="0">
                <a:latin typeface="+mj-lt"/>
              </a:rPr>
              <a:t>MTK proposals to Individual Areas: RF, RRM and </a:t>
            </a:r>
            <a:r>
              <a:rPr lang="en-US" altLang="zh-TW" sz="2800" dirty="0" err="1">
                <a:latin typeface="+mj-lt"/>
              </a:rPr>
              <a:t>Demod</a:t>
            </a:r>
            <a:endParaRPr lang="en-US" altLang="zh-TW" sz="2800" dirty="0">
              <a:latin typeface="+mj-lt"/>
            </a:endParaRPr>
          </a:p>
        </p:txBody>
      </p:sp>
      <p:sp>
        <p:nvSpPr>
          <p:cNvPr id="4" name="Slide Number Placeholder 3">
            <a:extLst>
              <a:ext uri="{FF2B5EF4-FFF2-40B4-BE49-F238E27FC236}">
                <a16:creationId xmlns:a16="http://schemas.microsoft.com/office/drawing/2014/main" id="{9C296095-CD92-02FB-0C99-AC713F1BD930}"/>
              </a:ext>
            </a:extLst>
          </p:cNvPr>
          <p:cNvSpPr>
            <a:spLocks noGrp="1"/>
          </p:cNvSpPr>
          <p:nvPr>
            <p:ph type="sldNum" sz="quarter" idx="12"/>
          </p:nvPr>
        </p:nvSpPr>
        <p:spPr/>
        <p:txBody>
          <a:bodyPr/>
          <a:lstStyle/>
          <a:p>
            <a:fld id="{0AEF9A4B-07C9-404C-9053-A3A2AC3AD5D6}" type="slidenum">
              <a:rPr lang="en-GB" smtClean="0"/>
              <a:pPr/>
              <a:t>2</a:t>
            </a:fld>
            <a:endParaRPr lang="en-GB"/>
          </a:p>
        </p:txBody>
      </p:sp>
    </p:spTree>
    <p:extLst>
      <p:ext uri="{BB962C8B-B14F-4D97-AF65-F5344CB8AC3E}">
        <p14:creationId xmlns:p14="http://schemas.microsoft.com/office/powerpoint/2010/main" val="433612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B3EFB-3D80-EAFB-F0DE-1D5151544B43}"/>
              </a:ext>
            </a:extLst>
          </p:cNvPr>
          <p:cNvSpPr>
            <a:spLocks noGrp="1"/>
          </p:cNvSpPr>
          <p:nvPr>
            <p:ph type="title"/>
          </p:nvPr>
        </p:nvSpPr>
        <p:spPr/>
        <p:txBody>
          <a:bodyPr>
            <a:normAutofit/>
          </a:bodyPr>
          <a:lstStyle/>
          <a:p>
            <a:r>
              <a:rPr lang="en-US" altLang="zh-TW" sz="3600" dirty="0">
                <a:latin typeface="+mj-lt"/>
              </a:rPr>
              <a:t>General views for Rel-20 RAN4-led 5G-A WIs</a:t>
            </a:r>
            <a:r>
              <a:rPr lang="fi-FI" altLang="zh-TW" dirty="0"/>
              <a:t> </a:t>
            </a:r>
            <a:br>
              <a:rPr lang="fi-FI" altLang="zh-TW" dirty="0">
                <a:solidFill>
                  <a:schemeClr val="bg1">
                    <a:lumMod val="75000"/>
                  </a:schemeClr>
                </a:solidFill>
              </a:rPr>
            </a:br>
            <a:endParaRPr lang="zh-TW" altLang="en-US" dirty="0"/>
          </a:p>
        </p:txBody>
      </p:sp>
      <p:sp>
        <p:nvSpPr>
          <p:cNvPr id="3" name="Content Placeholder 2">
            <a:extLst>
              <a:ext uri="{FF2B5EF4-FFF2-40B4-BE49-F238E27FC236}">
                <a16:creationId xmlns:a16="http://schemas.microsoft.com/office/drawing/2014/main" id="{FD646A5C-EF27-5553-BC7F-0B9E928892E2}"/>
              </a:ext>
            </a:extLst>
          </p:cNvPr>
          <p:cNvSpPr>
            <a:spLocks noGrp="1"/>
          </p:cNvSpPr>
          <p:nvPr>
            <p:ph idx="1"/>
          </p:nvPr>
        </p:nvSpPr>
        <p:spPr>
          <a:xfrm>
            <a:off x="481013" y="1701008"/>
            <a:ext cx="11233149" cy="4483661"/>
          </a:xfrm>
        </p:spPr>
        <p:txBody>
          <a:bodyPr/>
          <a:lstStyle/>
          <a:p>
            <a:r>
              <a:rPr lang="en-US" altLang="zh-TW" sz="2400" dirty="0">
                <a:latin typeface="+mj-lt"/>
              </a:rPr>
              <a:t>Many new features were added without following commercialization. It is not an efficient way of using the time and efforts of all RAN4 delegates. </a:t>
            </a:r>
          </a:p>
          <a:p>
            <a:r>
              <a:rPr lang="en-US" altLang="zh-TW" sz="2400" dirty="0">
                <a:latin typeface="+mj-lt"/>
              </a:rPr>
              <a:t>New Rel-20 features needs to focus on</a:t>
            </a:r>
          </a:p>
          <a:p>
            <a:pPr lvl="1"/>
            <a:r>
              <a:rPr lang="en-US" altLang="zh-TW" dirty="0">
                <a:latin typeface="+mj-lt"/>
              </a:rPr>
              <a:t>Addressing operator’s urgent deployment problem and need</a:t>
            </a:r>
          </a:p>
          <a:p>
            <a:pPr lvl="1"/>
            <a:r>
              <a:rPr lang="en-US" altLang="zh-TW" dirty="0">
                <a:latin typeface="+mj-lt"/>
              </a:rPr>
              <a:t>Balanced focus in </a:t>
            </a:r>
            <a:r>
              <a:rPr lang="en-US" altLang="zh-TW" dirty="0" err="1">
                <a:latin typeface="+mj-lt"/>
              </a:rPr>
              <a:t>eMBB</a:t>
            </a:r>
            <a:r>
              <a:rPr lang="en-US" altLang="zh-TW" dirty="0">
                <a:latin typeface="+mj-lt"/>
              </a:rPr>
              <a:t> and vertical markets</a:t>
            </a:r>
          </a:p>
          <a:p>
            <a:pPr lvl="1"/>
            <a:r>
              <a:rPr lang="en-US" altLang="zh-TW" dirty="0">
                <a:latin typeface="+mj-lt"/>
              </a:rPr>
              <a:t>Simple and efficient solution to increase the deploying chance</a:t>
            </a:r>
            <a:endParaRPr lang="en-US" altLang="zh-TW" sz="2400" dirty="0">
              <a:latin typeface="+mj-lt"/>
            </a:endParaRPr>
          </a:p>
          <a:p>
            <a:pPr marL="0" indent="0">
              <a:buNone/>
            </a:pPr>
            <a:endParaRPr lang="zh-TW" altLang="en-US" dirty="0"/>
          </a:p>
        </p:txBody>
      </p:sp>
      <p:sp>
        <p:nvSpPr>
          <p:cNvPr id="4" name="Slide Number Placeholder 3">
            <a:extLst>
              <a:ext uri="{FF2B5EF4-FFF2-40B4-BE49-F238E27FC236}">
                <a16:creationId xmlns:a16="http://schemas.microsoft.com/office/drawing/2014/main" id="{A969CC75-196F-E023-6390-026E0B00D52C}"/>
              </a:ext>
            </a:extLst>
          </p:cNvPr>
          <p:cNvSpPr>
            <a:spLocks noGrp="1"/>
          </p:cNvSpPr>
          <p:nvPr>
            <p:ph type="sldNum" sz="quarter" idx="12"/>
          </p:nvPr>
        </p:nvSpPr>
        <p:spPr/>
        <p:txBody>
          <a:bodyPr/>
          <a:lstStyle/>
          <a:p>
            <a:fld id="{0AEF9A4B-07C9-404C-9053-A3A2AC3AD5D6}" type="slidenum">
              <a:rPr lang="en-GB" smtClean="0"/>
              <a:pPr/>
              <a:t>3</a:t>
            </a:fld>
            <a:endParaRPr lang="en-GB"/>
          </a:p>
        </p:txBody>
      </p:sp>
    </p:spTree>
    <p:extLst>
      <p:ext uri="{BB962C8B-B14F-4D97-AF65-F5344CB8AC3E}">
        <p14:creationId xmlns:p14="http://schemas.microsoft.com/office/powerpoint/2010/main" val="3667407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28D71-5109-4964-9A59-2F938B44F150}"/>
              </a:ext>
            </a:extLst>
          </p:cNvPr>
          <p:cNvSpPr>
            <a:spLocks noGrp="1"/>
          </p:cNvSpPr>
          <p:nvPr>
            <p:ph type="title"/>
          </p:nvPr>
        </p:nvSpPr>
        <p:spPr/>
        <p:txBody>
          <a:bodyPr>
            <a:normAutofit/>
          </a:bodyPr>
          <a:lstStyle/>
          <a:p>
            <a:pPr>
              <a:tabLst>
                <a:tab pos="11209338" algn="r"/>
              </a:tabLst>
            </a:pPr>
            <a:r>
              <a:rPr lang="fi-FI" altLang="zh-TW" sz="3600" dirty="0">
                <a:latin typeface="+mj-lt"/>
              </a:rPr>
              <a:t>MediaTek Proposals</a:t>
            </a:r>
            <a:r>
              <a:rPr lang="fi-FI" altLang="zh-TW" dirty="0"/>
              <a:t> to Individual Areas</a:t>
            </a:r>
            <a:endParaRPr lang="en-US" b="0" dirty="0">
              <a:latin typeface="+mn-lt"/>
            </a:endParaRPr>
          </a:p>
        </p:txBody>
      </p:sp>
      <p:sp>
        <p:nvSpPr>
          <p:cNvPr id="4" name="Slide Number Placeholder 3">
            <a:extLst>
              <a:ext uri="{FF2B5EF4-FFF2-40B4-BE49-F238E27FC236}">
                <a16:creationId xmlns:a16="http://schemas.microsoft.com/office/drawing/2014/main" id="{359820B5-A19A-4CFC-A35C-6F554517FCC3}"/>
              </a:ext>
            </a:extLst>
          </p:cNvPr>
          <p:cNvSpPr>
            <a:spLocks noGrp="1"/>
          </p:cNvSpPr>
          <p:nvPr>
            <p:ph type="sldNum" sz="quarter" idx="12"/>
          </p:nvPr>
        </p:nvSpPr>
        <p:spPr/>
        <p:txBody>
          <a:bodyPr/>
          <a:lstStyle/>
          <a:p>
            <a:fld id="{0AEF9A4B-07C9-404C-9053-A3A2AC3AD5D6}" type="slidenum">
              <a:rPr lang="en-GB" smtClean="0"/>
              <a:pPr/>
              <a:t>4</a:t>
            </a:fld>
            <a:endParaRPr lang="en-GB"/>
          </a:p>
        </p:txBody>
      </p:sp>
      <p:graphicFrame>
        <p:nvGraphicFramePr>
          <p:cNvPr id="6" name="Table 10">
            <a:extLst>
              <a:ext uri="{FF2B5EF4-FFF2-40B4-BE49-F238E27FC236}">
                <a16:creationId xmlns:a16="http://schemas.microsoft.com/office/drawing/2014/main" id="{9712409D-288F-4B86-BAF4-83CD2AB8F799}"/>
              </a:ext>
            </a:extLst>
          </p:cNvPr>
          <p:cNvGraphicFramePr>
            <a:graphicFrameLocks noGrp="1"/>
          </p:cNvGraphicFramePr>
          <p:nvPr>
            <p:ph idx="1"/>
            <p:extLst>
              <p:ext uri="{D42A27DB-BD31-4B8C-83A1-F6EECF244321}">
                <p14:modId xmlns:p14="http://schemas.microsoft.com/office/powerpoint/2010/main" val="2283874733"/>
              </p:ext>
            </p:extLst>
          </p:nvPr>
        </p:nvGraphicFramePr>
        <p:xfrm>
          <a:off x="481013" y="1701800"/>
          <a:ext cx="3638314" cy="1483360"/>
        </p:xfrm>
        <a:graphic>
          <a:graphicData uri="http://schemas.openxmlformats.org/drawingml/2006/table">
            <a:tbl>
              <a:tblPr firstRow="1" bandRow="1">
                <a:tableStyleId>{93296810-A885-4BE3-A3E7-6D5BEEA58F35}</a:tableStyleId>
              </a:tblPr>
              <a:tblGrid>
                <a:gridCol w="1230391">
                  <a:extLst>
                    <a:ext uri="{9D8B030D-6E8A-4147-A177-3AD203B41FA5}">
                      <a16:colId xmlns:a16="http://schemas.microsoft.com/office/drawing/2014/main" val="3208270527"/>
                    </a:ext>
                  </a:extLst>
                </a:gridCol>
                <a:gridCol w="2407923">
                  <a:extLst>
                    <a:ext uri="{9D8B030D-6E8A-4147-A177-3AD203B41FA5}">
                      <a16:colId xmlns:a16="http://schemas.microsoft.com/office/drawing/2014/main" val="739683165"/>
                    </a:ext>
                  </a:extLst>
                </a:gridCol>
              </a:tblGrid>
              <a:tr h="370840">
                <a:tc>
                  <a:txBody>
                    <a:bodyPr/>
                    <a:lstStyle/>
                    <a:p>
                      <a:pPr marL="0" algn="l" defTabSz="914400" rtl="0" eaLnBrk="1" latinLnBrk="0" hangingPunct="1"/>
                      <a:r>
                        <a:rPr lang="en-US" altLang="zh-TW" sz="1600" b="0" kern="1200" dirty="0">
                          <a:solidFill>
                            <a:schemeClr val="tx1"/>
                          </a:solidFill>
                          <a:latin typeface="+mj-lt"/>
                          <a:ea typeface="+mn-ea"/>
                          <a:cs typeface="+mn-cs"/>
                        </a:rPr>
                        <a:t>Area</a:t>
                      </a:r>
                      <a:endParaRPr lang="zh-TW" altLang="en-US" sz="1600" b="0" kern="1200" dirty="0">
                        <a:solidFill>
                          <a:schemeClr val="tx1"/>
                        </a:solidFill>
                        <a:latin typeface="+mj-lt"/>
                        <a:ea typeface="+mn-ea"/>
                        <a:cs typeface="+mn-cs"/>
                      </a:endParaRPr>
                    </a:p>
                  </a:txBody>
                  <a:tcPr marL="45720" marR="45720">
                    <a:solidFill>
                      <a:schemeClr val="bg1">
                        <a:lumMod val="75000"/>
                      </a:schemeClr>
                    </a:solidFill>
                  </a:tcPr>
                </a:tc>
                <a:tc>
                  <a:txBody>
                    <a:bodyPr/>
                    <a:lstStyle/>
                    <a:p>
                      <a:pPr marL="0" algn="l" defTabSz="914400" rtl="0" eaLnBrk="1" latinLnBrk="0" hangingPunct="1"/>
                      <a:r>
                        <a:rPr lang="en-US" altLang="zh-TW" sz="1600" b="0" kern="1200" dirty="0">
                          <a:solidFill>
                            <a:schemeClr val="tx1"/>
                          </a:solidFill>
                          <a:latin typeface="+mj-lt"/>
                          <a:ea typeface="+mn-ea"/>
                          <a:cs typeface="+mn-cs"/>
                        </a:rPr>
                        <a:t>Proposed objectives</a:t>
                      </a:r>
                      <a:endParaRPr lang="zh-TW" altLang="en-US" sz="1600" b="0" kern="1200" dirty="0">
                        <a:solidFill>
                          <a:schemeClr val="tx1"/>
                        </a:solidFill>
                        <a:latin typeface="+mj-lt"/>
                        <a:ea typeface="+mn-ea"/>
                        <a:cs typeface="+mn-cs"/>
                      </a:endParaRPr>
                    </a:p>
                  </a:txBody>
                  <a:tcPr marL="45720" marR="45720">
                    <a:solidFill>
                      <a:schemeClr val="bg1">
                        <a:lumMod val="75000"/>
                      </a:schemeClr>
                    </a:solidFill>
                  </a:tcPr>
                </a:tc>
                <a:extLst>
                  <a:ext uri="{0D108BD9-81ED-4DB2-BD59-A6C34878D82A}">
                    <a16:rowId xmlns:a16="http://schemas.microsoft.com/office/drawing/2014/main" val="3762809504"/>
                  </a:ext>
                </a:extLst>
              </a:tr>
              <a:tr h="370840">
                <a:tc rowSpan="3">
                  <a:txBody>
                    <a:bodyPr/>
                    <a:lstStyle/>
                    <a:p>
                      <a:r>
                        <a:rPr lang="en-US" altLang="zh-TW" sz="1600" kern="1200" dirty="0">
                          <a:solidFill>
                            <a:schemeClr val="tx1"/>
                          </a:solidFill>
                          <a:latin typeface="+mn-lt"/>
                          <a:ea typeface="+mn-ea"/>
                          <a:cs typeface="+mn-cs"/>
                        </a:rPr>
                        <a:t>UE RF</a:t>
                      </a:r>
                      <a:endParaRPr lang="zh-TW" altLang="en-US" sz="1600" kern="1200" dirty="0">
                        <a:solidFill>
                          <a:schemeClr val="tx1"/>
                        </a:solidFill>
                        <a:latin typeface="+mn-lt"/>
                        <a:ea typeface="+mn-ea"/>
                        <a:cs typeface="+mn-cs"/>
                      </a:endParaRPr>
                    </a:p>
                  </a:txBody>
                  <a:tcPr marL="45720" marR="4572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a:solidFill>
                            <a:schemeClr val="tx1"/>
                          </a:solidFill>
                        </a:rPr>
                        <a:t>DL Fragmented Carriers</a:t>
                      </a:r>
                      <a:endParaRPr lang="zh-TW" altLang="en-US" sz="1600" kern="1200" dirty="0">
                        <a:solidFill>
                          <a:schemeClr val="tx1"/>
                        </a:solidFill>
                        <a:latin typeface="+mn-lt"/>
                        <a:ea typeface="+mn-ea"/>
                        <a:cs typeface="+mn-cs"/>
                      </a:endParaRPr>
                    </a:p>
                  </a:txBody>
                  <a:tcPr marL="45720" marR="45720">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943851593"/>
                  </a:ext>
                </a:extLst>
              </a:tr>
              <a:tr h="370840">
                <a:tc vMerge="1">
                  <a:txBody>
                    <a:bodyPr/>
                    <a:lstStyle/>
                    <a:p>
                      <a:endParaRPr lang="zh-TW" altLang="en-US" sz="1600" kern="1200" dirty="0">
                        <a:solidFill>
                          <a:schemeClr val="tx1"/>
                        </a:solidFill>
                        <a:latin typeface="+mn-lt"/>
                        <a:ea typeface="+mn-ea"/>
                        <a:cs typeface="+mn-cs"/>
                      </a:endParaRPr>
                    </a:p>
                  </a:txBody>
                  <a:tcPr marL="45720" marR="45720">
                    <a:lnB w="6350" cap="flat" cmpd="sng" algn="ctr">
                      <a:no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a:t>Tx switching for 3Tx UEs</a:t>
                      </a:r>
                      <a:endParaRPr lang="zh-TW" altLang="en-US" sz="1600" kern="1200" dirty="0">
                        <a:solidFill>
                          <a:schemeClr val="tx1"/>
                        </a:solidFill>
                        <a:latin typeface="+mn-lt"/>
                        <a:ea typeface="+mn-ea"/>
                        <a:cs typeface="+mn-cs"/>
                      </a:endParaRPr>
                    </a:p>
                  </a:txBody>
                  <a:tcPr marL="45720" marR="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727146425"/>
                  </a:ext>
                </a:extLst>
              </a:tr>
              <a:tr h="370840">
                <a:tc vMerge="1">
                  <a:txBody>
                    <a:bodyPr/>
                    <a:lstStyle/>
                    <a:p>
                      <a:endParaRPr lang="zh-TW" altLang="en-US" sz="1600" kern="1200" dirty="0">
                        <a:solidFill>
                          <a:schemeClr val="tx1"/>
                        </a:solidFill>
                        <a:latin typeface="+mn-lt"/>
                        <a:ea typeface="+mn-ea"/>
                        <a:cs typeface="+mn-cs"/>
                      </a:endParaRPr>
                    </a:p>
                  </a:txBody>
                  <a:tcPr marL="45720" marR="45720">
                    <a:lnT w="6350" cap="flat" cmpd="sng" algn="ctr">
                      <a:solidFill>
                        <a:schemeClr val="bg1">
                          <a:lumMod val="85000"/>
                        </a:schemeClr>
                      </a:solidFill>
                      <a:prstDash val="solid"/>
                      <a:round/>
                      <a:headEnd type="none" w="med" len="med"/>
                      <a:tailEnd type="none" w="med" len="med"/>
                    </a:lnT>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kern="1200" dirty="0">
                          <a:solidFill>
                            <a:schemeClr val="tx1"/>
                          </a:solidFill>
                          <a:latin typeface="+mn-lt"/>
                          <a:ea typeface="+mn-ea"/>
                          <a:cs typeface="+mn-cs"/>
                        </a:rPr>
                        <a:t>NTN CA </a:t>
                      </a:r>
                      <a:endParaRPr lang="zh-TW" altLang="en-US" sz="1600" kern="1200" dirty="0">
                        <a:solidFill>
                          <a:schemeClr val="tx1"/>
                        </a:solidFill>
                        <a:latin typeface="+mn-lt"/>
                        <a:ea typeface="+mn-ea"/>
                        <a:cs typeface="+mn-cs"/>
                      </a:endParaRPr>
                    </a:p>
                  </a:txBody>
                  <a:tcPr marL="45720" marR="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346667070"/>
                  </a:ext>
                </a:extLst>
              </a:tr>
            </a:tbl>
          </a:graphicData>
        </a:graphic>
      </p:graphicFrame>
      <p:graphicFrame>
        <p:nvGraphicFramePr>
          <p:cNvPr id="3" name="Table 10">
            <a:extLst>
              <a:ext uri="{FF2B5EF4-FFF2-40B4-BE49-F238E27FC236}">
                <a16:creationId xmlns:a16="http://schemas.microsoft.com/office/drawing/2014/main" id="{EBEBF6FE-1C20-C0A2-E95A-064B41CCE75D}"/>
              </a:ext>
            </a:extLst>
          </p:cNvPr>
          <p:cNvGraphicFramePr>
            <a:graphicFrameLocks/>
          </p:cNvGraphicFramePr>
          <p:nvPr>
            <p:extLst>
              <p:ext uri="{D42A27DB-BD31-4B8C-83A1-F6EECF244321}">
                <p14:modId xmlns:p14="http://schemas.microsoft.com/office/powerpoint/2010/main" val="2870328056"/>
              </p:ext>
            </p:extLst>
          </p:nvPr>
        </p:nvGraphicFramePr>
        <p:xfrm>
          <a:off x="4310563" y="1701800"/>
          <a:ext cx="3638314" cy="1691640"/>
        </p:xfrm>
        <a:graphic>
          <a:graphicData uri="http://schemas.openxmlformats.org/drawingml/2006/table">
            <a:tbl>
              <a:tblPr firstRow="1" bandRow="1">
                <a:tableStyleId>{93296810-A885-4BE3-A3E7-6D5BEEA58F35}</a:tableStyleId>
              </a:tblPr>
              <a:tblGrid>
                <a:gridCol w="850300">
                  <a:extLst>
                    <a:ext uri="{9D8B030D-6E8A-4147-A177-3AD203B41FA5}">
                      <a16:colId xmlns:a16="http://schemas.microsoft.com/office/drawing/2014/main" val="3208270527"/>
                    </a:ext>
                  </a:extLst>
                </a:gridCol>
                <a:gridCol w="2788014">
                  <a:extLst>
                    <a:ext uri="{9D8B030D-6E8A-4147-A177-3AD203B41FA5}">
                      <a16:colId xmlns:a16="http://schemas.microsoft.com/office/drawing/2014/main" val="739683165"/>
                    </a:ext>
                  </a:extLst>
                </a:gridCol>
              </a:tblGrid>
              <a:tr h="370840">
                <a:tc>
                  <a:txBody>
                    <a:bodyPr/>
                    <a:lstStyle/>
                    <a:p>
                      <a:pPr marL="0" algn="l" defTabSz="914400" rtl="0" eaLnBrk="1" latinLnBrk="0" hangingPunct="1"/>
                      <a:r>
                        <a:rPr lang="en-US" altLang="zh-TW" sz="1600" b="0" kern="1200" dirty="0">
                          <a:solidFill>
                            <a:schemeClr val="tx1"/>
                          </a:solidFill>
                          <a:latin typeface="+mj-lt"/>
                          <a:ea typeface="+mn-ea"/>
                          <a:cs typeface="+mn-cs"/>
                        </a:rPr>
                        <a:t>Area</a:t>
                      </a:r>
                      <a:endParaRPr lang="zh-TW" altLang="en-US" sz="1600" b="0" kern="1200" dirty="0">
                        <a:solidFill>
                          <a:schemeClr val="tx1"/>
                        </a:solidFill>
                        <a:latin typeface="+mj-lt"/>
                        <a:ea typeface="+mn-ea"/>
                        <a:cs typeface="+mn-cs"/>
                      </a:endParaRPr>
                    </a:p>
                  </a:txBody>
                  <a:tcPr marL="45720" marR="45720">
                    <a:solidFill>
                      <a:schemeClr val="bg1">
                        <a:lumMod val="75000"/>
                      </a:schemeClr>
                    </a:solidFill>
                  </a:tcPr>
                </a:tc>
                <a:tc>
                  <a:txBody>
                    <a:bodyPr/>
                    <a:lstStyle/>
                    <a:p>
                      <a:pPr marL="0" algn="l" defTabSz="914400" rtl="0" eaLnBrk="1" latinLnBrk="0" hangingPunct="1"/>
                      <a:r>
                        <a:rPr lang="en-US" altLang="zh-TW" sz="1600" b="0" kern="1200" dirty="0">
                          <a:solidFill>
                            <a:schemeClr val="tx1"/>
                          </a:solidFill>
                          <a:latin typeface="+mj-lt"/>
                          <a:ea typeface="+mn-ea"/>
                          <a:cs typeface="+mn-cs"/>
                        </a:rPr>
                        <a:t>Proposed objectives</a:t>
                      </a:r>
                      <a:endParaRPr lang="zh-TW" altLang="en-US" sz="1600" b="0" kern="1200" dirty="0">
                        <a:solidFill>
                          <a:schemeClr val="tx1"/>
                        </a:solidFill>
                        <a:latin typeface="+mj-lt"/>
                        <a:ea typeface="+mn-ea"/>
                        <a:cs typeface="+mn-cs"/>
                      </a:endParaRPr>
                    </a:p>
                  </a:txBody>
                  <a:tcPr marL="45720" marR="45720">
                    <a:solidFill>
                      <a:schemeClr val="bg1">
                        <a:lumMod val="75000"/>
                      </a:schemeClr>
                    </a:solidFill>
                  </a:tcPr>
                </a:tc>
                <a:extLst>
                  <a:ext uri="{0D108BD9-81ED-4DB2-BD59-A6C34878D82A}">
                    <a16:rowId xmlns:a16="http://schemas.microsoft.com/office/drawing/2014/main" val="3762809504"/>
                  </a:ext>
                </a:extLst>
              </a:tr>
              <a:tr h="370840">
                <a:tc rowSpan="3">
                  <a:txBody>
                    <a:bodyPr/>
                    <a:lstStyle/>
                    <a:p>
                      <a:r>
                        <a:rPr lang="en-US" altLang="zh-TW" sz="1600" kern="1200" dirty="0">
                          <a:solidFill>
                            <a:schemeClr val="tx1"/>
                          </a:solidFill>
                          <a:latin typeface="+mn-lt"/>
                          <a:ea typeface="+mn-ea"/>
                          <a:cs typeface="+mn-cs"/>
                        </a:rPr>
                        <a:t>RRM</a:t>
                      </a:r>
                      <a:endParaRPr lang="zh-TW" altLang="en-US" sz="1600" kern="1200" dirty="0">
                        <a:solidFill>
                          <a:schemeClr val="tx1"/>
                        </a:solidFill>
                        <a:latin typeface="+mn-lt"/>
                        <a:ea typeface="+mn-ea"/>
                        <a:cs typeface="+mn-cs"/>
                      </a:endParaRPr>
                    </a:p>
                  </a:txBody>
                  <a:tcPr marL="45720" marR="45720">
                    <a:lnB w="635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a:solidFill>
                            <a:schemeClr val="tx1"/>
                          </a:solidFill>
                        </a:rPr>
                        <a:t>HO interruption minimization</a:t>
                      </a:r>
                    </a:p>
                  </a:txBody>
                  <a:tcPr marL="45720" marR="45720">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678568772"/>
                  </a:ext>
                </a:extLst>
              </a:tr>
              <a:tr h="370840">
                <a:tc vMerge="1">
                  <a:txBody>
                    <a:bodyPr/>
                    <a:lstStyle/>
                    <a:p>
                      <a:endParaRPr lang="zh-TW"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a:solidFill>
                            <a:schemeClr val="tx1"/>
                          </a:solidFill>
                        </a:rPr>
                        <a:t>Interruption-Free DCI Reception</a:t>
                      </a:r>
                    </a:p>
                  </a:txBody>
                  <a:tcPr marL="45720" marR="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77259784"/>
                  </a:ext>
                </a:extLst>
              </a:tr>
              <a:tr h="370840">
                <a:tc vMerge="1">
                  <a:txBody>
                    <a:bodyPr/>
                    <a:lstStyle/>
                    <a:p>
                      <a:endParaRPr lang="zh-TW" altLang="en-US" sz="1600" kern="1200" dirty="0">
                        <a:solidFill>
                          <a:schemeClr val="tx1"/>
                        </a:solidFill>
                        <a:latin typeface="+mn-lt"/>
                        <a:ea typeface="+mn-ea"/>
                        <a:cs typeface="+mn-cs"/>
                      </a:endParaRPr>
                    </a:p>
                  </a:txBody>
                  <a:tcPr marL="45720" marR="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a:t>Relaxed RLM/BFD measurement for Redcap</a:t>
                      </a:r>
                    </a:p>
                  </a:txBody>
                  <a:tcPr marL="45720" marR="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595887339"/>
                  </a:ext>
                </a:extLst>
              </a:tr>
            </a:tbl>
          </a:graphicData>
        </a:graphic>
      </p:graphicFrame>
      <p:graphicFrame>
        <p:nvGraphicFramePr>
          <p:cNvPr id="7" name="Table 10">
            <a:extLst>
              <a:ext uri="{FF2B5EF4-FFF2-40B4-BE49-F238E27FC236}">
                <a16:creationId xmlns:a16="http://schemas.microsoft.com/office/drawing/2014/main" id="{7A807DDA-2D60-38DF-08B8-0E32E6FC860B}"/>
              </a:ext>
            </a:extLst>
          </p:cNvPr>
          <p:cNvGraphicFramePr>
            <a:graphicFrameLocks/>
          </p:cNvGraphicFramePr>
          <p:nvPr>
            <p:extLst>
              <p:ext uri="{D42A27DB-BD31-4B8C-83A1-F6EECF244321}">
                <p14:modId xmlns:p14="http://schemas.microsoft.com/office/powerpoint/2010/main" val="211377918"/>
              </p:ext>
            </p:extLst>
          </p:nvPr>
        </p:nvGraphicFramePr>
        <p:xfrm>
          <a:off x="8140113" y="1701800"/>
          <a:ext cx="3638314" cy="2108200"/>
        </p:xfrm>
        <a:graphic>
          <a:graphicData uri="http://schemas.openxmlformats.org/drawingml/2006/table">
            <a:tbl>
              <a:tblPr firstRow="1" bandRow="1">
                <a:tableStyleId>{93296810-A885-4BE3-A3E7-6D5BEEA58F35}</a:tableStyleId>
              </a:tblPr>
              <a:tblGrid>
                <a:gridCol w="850300">
                  <a:extLst>
                    <a:ext uri="{9D8B030D-6E8A-4147-A177-3AD203B41FA5}">
                      <a16:colId xmlns:a16="http://schemas.microsoft.com/office/drawing/2014/main" val="3208270527"/>
                    </a:ext>
                  </a:extLst>
                </a:gridCol>
                <a:gridCol w="2788014">
                  <a:extLst>
                    <a:ext uri="{9D8B030D-6E8A-4147-A177-3AD203B41FA5}">
                      <a16:colId xmlns:a16="http://schemas.microsoft.com/office/drawing/2014/main" val="739683165"/>
                    </a:ext>
                  </a:extLst>
                </a:gridCol>
              </a:tblGrid>
              <a:tr h="370840">
                <a:tc>
                  <a:txBody>
                    <a:bodyPr/>
                    <a:lstStyle/>
                    <a:p>
                      <a:pPr marL="0" algn="l" defTabSz="914400" rtl="0" eaLnBrk="1" latinLnBrk="0" hangingPunct="1"/>
                      <a:r>
                        <a:rPr lang="en-US" altLang="zh-TW" sz="1600" b="0" kern="1200" dirty="0">
                          <a:solidFill>
                            <a:schemeClr val="tx1"/>
                          </a:solidFill>
                          <a:latin typeface="+mj-lt"/>
                          <a:ea typeface="+mn-ea"/>
                          <a:cs typeface="+mn-cs"/>
                        </a:rPr>
                        <a:t>Area</a:t>
                      </a:r>
                      <a:endParaRPr lang="zh-TW" altLang="en-US" sz="1600" b="0" kern="1200" dirty="0">
                        <a:solidFill>
                          <a:schemeClr val="tx1"/>
                        </a:solidFill>
                        <a:latin typeface="+mj-lt"/>
                        <a:ea typeface="+mn-ea"/>
                        <a:cs typeface="+mn-cs"/>
                      </a:endParaRPr>
                    </a:p>
                  </a:txBody>
                  <a:tcPr marL="45720" marR="45720">
                    <a:solidFill>
                      <a:schemeClr val="bg1">
                        <a:lumMod val="75000"/>
                      </a:schemeClr>
                    </a:solidFill>
                  </a:tcPr>
                </a:tc>
                <a:tc>
                  <a:txBody>
                    <a:bodyPr/>
                    <a:lstStyle/>
                    <a:p>
                      <a:pPr marL="0" algn="l" defTabSz="914400" rtl="0" eaLnBrk="1" latinLnBrk="0" hangingPunct="1"/>
                      <a:r>
                        <a:rPr lang="en-US" altLang="zh-TW" sz="1600" b="0" kern="1200" dirty="0">
                          <a:solidFill>
                            <a:schemeClr val="tx1"/>
                          </a:solidFill>
                          <a:latin typeface="+mj-lt"/>
                          <a:ea typeface="+mn-ea"/>
                          <a:cs typeface="+mn-cs"/>
                        </a:rPr>
                        <a:t>Proposed objectives</a:t>
                      </a:r>
                      <a:endParaRPr lang="zh-TW" altLang="en-US" sz="1600" b="0" kern="1200" dirty="0">
                        <a:solidFill>
                          <a:schemeClr val="tx1"/>
                        </a:solidFill>
                        <a:latin typeface="+mj-lt"/>
                        <a:ea typeface="+mn-ea"/>
                        <a:cs typeface="+mn-cs"/>
                      </a:endParaRPr>
                    </a:p>
                  </a:txBody>
                  <a:tcPr marL="45720" marR="45720">
                    <a:solidFill>
                      <a:schemeClr val="bg1">
                        <a:lumMod val="75000"/>
                      </a:schemeClr>
                    </a:solidFill>
                  </a:tcPr>
                </a:tc>
                <a:extLst>
                  <a:ext uri="{0D108BD9-81ED-4DB2-BD59-A6C34878D82A}">
                    <a16:rowId xmlns:a16="http://schemas.microsoft.com/office/drawing/2014/main" val="3762809504"/>
                  </a:ext>
                </a:extLst>
              </a:tr>
              <a:tr h="370840">
                <a:tc rowSpan="2">
                  <a:txBody>
                    <a:bodyPr/>
                    <a:lstStyle/>
                    <a:p>
                      <a:r>
                        <a:rPr lang="en-US" altLang="zh-TW" sz="1600" kern="1200" dirty="0" err="1">
                          <a:solidFill>
                            <a:schemeClr val="tx1"/>
                          </a:solidFill>
                          <a:latin typeface="+mn-lt"/>
                          <a:ea typeface="+mn-ea"/>
                          <a:cs typeface="+mn-cs"/>
                        </a:rPr>
                        <a:t>Demod</a:t>
                      </a:r>
                      <a:endParaRPr lang="zh-TW" altLang="en-US" sz="1600" kern="1200" dirty="0">
                        <a:solidFill>
                          <a:schemeClr val="tx1"/>
                        </a:solidFill>
                        <a:latin typeface="+mn-lt"/>
                        <a:ea typeface="+mn-ea"/>
                        <a:cs typeface="+mn-cs"/>
                      </a:endParaRPr>
                    </a:p>
                  </a:txBody>
                  <a:tcPr marL="45720" marR="4572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a:solidFill>
                            <a:schemeClr val="tx1"/>
                          </a:solidFill>
                        </a:rPr>
                        <a:t>App layer throughput </a:t>
                      </a:r>
                      <a:r>
                        <a:rPr lang="en-US" altLang="zh-TW" sz="1600" dirty="0" err="1">
                          <a:solidFill>
                            <a:schemeClr val="tx1"/>
                          </a:solidFill>
                        </a:rPr>
                        <a:t>enh</a:t>
                      </a:r>
                      <a:r>
                        <a:rPr lang="en-US" altLang="zh-TW" sz="1600" dirty="0">
                          <a:solidFill>
                            <a:schemeClr val="tx1"/>
                          </a:solidFill>
                        </a:rPr>
                        <a:t>: OLLA and 4-layer</a:t>
                      </a:r>
                    </a:p>
                  </a:txBody>
                  <a:tcPr marL="45720" marR="45720">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11072081"/>
                  </a:ext>
                </a:extLst>
              </a:tr>
              <a:tr h="370840">
                <a:tc vMerge="1">
                  <a:txBody>
                    <a:bodyPr/>
                    <a:lstStyle/>
                    <a:p>
                      <a:endParaRPr lang="zh-TW" altLang="en-US" sz="1600" kern="1200" dirty="0">
                        <a:solidFill>
                          <a:schemeClr val="tx1"/>
                        </a:solidFill>
                        <a:latin typeface="+mn-lt"/>
                        <a:ea typeface="+mn-ea"/>
                        <a:cs typeface="+mn-cs"/>
                      </a:endParaRPr>
                    </a:p>
                  </a:txBody>
                  <a:tcPr marL="45720" marR="45720">
                    <a:lnT w="6350" cap="flat" cmpd="sng" algn="ctr">
                      <a:solidFill>
                        <a:schemeClr val="bg1">
                          <a:lumMod val="85000"/>
                        </a:schemeClr>
                      </a:solidFill>
                      <a:prstDash val="solid"/>
                      <a:round/>
                      <a:headEnd type="none" w="med" len="med"/>
                      <a:tailEnd type="none" w="med" len="med"/>
                    </a:lnT>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a:t>CQI report for R-ML SU-MIMO receiver</a:t>
                      </a:r>
                    </a:p>
                  </a:txBody>
                  <a:tcPr marL="45720" marR="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534605832"/>
                  </a:ext>
                </a:extLst>
              </a:tr>
              <a:tr h="370840">
                <a:tc>
                  <a:txBody>
                    <a:bodyPr/>
                    <a:lstStyle/>
                    <a:p>
                      <a:endParaRPr lang="zh-TW" altLang="en-US" sz="1600" kern="1200" dirty="0">
                        <a:solidFill>
                          <a:schemeClr val="tx1"/>
                        </a:solidFill>
                        <a:latin typeface="+mn-lt"/>
                        <a:ea typeface="+mn-ea"/>
                        <a:cs typeface="+mn-cs"/>
                      </a:endParaRPr>
                    </a:p>
                  </a:txBody>
                  <a:tcPr marL="45720" marR="45720">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a:t>Test case for new special channel model</a:t>
                      </a:r>
                    </a:p>
                  </a:txBody>
                  <a:tcPr marL="45720" marR="45720">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126444168"/>
                  </a:ext>
                </a:extLst>
              </a:tr>
            </a:tbl>
          </a:graphicData>
        </a:graphic>
      </p:graphicFrame>
    </p:spTree>
    <p:extLst>
      <p:ext uri="{BB962C8B-B14F-4D97-AF65-F5344CB8AC3E}">
        <p14:creationId xmlns:p14="http://schemas.microsoft.com/office/powerpoint/2010/main" val="280847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RF</a:t>
            </a:r>
            <a:br>
              <a:rPr lang="en-GB" dirty="0"/>
            </a:br>
            <a:r>
              <a:rPr lang="en-GB" sz="2800" dirty="0">
                <a:solidFill>
                  <a:schemeClr val="tx1"/>
                </a:solidFill>
                <a:latin typeface="+mn-lt"/>
                <a:ea typeface="+mn-ea"/>
                <a:cs typeface="+mn-cs"/>
              </a:rPr>
              <a:t>	- </a:t>
            </a:r>
            <a:r>
              <a:rPr lang="en-US" altLang="zh-TW" sz="2800" dirty="0">
                <a:solidFill>
                  <a:schemeClr val="tx1"/>
                </a:solidFill>
                <a:latin typeface="+mn-lt"/>
                <a:ea typeface="+mn-ea"/>
                <a:cs typeface="+mn-cs"/>
              </a:rPr>
              <a:t>DL Fragmented Carriers</a:t>
            </a:r>
            <a:br>
              <a:rPr lang="en-US" altLang="zh-TW" sz="2800" dirty="0">
                <a:solidFill>
                  <a:schemeClr val="tx1"/>
                </a:solidFill>
                <a:latin typeface="+mn-lt"/>
                <a:ea typeface="+mn-ea"/>
                <a:cs typeface="+mn-cs"/>
              </a:rPr>
            </a:br>
            <a:r>
              <a:rPr lang="en-US" altLang="zh-TW" sz="2800" dirty="0">
                <a:solidFill>
                  <a:schemeClr val="tx1"/>
                </a:solidFill>
                <a:latin typeface="+mn-lt"/>
                <a:ea typeface="+mn-ea"/>
                <a:cs typeface="+mn-cs"/>
              </a:rPr>
              <a:t>	- Tx switching for 3Tx UEs</a:t>
            </a:r>
            <a:br>
              <a:rPr lang="zh-TW" altLang="en-US" sz="2800" dirty="0">
                <a:solidFill>
                  <a:schemeClr val="tx1"/>
                </a:solidFill>
                <a:latin typeface="+mn-lt"/>
                <a:ea typeface="+mn-ea"/>
                <a:cs typeface="+mn-cs"/>
              </a:rPr>
            </a:br>
            <a:r>
              <a:rPr lang="en-US" altLang="zh-TW" sz="2800" dirty="0">
                <a:solidFill>
                  <a:schemeClr val="tx1"/>
                </a:solidFill>
                <a:latin typeface="+mn-lt"/>
                <a:ea typeface="+mn-ea"/>
                <a:cs typeface="+mn-cs"/>
              </a:rPr>
              <a:t>	- NTN CA </a:t>
            </a:r>
            <a:br>
              <a:rPr lang="zh-TW" altLang="en-US" sz="4000" kern="1200" dirty="0">
                <a:solidFill>
                  <a:schemeClr val="tx1"/>
                </a:solidFill>
                <a:latin typeface="+mn-lt"/>
                <a:ea typeface="+mn-ea"/>
                <a:cs typeface="+mn-cs"/>
              </a:rPr>
            </a:br>
            <a:br>
              <a:rPr lang="zh-TW" altLang="en-US" sz="4000" kern="1200" dirty="0">
                <a:solidFill>
                  <a:schemeClr val="tx1"/>
                </a:solidFill>
                <a:latin typeface="+mn-lt"/>
                <a:ea typeface="+mn-ea"/>
                <a:cs typeface="+mn-cs"/>
              </a:rPr>
            </a:br>
            <a:endParaRPr lang="en-GB"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5</a:t>
            </a:fld>
            <a:endParaRPr lang="en-GB"/>
          </a:p>
        </p:txBody>
      </p:sp>
    </p:spTree>
    <p:extLst>
      <p:ext uri="{BB962C8B-B14F-4D97-AF65-F5344CB8AC3E}">
        <p14:creationId xmlns:p14="http://schemas.microsoft.com/office/powerpoint/2010/main" val="3539490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71AD2-3442-D2B9-2DF7-80C2F24BE034}"/>
              </a:ext>
            </a:extLst>
          </p:cNvPr>
          <p:cNvSpPr>
            <a:spLocks noGrp="1"/>
          </p:cNvSpPr>
          <p:nvPr>
            <p:ph type="title"/>
          </p:nvPr>
        </p:nvSpPr>
        <p:spPr>
          <a:xfrm>
            <a:off x="481013" y="574364"/>
            <a:ext cx="11233150" cy="674333"/>
          </a:xfrm>
        </p:spPr>
        <p:txBody>
          <a:bodyPr>
            <a:normAutofit/>
          </a:bodyPr>
          <a:lstStyle/>
          <a:p>
            <a:r>
              <a:rPr lang="en-US" altLang="zh-TW" sz="3600" dirty="0">
                <a:solidFill>
                  <a:schemeClr val="tx1"/>
                </a:solidFill>
              </a:rPr>
              <a:t>DL Fragmented Carriers</a:t>
            </a:r>
          </a:p>
        </p:txBody>
      </p:sp>
      <p:sp>
        <p:nvSpPr>
          <p:cNvPr id="3" name="Content Placeholder 2">
            <a:extLst>
              <a:ext uri="{FF2B5EF4-FFF2-40B4-BE49-F238E27FC236}">
                <a16:creationId xmlns:a16="http://schemas.microsoft.com/office/drawing/2014/main" id="{8EED1E7D-01BE-BFF5-4B9C-17524B8DBDCC}"/>
              </a:ext>
            </a:extLst>
          </p:cNvPr>
          <p:cNvSpPr>
            <a:spLocks noGrp="1"/>
          </p:cNvSpPr>
          <p:nvPr>
            <p:ph sz="half" idx="1"/>
          </p:nvPr>
        </p:nvSpPr>
        <p:spPr>
          <a:xfrm>
            <a:off x="481014" y="1700214"/>
            <a:ext cx="5318896" cy="4384675"/>
          </a:xfrm>
        </p:spPr>
        <p:txBody>
          <a:bodyPr/>
          <a:lstStyle/>
          <a:p>
            <a:r>
              <a:rPr lang="en-US" altLang="zh-TW" sz="1800" dirty="0"/>
              <a:t>Motivations</a:t>
            </a:r>
          </a:p>
          <a:p>
            <a:pPr lvl="1"/>
            <a:r>
              <a:rPr lang="en-US" altLang="zh-TW" sz="1400" dirty="0"/>
              <a:t>DL fragmented carriers containing more than one non-contiguous CC in the same band consuming multiple Rx RF chains.</a:t>
            </a:r>
            <a:r>
              <a:rPr lang="zh-TW" altLang="en-US" sz="1400" dirty="0"/>
              <a:t> </a:t>
            </a:r>
            <a:r>
              <a:rPr lang="en-US" altLang="zh-TW" sz="1400" dirty="0"/>
              <a:t>It may limit the maximum supported number of CCs due to the limited number of the Rx RF chains as well as the baseband processor capabilities in the UEs. This limitation prevents operators from fully utilizing their fragmented spectrum holdings. Documents were submitted to RAN#102 [RP-233374] and RAN4#110 [R4-2402309] indicating this global problem and potential solution.  </a:t>
            </a:r>
          </a:p>
          <a:p>
            <a:pPr lvl="1"/>
            <a:r>
              <a:rPr lang="en-US" altLang="zh-TW" sz="1400" dirty="0"/>
              <a:t>The SI [RP-243002] was approved in Rel-19 to investigate solutions with the focus of single DL band with 2CC NCCA within frequency span ≤ 100 MHz, under the assumption of inter-operator co-located scenario. </a:t>
            </a:r>
          </a:p>
          <a:p>
            <a:pPr lvl="2"/>
            <a:r>
              <a:rPr lang="en-US" altLang="zh-TW" sz="1200" dirty="0"/>
              <a:t>Impacted requirements such as </a:t>
            </a:r>
            <a:r>
              <a:rPr lang="en-GB" altLang="zh-TW" sz="1200" dirty="0"/>
              <a:t>ΔR</a:t>
            </a:r>
            <a:r>
              <a:rPr lang="en-GB" altLang="zh-TW" sz="1200" baseline="-25000" dirty="0"/>
              <a:t>IBNC</a:t>
            </a:r>
            <a:r>
              <a:rPr lang="en-US" altLang="zh-TW" sz="1200" dirty="0"/>
              <a:t>, ACS and in-band blocking</a:t>
            </a:r>
          </a:p>
          <a:p>
            <a:pPr lvl="2"/>
            <a:r>
              <a:rPr lang="en-US" altLang="zh-TW" sz="1200" dirty="0"/>
              <a:t>Potential new mechanism for a UE to inform network on the need to enable semi-statical switching of UE hardware resources</a:t>
            </a:r>
          </a:p>
          <a:p>
            <a:pPr lvl="1"/>
            <a:r>
              <a:rPr lang="en-US" altLang="zh-TW" sz="1400" dirty="0"/>
              <a:t>Following the outcome of the SI, it is important to start the nominal work item phase in Rel-20 to really resolve the concern of global operators on fragmented carrier. </a:t>
            </a:r>
          </a:p>
          <a:p>
            <a:pPr lvl="1"/>
            <a:endParaRPr lang="en-US" altLang="zh-TW" sz="1400" dirty="0"/>
          </a:p>
        </p:txBody>
      </p:sp>
      <p:sp>
        <p:nvSpPr>
          <p:cNvPr id="4" name="Content Placeholder 3">
            <a:extLst>
              <a:ext uri="{FF2B5EF4-FFF2-40B4-BE49-F238E27FC236}">
                <a16:creationId xmlns:a16="http://schemas.microsoft.com/office/drawing/2014/main" id="{AABE0547-E081-4163-AB3F-BF7A2037199B}"/>
              </a:ext>
            </a:extLst>
          </p:cNvPr>
          <p:cNvSpPr>
            <a:spLocks noGrp="1"/>
          </p:cNvSpPr>
          <p:nvPr>
            <p:ph sz="half" idx="2"/>
          </p:nvPr>
        </p:nvSpPr>
        <p:spPr>
          <a:xfrm>
            <a:off x="5974080" y="775063"/>
            <a:ext cx="5740083" cy="5772448"/>
          </a:xfrm>
        </p:spPr>
        <p:txBody>
          <a:bodyPr/>
          <a:lstStyle/>
          <a:p>
            <a:r>
              <a:rPr lang="en-US" altLang="zh-TW" sz="1800" dirty="0"/>
              <a:t>Objectives (core part)</a:t>
            </a:r>
          </a:p>
          <a:p>
            <a:pPr lvl="1"/>
            <a:r>
              <a:rPr lang="en-US" altLang="zh-TW" sz="1400" dirty="0"/>
              <a:t>This work aims at introducing the mechanism and UE requirements to enable DL fragmented carrier with the following assumptions:</a:t>
            </a:r>
          </a:p>
          <a:p>
            <a:pPr lvl="2"/>
            <a:r>
              <a:rPr lang="en-US" altLang="zh-TW" sz="1200" dirty="0"/>
              <a:t>Single DL band with 2CC co-located NCCA within frequency span ≤ 100 MHz </a:t>
            </a:r>
          </a:p>
          <a:p>
            <a:pPr lvl="2"/>
            <a:r>
              <a:rPr lang="en-US" altLang="zh-TW" sz="1200" dirty="0"/>
              <a:t>Up to 6 dB DL received PSD imbalance between the two non-contiguous CCs</a:t>
            </a:r>
          </a:p>
          <a:p>
            <a:pPr lvl="2"/>
            <a:r>
              <a:rPr lang="en-US" altLang="zh-TW" sz="1200" dirty="0"/>
              <a:t>Semi-statically switch hardware resources</a:t>
            </a:r>
          </a:p>
          <a:p>
            <a:pPr lvl="1"/>
            <a:r>
              <a:rPr lang="en-US" altLang="zh-TW" sz="1400" dirty="0"/>
              <a:t>Under co-located inter-operator scenario</a:t>
            </a:r>
          </a:p>
          <a:p>
            <a:pPr lvl="2"/>
            <a:r>
              <a:rPr lang="en-US" altLang="zh-TW" sz="1200" dirty="0"/>
              <a:t>Specify new</a:t>
            </a:r>
            <a:r>
              <a:rPr lang="en-GB" altLang="zh-TW" sz="1200" dirty="0"/>
              <a:t> ΔR</a:t>
            </a:r>
            <a:r>
              <a:rPr lang="en-GB" altLang="zh-TW" sz="1200" baseline="-25000" dirty="0"/>
              <a:t>IBNC</a:t>
            </a:r>
            <a:r>
              <a:rPr lang="en-US" altLang="zh-TW" sz="1200" dirty="0"/>
              <a:t> requirements for one Rx RF chain mode and new ACS and in-band blocking requirements with the interference power level from co-located adjacent channel operators based on SI outcome [RAN4] ;</a:t>
            </a:r>
          </a:p>
          <a:p>
            <a:pPr lvl="3"/>
            <a:r>
              <a:rPr lang="en-US" altLang="zh-TW" sz="1000" dirty="0"/>
              <a:t>TBD other identified requirements during SI. </a:t>
            </a:r>
          </a:p>
          <a:p>
            <a:pPr lvl="2"/>
            <a:r>
              <a:rPr lang="en-US" altLang="zh-TW" sz="1200" dirty="0"/>
              <a:t>Specify new measurement and report mechanism to enable semi-statically switch of hardware resources, based on SI outcome [RAN4, RAN2]</a:t>
            </a:r>
          </a:p>
          <a:p>
            <a:pPr lvl="3"/>
            <a:r>
              <a:rPr lang="en-US" altLang="zh-TW" sz="1000" dirty="0"/>
              <a:t>Discuss UE measurement behavior and specify corresponding RRM requirement [RAN4]</a:t>
            </a:r>
          </a:p>
          <a:p>
            <a:pPr lvl="3"/>
            <a:r>
              <a:rPr lang="en-US" altLang="zh-TW" sz="1000" dirty="0"/>
              <a:t>Introduce required RRC signaling and UE capability, based on RAN4 conclusions [RAN2]</a:t>
            </a:r>
          </a:p>
          <a:p>
            <a:pPr lvl="1"/>
            <a:r>
              <a:rPr lang="en-US" altLang="zh-TW" sz="1400" dirty="0"/>
              <a:t>Under non-co-located inter-operator scenario</a:t>
            </a:r>
          </a:p>
          <a:p>
            <a:pPr lvl="2"/>
            <a:r>
              <a:rPr lang="en-US" altLang="zh-TW" sz="1200" dirty="0"/>
              <a:t>Identify which RF requirements could be adjusted and the need of updating the mechanism (introduced for co-located inter-operator scenario) for hardware resource switch</a:t>
            </a:r>
          </a:p>
          <a:p>
            <a:pPr lvl="2"/>
            <a:r>
              <a:rPr lang="en-US" altLang="zh-TW" sz="1200" dirty="0"/>
              <a:t>Depending on the study conclusions, specify the identified requirements and the updated mechanism</a:t>
            </a:r>
          </a:p>
          <a:p>
            <a:r>
              <a:rPr lang="en-US" altLang="zh-TW" sz="1800" dirty="0"/>
              <a:t>Objectives (Perf part)</a:t>
            </a:r>
          </a:p>
          <a:p>
            <a:pPr lvl="1"/>
            <a:r>
              <a:rPr lang="en-US" altLang="zh-TW" sz="1400" dirty="0"/>
              <a:t>If agreed, specify the measurement accuracy requirement</a:t>
            </a:r>
          </a:p>
          <a:p>
            <a:pPr lvl="1"/>
            <a:r>
              <a:rPr lang="en-US" altLang="zh-TW" sz="1400" dirty="0"/>
              <a:t>If agreed, specify the RRM test cases</a:t>
            </a:r>
          </a:p>
          <a:p>
            <a:pPr lvl="2"/>
            <a:endParaRPr lang="en-US" altLang="zh-TW" sz="1200" dirty="0"/>
          </a:p>
          <a:p>
            <a:pPr lvl="2"/>
            <a:endParaRPr lang="en-US" altLang="zh-TW" sz="1200" dirty="0"/>
          </a:p>
          <a:p>
            <a:pPr lvl="2"/>
            <a:endParaRPr lang="en-US" altLang="zh-TW" sz="1200" dirty="0"/>
          </a:p>
          <a:p>
            <a:pPr lvl="2"/>
            <a:endParaRPr lang="en-US" altLang="zh-TW" sz="1200" dirty="0"/>
          </a:p>
          <a:p>
            <a:pPr lvl="2"/>
            <a:endParaRPr lang="en-US" altLang="zh-TW" sz="1200" dirty="0"/>
          </a:p>
          <a:p>
            <a:pPr lvl="1"/>
            <a:r>
              <a:rPr lang="en-US" altLang="zh-TW" sz="1400" dirty="0"/>
              <a:t>on-collocated inter-operator</a:t>
            </a:r>
          </a:p>
          <a:p>
            <a:pPr lvl="1"/>
            <a:r>
              <a:rPr lang="en-US" altLang="zh-TW" sz="1400" dirty="0"/>
              <a:t>RRM part: measure</a:t>
            </a:r>
            <a:r>
              <a:rPr lang="en-US" altLang="zh-TW" sz="1400" dirty="0">
                <a:sym typeface="Wingdings" panose="05000000000000000000" pitchFamily="2" charset="2"/>
              </a:rPr>
              <a:t> report  UE switching delay …</a:t>
            </a:r>
          </a:p>
          <a:p>
            <a:pPr lvl="1"/>
            <a:r>
              <a:rPr lang="en-US" altLang="zh-TW" sz="1400" dirty="0">
                <a:sym typeface="Wingdings" panose="05000000000000000000" pitchFamily="2" charset="2"/>
              </a:rPr>
              <a:t>RAN2: measure, report, UE capability, </a:t>
            </a:r>
          </a:p>
        </p:txBody>
      </p:sp>
      <p:sp>
        <p:nvSpPr>
          <p:cNvPr id="5" name="Slide Number Placeholder 4">
            <a:extLst>
              <a:ext uri="{FF2B5EF4-FFF2-40B4-BE49-F238E27FC236}">
                <a16:creationId xmlns:a16="http://schemas.microsoft.com/office/drawing/2014/main" id="{E42C302C-F7F8-9441-1A66-D55DEB460DAC}"/>
              </a:ext>
            </a:extLst>
          </p:cNvPr>
          <p:cNvSpPr>
            <a:spLocks noGrp="1"/>
          </p:cNvSpPr>
          <p:nvPr>
            <p:ph type="sldNum" sz="quarter" idx="12"/>
          </p:nvPr>
        </p:nvSpPr>
        <p:spPr/>
        <p:txBody>
          <a:bodyPr/>
          <a:lstStyle/>
          <a:p>
            <a:fld id="{0AEF9A4B-07C9-404C-9053-A3A2AC3AD5D6}" type="slidenum">
              <a:rPr lang="en-GB" smtClean="0"/>
              <a:pPr/>
              <a:t>6</a:t>
            </a:fld>
            <a:endParaRPr lang="en-GB"/>
          </a:p>
        </p:txBody>
      </p:sp>
    </p:spTree>
    <p:extLst>
      <p:ext uri="{BB962C8B-B14F-4D97-AF65-F5344CB8AC3E}">
        <p14:creationId xmlns:p14="http://schemas.microsoft.com/office/powerpoint/2010/main" val="35061465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3BC2D-FDED-8FD5-C093-ABBF75B97E37}"/>
              </a:ext>
            </a:extLst>
          </p:cNvPr>
          <p:cNvSpPr>
            <a:spLocks noGrp="1"/>
          </p:cNvSpPr>
          <p:nvPr>
            <p:ph type="title"/>
          </p:nvPr>
        </p:nvSpPr>
        <p:spPr/>
        <p:txBody>
          <a:bodyPr/>
          <a:lstStyle/>
          <a:p>
            <a:r>
              <a:rPr lang="en-US" altLang="zh-TW" dirty="0"/>
              <a:t>Tx switching for 3Tx UEs</a:t>
            </a:r>
            <a:endParaRPr lang="zh-TW" altLang="en-US" dirty="0"/>
          </a:p>
        </p:txBody>
      </p:sp>
      <p:sp>
        <p:nvSpPr>
          <p:cNvPr id="3" name="Content Placeholder 2">
            <a:extLst>
              <a:ext uri="{FF2B5EF4-FFF2-40B4-BE49-F238E27FC236}">
                <a16:creationId xmlns:a16="http://schemas.microsoft.com/office/drawing/2014/main" id="{EDB74736-25D1-25C1-4E89-679F2A2BEFD2}"/>
              </a:ext>
            </a:extLst>
          </p:cNvPr>
          <p:cNvSpPr>
            <a:spLocks noGrp="1"/>
          </p:cNvSpPr>
          <p:nvPr>
            <p:ph sz="half" idx="1"/>
          </p:nvPr>
        </p:nvSpPr>
        <p:spPr/>
        <p:txBody>
          <a:bodyPr/>
          <a:lstStyle/>
          <a:p>
            <a:r>
              <a:rPr lang="en-US" altLang="zh-TW" sz="1800" dirty="0"/>
              <a:t>Motivation</a:t>
            </a:r>
          </a:p>
          <a:p>
            <a:pPr lvl="1"/>
            <a:r>
              <a:rPr lang="en-US" altLang="zh-TW" sz="1600" dirty="0">
                <a:latin typeface="Calibri Light (Body)"/>
              </a:rPr>
              <a:t>Starting from Rel-18, 3Tx UE has been introduced in </a:t>
            </a:r>
            <a:r>
              <a:rPr lang="en-US" altLang="zh-TW" sz="1600" dirty="0">
                <a:latin typeface="Calibri Light (Body)"/>
                <a:hlinkClick r:id="rId2"/>
              </a:rPr>
              <a:t>non-spectrum</a:t>
            </a:r>
            <a:r>
              <a:rPr lang="en-US" altLang="zh-TW" sz="1600" dirty="0">
                <a:latin typeface="Calibri Light (Body)"/>
              </a:rPr>
              <a:t> and </a:t>
            </a:r>
            <a:r>
              <a:rPr lang="en-US" altLang="zh-TW" sz="1600" dirty="0">
                <a:latin typeface="Calibri Light (Body)"/>
                <a:hlinkClick r:id="rId3"/>
              </a:rPr>
              <a:t>spectrum</a:t>
            </a:r>
            <a:r>
              <a:rPr lang="en-US" altLang="zh-TW" sz="1600" dirty="0">
                <a:latin typeface="Calibri Light (Body)"/>
              </a:rPr>
              <a:t> </a:t>
            </a:r>
            <a:r>
              <a:rPr lang="en-US" altLang="zh-TW" sz="1600" dirty="0" err="1">
                <a:latin typeface="Calibri Light (Body)"/>
              </a:rPr>
              <a:t>WIs.</a:t>
            </a:r>
            <a:r>
              <a:rPr lang="en-US" altLang="zh-TW" sz="1600" dirty="0">
                <a:latin typeface="Calibri Light (Body)"/>
              </a:rPr>
              <a:t> </a:t>
            </a:r>
          </a:p>
          <a:p>
            <a:pPr lvl="1"/>
            <a:r>
              <a:rPr lang="en-US" altLang="zh-TW" sz="1600" dirty="0">
                <a:latin typeface="Calibri Light (Body)"/>
              </a:rPr>
              <a:t>Rel-19 continues the further enhancement with HPUE with CA for 3Tx UE objectives in non-spectrum WI</a:t>
            </a:r>
            <a:r>
              <a:rPr lang="fi-FI" altLang="zh-TW" sz="1600" dirty="0">
                <a:latin typeface="Calibri Light (Body)"/>
              </a:rPr>
              <a:t> </a:t>
            </a:r>
            <a:r>
              <a:rPr lang="fi-FI" altLang="zh-TW" sz="1600" i="1" dirty="0">
                <a:latin typeface="Calibri Light (Body)"/>
                <a:hlinkClick r:id="rId4"/>
              </a:rPr>
              <a:t>NR_ENDC_RF_Ph4</a:t>
            </a:r>
            <a:r>
              <a:rPr lang="fi-FI" altLang="zh-TW" sz="1600" i="1" dirty="0">
                <a:latin typeface="Calibri Light (Body)"/>
              </a:rPr>
              <a:t> and spectrum Wis (</a:t>
            </a:r>
            <a:r>
              <a:rPr lang="fi-FI" altLang="zh-TW" sz="1600" dirty="0">
                <a:latin typeface="Calibri Light (Body)"/>
                <a:hlinkClick r:id="rId5"/>
              </a:rPr>
              <a:t>DC_R19_xBLTE_yBNR</a:t>
            </a:r>
            <a:r>
              <a:rPr lang="fi-FI" altLang="zh-TW" sz="1600" dirty="0">
                <a:latin typeface="Calibri Light (Body)"/>
              </a:rPr>
              <a:t>, </a:t>
            </a:r>
            <a:r>
              <a:rPr lang="fi-FI" altLang="zh-TW" sz="1600" dirty="0">
                <a:latin typeface="Calibri Light (Body)"/>
                <a:hlinkClick r:id="rId6"/>
              </a:rPr>
              <a:t>NR_CADC_SUL_R19</a:t>
            </a:r>
            <a:r>
              <a:rPr lang="fi-FI" altLang="zh-TW" sz="1600" dirty="0">
                <a:latin typeface="Calibri Light (Body)"/>
              </a:rPr>
              <a:t>, </a:t>
            </a:r>
            <a:r>
              <a:rPr lang="en-US" altLang="zh-TW" sz="1600" dirty="0">
                <a:latin typeface="Calibri Light (Body)"/>
                <a:hlinkClick r:id="rId7"/>
              </a:rPr>
              <a:t>HPUE_DC_LTE_NR_R19</a:t>
            </a:r>
            <a:r>
              <a:rPr lang="en-US" altLang="zh-TW" sz="1600" dirty="0">
                <a:latin typeface="Calibri Light (Body)"/>
              </a:rPr>
              <a:t>,</a:t>
            </a:r>
            <a:r>
              <a:rPr lang="zh-TW" altLang="en-US" sz="1600" dirty="0">
                <a:latin typeface="Calibri Light (Body)"/>
              </a:rPr>
              <a:t> </a:t>
            </a:r>
            <a:r>
              <a:rPr lang="en-US" altLang="zh-TW" sz="1600" dirty="0">
                <a:latin typeface="Calibri Light (Body)"/>
                <a:hlinkClick r:id="rId8"/>
              </a:rPr>
              <a:t>HPUE_NR_CADC_SUL_R19</a:t>
            </a:r>
            <a:r>
              <a:rPr lang="en-US" altLang="zh-TW" sz="1600" dirty="0">
                <a:latin typeface="Calibri Light (Body)"/>
              </a:rPr>
              <a:t>). </a:t>
            </a:r>
            <a:endParaRPr lang="zh-TW" altLang="zh-TW" sz="1600" dirty="0">
              <a:latin typeface="Calibri Light (Body)"/>
            </a:endParaRPr>
          </a:p>
          <a:p>
            <a:pPr lvl="1"/>
            <a:r>
              <a:rPr lang="en-US" altLang="zh-TW" sz="1600" dirty="0"/>
              <a:t>Following the evaluation path of further enhancing 3Tx, further Tx switching should be considered.</a:t>
            </a:r>
          </a:p>
          <a:p>
            <a:pPr lvl="2"/>
            <a:r>
              <a:rPr lang="en-US" altLang="zh-TW" sz="1400" dirty="0"/>
              <a:t>With Dynamic Tx switching, network can fully utilize the UE Tx capability to maximize the UL throughput, e.g.</a:t>
            </a:r>
          </a:p>
          <a:p>
            <a:pPr lvl="3"/>
            <a:r>
              <a:rPr lang="en-US" altLang="zh-TW" sz="1200" dirty="0"/>
              <a:t>TDD 2Tx + FDD 1Tx during the TDD UL slots when the UE experiences good channel conditions</a:t>
            </a:r>
          </a:p>
          <a:p>
            <a:pPr lvl="3"/>
            <a:r>
              <a:rPr lang="en-US" altLang="zh-TW" sz="1200" dirty="0"/>
              <a:t>TDD 1Tx + FDD 2TX when TDD channel conditions is worse, or during the TDD DL slots</a:t>
            </a:r>
          </a:p>
          <a:p>
            <a:pPr lvl="1"/>
            <a:endParaRPr lang="zh-TW" altLang="en-US" sz="1600" dirty="0"/>
          </a:p>
        </p:txBody>
      </p:sp>
      <p:sp>
        <p:nvSpPr>
          <p:cNvPr id="4" name="Content Placeholder 3">
            <a:extLst>
              <a:ext uri="{FF2B5EF4-FFF2-40B4-BE49-F238E27FC236}">
                <a16:creationId xmlns:a16="http://schemas.microsoft.com/office/drawing/2014/main" id="{4F9E07A9-D732-EF67-4D2E-1C87F69F01BB}"/>
              </a:ext>
            </a:extLst>
          </p:cNvPr>
          <p:cNvSpPr>
            <a:spLocks noGrp="1"/>
          </p:cNvSpPr>
          <p:nvPr>
            <p:ph sz="half" idx="2"/>
          </p:nvPr>
        </p:nvSpPr>
        <p:spPr>
          <a:xfrm>
            <a:off x="6290651" y="3714663"/>
            <a:ext cx="5423512" cy="2370224"/>
          </a:xfrm>
        </p:spPr>
        <p:txBody>
          <a:bodyPr/>
          <a:lstStyle/>
          <a:p>
            <a:r>
              <a:rPr lang="en-US" altLang="zh-TW" sz="1800" dirty="0"/>
              <a:t>Objectives</a:t>
            </a:r>
          </a:p>
          <a:p>
            <a:pPr lvl="1"/>
            <a:r>
              <a:rPr lang="en-US" altLang="zh-TW" sz="1600" dirty="0"/>
              <a:t>Specify dynamic UL Tx switching between FDD 1Tx + TDD 2Tx and FDD 2Tx + TDD 1Tx:</a:t>
            </a:r>
          </a:p>
          <a:p>
            <a:pPr lvl="2"/>
            <a:r>
              <a:rPr lang="en-US" altLang="zh-TW" sz="1400" dirty="0"/>
              <a:t>Extend existing physical layer UL Tx switching framework to support the new switching cases [RAN1]</a:t>
            </a:r>
          </a:p>
          <a:p>
            <a:pPr lvl="2"/>
            <a:r>
              <a:rPr lang="en-US" altLang="zh-TW" sz="1400" dirty="0"/>
              <a:t>Specify RF and RRM requirements to enable the new switching cases [RAN4]</a:t>
            </a:r>
          </a:p>
          <a:p>
            <a:pPr lvl="2"/>
            <a:r>
              <a:rPr lang="en-US" altLang="zh-TW" sz="1400" dirty="0"/>
              <a:t>Specify configuration and UE capability RRC signaling for the feature [RAN2]</a:t>
            </a:r>
            <a:endParaRPr lang="zh-TW" altLang="en-US" sz="1600" dirty="0"/>
          </a:p>
        </p:txBody>
      </p:sp>
      <p:sp>
        <p:nvSpPr>
          <p:cNvPr id="5" name="Slide Number Placeholder 4">
            <a:extLst>
              <a:ext uri="{FF2B5EF4-FFF2-40B4-BE49-F238E27FC236}">
                <a16:creationId xmlns:a16="http://schemas.microsoft.com/office/drawing/2014/main" id="{6B578C62-D7FF-717B-3974-FEAEC9176FA4}"/>
              </a:ext>
            </a:extLst>
          </p:cNvPr>
          <p:cNvSpPr>
            <a:spLocks noGrp="1"/>
          </p:cNvSpPr>
          <p:nvPr>
            <p:ph type="sldNum" sz="quarter" idx="12"/>
          </p:nvPr>
        </p:nvSpPr>
        <p:spPr/>
        <p:txBody>
          <a:bodyPr/>
          <a:lstStyle/>
          <a:p>
            <a:fld id="{0AEF9A4B-07C9-404C-9053-A3A2AC3AD5D6}" type="slidenum">
              <a:rPr lang="en-GB" smtClean="0"/>
              <a:pPr/>
              <a:t>7</a:t>
            </a:fld>
            <a:endParaRPr lang="en-GB"/>
          </a:p>
        </p:txBody>
      </p:sp>
      <p:sp>
        <p:nvSpPr>
          <p:cNvPr id="6" name="Rectangle 5">
            <a:extLst>
              <a:ext uri="{FF2B5EF4-FFF2-40B4-BE49-F238E27FC236}">
                <a16:creationId xmlns:a16="http://schemas.microsoft.com/office/drawing/2014/main" id="{1CCB7DE6-E832-82DF-C415-48042E2467C9}"/>
              </a:ext>
            </a:extLst>
          </p:cNvPr>
          <p:cNvSpPr/>
          <p:nvPr/>
        </p:nvSpPr>
        <p:spPr>
          <a:xfrm>
            <a:off x="7116966" y="2277276"/>
            <a:ext cx="673578" cy="29876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a:solidFill>
                  <a:schemeClr val="tx1"/>
                </a:solidFill>
              </a:rPr>
              <a:t>U</a:t>
            </a:r>
            <a:endParaRPr lang="zh-TW" altLang="en-US" sz="1600" dirty="0">
              <a:solidFill>
                <a:schemeClr val="tx1"/>
              </a:solidFill>
            </a:endParaRPr>
          </a:p>
        </p:txBody>
      </p:sp>
      <p:sp>
        <p:nvSpPr>
          <p:cNvPr id="7" name="Rectangle 6">
            <a:extLst>
              <a:ext uri="{FF2B5EF4-FFF2-40B4-BE49-F238E27FC236}">
                <a16:creationId xmlns:a16="http://schemas.microsoft.com/office/drawing/2014/main" id="{80BC0F9C-0B63-2FF5-9C79-63C71CE9EAE6}"/>
              </a:ext>
            </a:extLst>
          </p:cNvPr>
          <p:cNvSpPr/>
          <p:nvPr/>
        </p:nvSpPr>
        <p:spPr>
          <a:xfrm>
            <a:off x="7790544" y="2277276"/>
            <a:ext cx="673578" cy="29876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U</a:t>
            </a:r>
            <a:endParaRPr lang="zh-TW" altLang="en-US" sz="1600">
              <a:solidFill>
                <a:schemeClr val="tx1"/>
              </a:solidFill>
            </a:endParaRPr>
          </a:p>
        </p:txBody>
      </p:sp>
      <p:sp>
        <p:nvSpPr>
          <p:cNvPr id="8" name="Rectangle 7">
            <a:extLst>
              <a:ext uri="{FF2B5EF4-FFF2-40B4-BE49-F238E27FC236}">
                <a16:creationId xmlns:a16="http://schemas.microsoft.com/office/drawing/2014/main" id="{2BC88A63-E11B-0EED-8E8E-6C693AFA8A27}"/>
              </a:ext>
            </a:extLst>
          </p:cNvPr>
          <p:cNvSpPr/>
          <p:nvPr/>
        </p:nvSpPr>
        <p:spPr>
          <a:xfrm>
            <a:off x="8464121" y="2277276"/>
            <a:ext cx="673578" cy="29876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U</a:t>
            </a:r>
            <a:endParaRPr lang="zh-TW" altLang="en-US" sz="1600">
              <a:solidFill>
                <a:schemeClr val="tx1"/>
              </a:solidFill>
            </a:endParaRPr>
          </a:p>
        </p:txBody>
      </p:sp>
      <p:sp>
        <p:nvSpPr>
          <p:cNvPr id="9" name="Rectangle 8">
            <a:extLst>
              <a:ext uri="{FF2B5EF4-FFF2-40B4-BE49-F238E27FC236}">
                <a16:creationId xmlns:a16="http://schemas.microsoft.com/office/drawing/2014/main" id="{D72B22CA-B906-0852-1A75-99641CF87AAB}"/>
              </a:ext>
            </a:extLst>
          </p:cNvPr>
          <p:cNvSpPr/>
          <p:nvPr/>
        </p:nvSpPr>
        <p:spPr>
          <a:xfrm>
            <a:off x="9137699" y="2277276"/>
            <a:ext cx="673578" cy="298765"/>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U</a:t>
            </a:r>
            <a:endParaRPr lang="zh-TW" altLang="en-US" sz="1600">
              <a:solidFill>
                <a:schemeClr val="tx1"/>
              </a:solidFill>
            </a:endParaRPr>
          </a:p>
        </p:txBody>
      </p:sp>
      <p:sp>
        <p:nvSpPr>
          <p:cNvPr id="10" name="TextBox 9">
            <a:extLst>
              <a:ext uri="{FF2B5EF4-FFF2-40B4-BE49-F238E27FC236}">
                <a16:creationId xmlns:a16="http://schemas.microsoft.com/office/drawing/2014/main" id="{256C05DA-CE8C-EB0C-04B0-81DF34812F2C}"/>
              </a:ext>
            </a:extLst>
          </p:cNvPr>
          <p:cNvSpPr txBox="1"/>
          <p:nvPr/>
        </p:nvSpPr>
        <p:spPr>
          <a:xfrm>
            <a:off x="6429532" y="2379108"/>
            <a:ext cx="590738" cy="369332"/>
          </a:xfrm>
          <a:prstGeom prst="rect">
            <a:avLst/>
          </a:prstGeom>
          <a:noFill/>
        </p:spPr>
        <p:txBody>
          <a:bodyPr wrap="square">
            <a:spAutoFit/>
          </a:bodyPr>
          <a:lstStyle/>
          <a:p>
            <a:r>
              <a:rPr lang="en-US" altLang="zh-TW" b="1" dirty="0"/>
              <a:t>FDD</a:t>
            </a:r>
            <a:r>
              <a:rPr lang="en-US" altLang="zh-TW" dirty="0"/>
              <a:t> </a:t>
            </a:r>
            <a:endParaRPr lang="zh-TW" altLang="en-US" dirty="0"/>
          </a:p>
        </p:txBody>
      </p:sp>
      <p:sp>
        <p:nvSpPr>
          <p:cNvPr id="11" name="Rectangle 10">
            <a:extLst>
              <a:ext uri="{FF2B5EF4-FFF2-40B4-BE49-F238E27FC236}">
                <a16:creationId xmlns:a16="http://schemas.microsoft.com/office/drawing/2014/main" id="{33E7A41C-95C7-1D7F-BE24-63AB79E82B19}"/>
              </a:ext>
            </a:extLst>
          </p:cNvPr>
          <p:cNvSpPr/>
          <p:nvPr/>
        </p:nvSpPr>
        <p:spPr>
          <a:xfrm>
            <a:off x="7120738" y="1907944"/>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a:solidFill>
                  <a:schemeClr val="tx1"/>
                </a:solidFill>
              </a:rPr>
              <a:t>D</a:t>
            </a:r>
            <a:endParaRPr lang="zh-TW" altLang="en-US" sz="1600" dirty="0">
              <a:solidFill>
                <a:schemeClr val="tx1"/>
              </a:solidFill>
            </a:endParaRPr>
          </a:p>
        </p:txBody>
      </p:sp>
      <p:sp>
        <p:nvSpPr>
          <p:cNvPr id="12" name="Rectangle 11">
            <a:extLst>
              <a:ext uri="{FF2B5EF4-FFF2-40B4-BE49-F238E27FC236}">
                <a16:creationId xmlns:a16="http://schemas.microsoft.com/office/drawing/2014/main" id="{F42B228A-E239-39F2-C2ED-C832050CDBFA}"/>
              </a:ext>
            </a:extLst>
          </p:cNvPr>
          <p:cNvSpPr/>
          <p:nvPr/>
        </p:nvSpPr>
        <p:spPr>
          <a:xfrm>
            <a:off x="7457150" y="1907944"/>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D</a:t>
            </a:r>
            <a:endParaRPr lang="zh-TW" altLang="en-US" sz="1600">
              <a:solidFill>
                <a:schemeClr val="tx1"/>
              </a:solidFill>
            </a:endParaRPr>
          </a:p>
        </p:txBody>
      </p:sp>
      <p:sp>
        <p:nvSpPr>
          <p:cNvPr id="13" name="Rectangle 12">
            <a:extLst>
              <a:ext uri="{FF2B5EF4-FFF2-40B4-BE49-F238E27FC236}">
                <a16:creationId xmlns:a16="http://schemas.microsoft.com/office/drawing/2014/main" id="{5255E021-4688-B83B-197B-FE528266FAC0}"/>
              </a:ext>
            </a:extLst>
          </p:cNvPr>
          <p:cNvSpPr/>
          <p:nvPr/>
        </p:nvSpPr>
        <p:spPr>
          <a:xfrm>
            <a:off x="7793561" y="1907944"/>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D</a:t>
            </a:r>
            <a:endParaRPr lang="zh-TW" altLang="en-US" sz="1600">
              <a:solidFill>
                <a:schemeClr val="tx1"/>
              </a:solidFill>
            </a:endParaRPr>
          </a:p>
        </p:txBody>
      </p:sp>
      <p:sp>
        <p:nvSpPr>
          <p:cNvPr id="14" name="Rectangle 13">
            <a:extLst>
              <a:ext uri="{FF2B5EF4-FFF2-40B4-BE49-F238E27FC236}">
                <a16:creationId xmlns:a16="http://schemas.microsoft.com/office/drawing/2014/main" id="{9C19D012-C449-D1CA-1E2D-FBF9B242B0B2}"/>
              </a:ext>
            </a:extLst>
          </p:cNvPr>
          <p:cNvSpPr/>
          <p:nvPr/>
        </p:nvSpPr>
        <p:spPr>
          <a:xfrm>
            <a:off x="8129973" y="1608600"/>
            <a:ext cx="336412" cy="59810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S</a:t>
            </a:r>
            <a:endParaRPr lang="zh-TW" altLang="en-US" sz="1600">
              <a:solidFill>
                <a:schemeClr val="tx1"/>
              </a:solidFill>
            </a:endParaRPr>
          </a:p>
        </p:txBody>
      </p:sp>
      <p:sp>
        <p:nvSpPr>
          <p:cNvPr id="15" name="Rectangle 14">
            <a:extLst>
              <a:ext uri="{FF2B5EF4-FFF2-40B4-BE49-F238E27FC236}">
                <a16:creationId xmlns:a16="http://schemas.microsoft.com/office/drawing/2014/main" id="{DFE6C450-A3DC-F434-960D-C91EC01E4106}"/>
              </a:ext>
            </a:extLst>
          </p:cNvPr>
          <p:cNvSpPr/>
          <p:nvPr/>
        </p:nvSpPr>
        <p:spPr>
          <a:xfrm>
            <a:off x="8466384" y="1907944"/>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solidFill>
                <a:schemeClr val="tx1"/>
              </a:solidFill>
            </a:endParaRPr>
          </a:p>
        </p:txBody>
      </p:sp>
      <p:sp>
        <p:nvSpPr>
          <p:cNvPr id="16" name="TextBox 15">
            <a:extLst>
              <a:ext uri="{FF2B5EF4-FFF2-40B4-BE49-F238E27FC236}">
                <a16:creationId xmlns:a16="http://schemas.microsoft.com/office/drawing/2014/main" id="{45B05921-9F2E-059C-2F52-9A8D63524DD3}"/>
              </a:ext>
            </a:extLst>
          </p:cNvPr>
          <p:cNvSpPr txBox="1"/>
          <p:nvPr/>
        </p:nvSpPr>
        <p:spPr>
          <a:xfrm>
            <a:off x="6431546" y="1745913"/>
            <a:ext cx="593858" cy="369332"/>
          </a:xfrm>
          <a:prstGeom prst="rect">
            <a:avLst/>
          </a:prstGeom>
          <a:noFill/>
        </p:spPr>
        <p:txBody>
          <a:bodyPr wrap="square">
            <a:spAutoFit/>
          </a:bodyPr>
          <a:lstStyle/>
          <a:p>
            <a:r>
              <a:rPr lang="en-US" altLang="zh-TW" b="1" dirty="0"/>
              <a:t>TDD</a:t>
            </a:r>
            <a:endParaRPr lang="zh-TW" altLang="en-US" b="1" dirty="0"/>
          </a:p>
        </p:txBody>
      </p:sp>
      <p:sp>
        <p:nvSpPr>
          <p:cNvPr id="17" name="Rectangle 16">
            <a:extLst>
              <a:ext uri="{FF2B5EF4-FFF2-40B4-BE49-F238E27FC236}">
                <a16:creationId xmlns:a16="http://schemas.microsoft.com/office/drawing/2014/main" id="{09F8FEC1-2609-9516-A8CF-E80D4CCD56E3}"/>
              </a:ext>
            </a:extLst>
          </p:cNvPr>
          <p:cNvSpPr/>
          <p:nvPr/>
        </p:nvSpPr>
        <p:spPr>
          <a:xfrm>
            <a:off x="8802796" y="1907944"/>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solidFill>
                <a:schemeClr val="tx1"/>
              </a:solidFill>
            </a:endParaRPr>
          </a:p>
        </p:txBody>
      </p:sp>
      <p:sp>
        <p:nvSpPr>
          <p:cNvPr id="18" name="Rectangle 17">
            <a:extLst>
              <a:ext uri="{FF2B5EF4-FFF2-40B4-BE49-F238E27FC236}">
                <a16:creationId xmlns:a16="http://schemas.microsoft.com/office/drawing/2014/main" id="{86066943-39B7-CA9D-C788-341D6616780B}"/>
              </a:ext>
            </a:extLst>
          </p:cNvPr>
          <p:cNvSpPr/>
          <p:nvPr/>
        </p:nvSpPr>
        <p:spPr>
          <a:xfrm>
            <a:off x="9139208" y="1907944"/>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solidFill>
                <a:schemeClr val="tx1"/>
              </a:solidFill>
            </a:endParaRPr>
          </a:p>
        </p:txBody>
      </p:sp>
      <p:sp>
        <p:nvSpPr>
          <p:cNvPr id="19" name="Rectangle 18">
            <a:extLst>
              <a:ext uri="{FF2B5EF4-FFF2-40B4-BE49-F238E27FC236}">
                <a16:creationId xmlns:a16="http://schemas.microsoft.com/office/drawing/2014/main" id="{A5082DE0-D457-44C6-8AD6-9FA5C7C4DB96}"/>
              </a:ext>
            </a:extLst>
          </p:cNvPr>
          <p:cNvSpPr/>
          <p:nvPr/>
        </p:nvSpPr>
        <p:spPr>
          <a:xfrm>
            <a:off x="9475619" y="1907944"/>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solidFill>
                <a:schemeClr val="tx1"/>
              </a:solidFill>
            </a:endParaRPr>
          </a:p>
        </p:txBody>
      </p:sp>
      <p:sp>
        <p:nvSpPr>
          <p:cNvPr id="20" name="Rectangle 19">
            <a:extLst>
              <a:ext uri="{FF2B5EF4-FFF2-40B4-BE49-F238E27FC236}">
                <a16:creationId xmlns:a16="http://schemas.microsoft.com/office/drawing/2014/main" id="{D0523653-055B-B173-8568-7E7DECF40D4B}"/>
              </a:ext>
            </a:extLst>
          </p:cNvPr>
          <p:cNvSpPr/>
          <p:nvPr/>
        </p:nvSpPr>
        <p:spPr>
          <a:xfrm>
            <a:off x="7119984" y="1608600"/>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solidFill>
                <a:schemeClr val="tx1"/>
              </a:solidFill>
            </a:endParaRPr>
          </a:p>
        </p:txBody>
      </p:sp>
      <p:sp>
        <p:nvSpPr>
          <p:cNvPr id="21" name="Rectangle 20">
            <a:extLst>
              <a:ext uri="{FF2B5EF4-FFF2-40B4-BE49-F238E27FC236}">
                <a16:creationId xmlns:a16="http://schemas.microsoft.com/office/drawing/2014/main" id="{36CAC0FB-C167-8688-C592-644146E22FB6}"/>
              </a:ext>
            </a:extLst>
          </p:cNvPr>
          <p:cNvSpPr/>
          <p:nvPr/>
        </p:nvSpPr>
        <p:spPr>
          <a:xfrm>
            <a:off x="7456396" y="1608600"/>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solidFill>
                <a:schemeClr val="tx1"/>
              </a:solidFill>
            </a:endParaRPr>
          </a:p>
        </p:txBody>
      </p:sp>
      <p:sp>
        <p:nvSpPr>
          <p:cNvPr id="22" name="Rectangle 21">
            <a:extLst>
              <a:ext uri="{FF2B5EF4-FFF2-40B4-BE49-F238E27FC236}">
                <a16:creationId xmlns:a16="http://schemas.microsoft.com/office/drawing/2014/main" id="{230DA47B-4CC1-B16C-BDF1-A16C8BFD23A8}"/>
              </a:ext>
            </a:extLst>
          </p:cNvPr>
          <p:cNvSpPr/>
          <p:nvPr/>
        </p:nvSpPr>
        <p:spPr>
          <a:xfrm>
            <a:off x="7792807" y="1608600"/>
            <a:ext cx="336412"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solidFill>
                <a:schemeClr val="tx1"/>
              </a:solidFill>
            </a:endParaRPr>
          </a:p>
        </p:txBody>
      </p:sp>
      <p:sp>
        <p:nvSpPr>
          <p:cNvPr id="23" name="Rectangle 22">
            <a:extLst>
              <a:ext uri="{FF2B5EF4-FFF2-40B4-BE49-F238E27FC236}">
                <a16:creationId xmlns:a16="http://schemas.microsoft.com/office/drawing/2014/main" id="{2C1D0FD3-DFCD-065F-3B01-CD3F53B7CCD1}"/>
              </a:ext>
            </a:extLst>
          </p:cNvPr>
          <p:cNvSpPr/>
          <p:nvPr/>
        </p:nvSpPr>
        <p:spPr>
          <a:xfrm>
            <a:off x="8465630" y="1608600"/>
            <a:ext cx="336412" cy="298765"/>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U</a:t>
            </a:r>
            <a:endParaRPr lang="zh-TW" altLang="en-US" sz="1600">
              <a:solidFill>
                <a:schemeClr val="tx1"/>
              </a:solidFill>
            </a:endParaRPr>
          </a:p>
        </p:txBody>
      </p:sp>
      <p:sp>
        <p:nvSpPr>
          <p:cNvPr id="24" name="Rectangle 23">
            <a:extLst>
              <a:ext uri="{FF2B5EF4-FFF2-40B4-BE49-F238E27FC236}">
                <a16:creationId xmlns:a16="http://schemas.microsoft.com/office/drawing/2014/main" id="{B46B826D-2EFF-0E38-C0CD-EC583CC05E91}"/>
              </a:ext>
            </a:extLst>
          </p:cNvPr>
          <p:cNvSpPr/>
          <p:nvPr/>
        </p:nvSpPr>
        <p:spPr>
          <a:xfrm>
            <a:off x="8802042" y="1608600"/>
            <a:ext cx="336412" cy="298765"/>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U</a:t>
            </a:r>
            <a:endParaRPr lang="zh-TW" altLang="en-US" sz="1600">
              <a:solidFill>
                <a:schemeClr val="tx1"/>
              </a:solidFill>
            </a:endParaRPr>
          </a:p>
        </p:txBody>
      </p:sp>
      <p:sp>
        <p:nvSpPr>
          <p:cNvPr id="25" name="Rectangle 24">
            <a:extLst>
              <a:ext uri="{FF2B5EF4-FFF2-40B4-BE49-F238E27FC236}">
                <a16:creationId xmlns:a16="http://schemas.microsoft.com/office/drawing/2014/main" id="{792BABC5-2B27-FD2A-BBF3-7FF7D8BC1F41}"/>
              </a:ext>
            </a:extLst>
          </p:cNvPr>
          <p:cNvSpPr/>
          <p:nvPr/>
        </p:nvSpPr>
        <p:spPr>
          <a:xfrm>
            <a:off x="9138454" y="1608600"/>
            <a:ext cx="336412" cy="29876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U</a:t>
            </a:r>
            <a:endParaRPr lang="zh-TW" altLang="en-US" sz="1600">
              <a:solidFill>
                <a:schemeClr val="tx1"/>
              </a:solidFill>
            </a:endParaRPr>
          </a:p>
        </p:txBody>
      </p:sp>
      <p:sp>
        <p:nvSpPr>
          <p:cNvPr id="26" name="Rectangle 25">
            <a:extLst>
              <a:ext uri="{FF2B5EF4-FFF2-40B4-BE49-F238E27FC236}">
                <a16:creationId xmlns:a16="http://schemas.microsoft.com/office/drawing/2014/main" id="{D4ABAD90-5D22-2611-22C0-0C7278BE390F}"/>
              </a:ext>
            </a:extLst>
          </p:cNvPr>
          <p:cNvSpPr/>
          <p:nvPr/>
        </p:nvSpPr>
        <p:spPr>
          <a:xfrm>
            <a:off x="9474865" y="1608600"/>
            <a:ext cx="336412" cy="29876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U</a:t>
            </a:r>
            <a:endParaRPr lang="zh-TW" altLang="en-US" sz="1600">
              <a:solidFill>
                <a:schemeClr val="tx1"/>
              </a:solidFill>
            </a:endParaRPr>
          </a:p>
        </p:txBody>
      </p:sp>
      <p:sp>
        <p:nvSpPr>
          <p:cNvPr id="27" name="Rectangle 26">
            <a:extLst>
              <a:ext uri="{FF2B5EF4-FFF2-40B4-BE49-F238E27FC236}">
                <a16:creationId xmlns:a16="http://schemas.microsoft.com/office/drawing/2014/main" id="{EB76F00F-117A-1F03-A942-CD2870925A03}"/>
              </a:ext>
            </a:extLst>
          </p:cNvPr>
          <p:cNvSpPr/>
          <p:nvPr/>
        </p:nvSpPr>
        <p:spPr>
          <a:xfrm>
            <a:off x="7116965" y="2563774"/>
            <a:ext cx="673578"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D</a:t>
            </a:r>
            <a:endParaRPr lang="zh-TW" altLang="en-US" sz="1600">
              <a:solidFill>
                <a:schemeClr val="tx1"/>
              </a:solidFill>
            </a:endParaRPr>
          </a:p>
        </p:txBody>
      </p:sp>
      <p:sp>
        <p:nvSpPr>
          <p:cNvPr id="28" name="Rectangle 27">
            <a:extLst>
              <a:ext uri="{FF2B5EF4-FFF2-40B4-BE49-F238E27FC236}">
                <a16:creationId xmlns:a16="http://schemas.microsoft.com/office/drawing/2014/main" id="{C39CAECA-EA09-AB7A-CAEB-646DB6FF86C0}"/>
              </a:ext>
            </a:extLst>
          </p:cNvPr>
          <p:cNvSpPr/>
          <p:nvPr/>
        </p:nvSpPr>
        <p:spPr>
          <a:xfrm>
            <a:off x="7790543" y="2563774"/>
            <a:ext cx="673578"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D</a:t>
            </a:r>
            <a:endParaRPr lang="zh-TW" altLang="en-US" sz="1600">
              <a:solidFill>
                <a:schemeClr val="tx1"/>
              </a:solidFill>
            </a:endParaRPr>
          </a:p>
        </p:txBody>
      </p:sp>
      <p:sp>
        <p:nvSpPr>
          <p:cNvPr id="29" name="Rectangle 28">
            <a:extLst>
              <a:ext uri="{FF2B5EF4-FFF2-40B4-BE49-F238E27FC236}">
                <a16:creationId xmlns:a16="http://schemas.microsoft.com/office/drawing/2014/main" id="{DBA004D9-A8B9-7608-B1E5-C852CD2E1E57}"/>
              </a:ext>
            </a:extLst>
          </p:cNvPr>
          <p:cNvSpPr/>
          <p:nvPr/>
        </p:nvSpPr>
        <p:spPr>
          <a:xfrm>
            <a:off x="8464120" y="2563774"/>
            <a:ext cx="673578"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D</a:t>
            </a:r>
            <a:endParaRPr lang="zh-TW" altLang="en-US" sz="1600">
              <a:solidFill>
                <a:schemeClr val="tx1"/>
              </a:solidFill>
            </a:endParaRPr>
          </a:p>
        </p:txBody>
      </p:sp>
      <p:sp>
        <p:nvSpPr>
          <p:cNvPr id="30" name="Rectangle 29">
            <a:extLst>
              <a:ext uri="{FF2B5EF4-FFF2-40B4-BE49-F238E27FC236}">
                <a16:creationId xmlns:a16="http://schemas.microsoft.com/office/drawing/2014/main" id="{7E9641FD-150B-79A9-B8C5-5732626DC2C4}"/>
              </a:ext>
            </a:extLst>
          </p:cNvPr>
          <p:cNvSpPr/>
          <p:nvPr/>
        </p:nvSpPr>
        <p:spPr>
          <a:xfrm>
            <a:off x="9137698" y="2563774"/>
            <a:ext cx="673578" cy="2987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D</a:t>
            </a:r>
            <a:endParaRPr lang="zh-TW" altLang="en-US" sz="1600">
              <a:solidFill>
                <a:schemeClr val="tx1"/>
              </a:solidFill>
            </a:endParaRPr>
          </a:p>
        </p:txBody>
      </p:sp>
      <p:grpSp>
        <p:nvGrpSpPr>
          <p:cNvPr id="31" name="Group 30">
            <a:extLst>
              <a:ext uri="{FF2B5EF4-FFF2-40B4-BE49-F238E27FC236}">
                <a16:creationId xmlns:a16="http://schemas.microsoft.com/office/drawing/2014/main" id="{52783136-6B9B-9E26-F6F1-10C242741517}"/>
              </a:ext>
            </a:extLst>
          </p:cNvPr>
          <p:cNvGrpSpPr/>
          <p:nvPr/>
        </p:nvGrpSpPr>
        <p:grpSpPr>
          <a:xfrm>
            <a:off x="10245060" y="1608600"/>
            <a:ext cx="673578" cy="790627"/>
            <a:chOff x="5628038" y="6616681"/>
            <a:chExt cx="1139840" cy="790627"/>
          </a:xfrm>
        </p:grpSpPr>
        <p:sp>
          <p:nvSpPr>
            <p:cNvPr id="32" name="Rectangle 31">
              <a:extLst>
                <a:ext uri="{FF2B5EF4-FFF2-40B4-BE49-F238E27FC236}">
                  <a16:creationId xmlns:a16="http://schemas.microsoft.com/office/drawing/2014/main" id="{4DF94A43-0892-CCD5-5878-17F9E278300C}"/>
                </a:ext>
              </a:extLst>
            </p:cNvPr>
            <p:cNvSpPr/>
            <p:nvPr/>
          </p:nvSpPr>
          <p:spPr>
            <a:xfrm>
              <a:off x="5635638" y="7108543"/>
              <a:ext cx="1132240" cy="29876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2Tx</a:t>
              </a:r>
              <a:endParaRPr lang="zh-TW" altLang="en-US" sz="1600">
                <a:solidFill>
                  <a:schemeClr val="tx1"/>
                </a:solidFill>
              </a:endParaRPr>
            </a:p>
          </p:txBody>
        </p:sp>
        <p:sp>
          <p:nvSpPr>
            <p:cNvPr id="33" name="Rectangle 32">
              <a:extLst>
                <a:ext uri="{FF2B5EF4-FFF2-40B4-BE49-F238E27FC236}">
                  <a16:creationId xmlns:a16="http://schemas.microsoft.com/office/drawing/2014/main" id="{8D182932-2FFC-B1D6-D0CB-C1379B7F8C95}"/>
                </a:ext>
              </a:extLst>
            </p:cNvPr>
            <p:cNvSpPr/>
            <p:nvPr/>
          </p:nvSpPr>
          <p:spPr>
            <a:xfrm>
              <a:off x="5628038" y="6616681"/>
              <a:ext cx="1132240" cy="298765"/>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a:solidFill>
                    <a:schemeClr val="tx1"/>
                  </a:solidFill>
                </a:rPr>
                <a:t>1Tx</a:t>
              </a:r>
              <a:endParaRPr lang="zh-TW" altLang="en-US" sz="1600">
                <a:solidFill>
                  <a:schemeClr val="tx1"/>
                </a:solidFill>
              </a:endParaRPr>
            </a:p>
          </p:txBody>
        </p:sp>
      </p:grpSp>
      <p:sp>
        <p:nvSpPr>
          <p:cNvPr id="34" name="Rectangle 33">
            <a:extLst>
              <a:ext uri="{FF2B5EF4-FFF2-40B4-BE49-F238E27FC236}">
                <a16:creationId xmlns:a16="http://schemas.microsoft.com/office/drawing/2014/main" id="{61C3C9C6-EC54-9B0F-DC13-45F49B323226}"/>
              </a:ext>
            </a:extLst>
          </p:cNvPr>
          <p:cNvSpPr/>
          <p:nvPr/>
        </p:nvSpPr>
        <p:spPr>
          <a:xfrm>
            <a:off x="9094712" y="1481141"/>
            <a:ext cx="80350" cy="145113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600"/>
          </a:p>
        </p:txBody>
      </p:sp>
      <p:sp>
        <p:nvSpPr>
          <p:cNvPr id="36" name="箭號: 左-右雙向 78">
            <a:extLst>
              <a:ext uri="{FF2B5EF4-FFF2-40B4-BE49-F238E27FC236}">
                <a16:creationId xmlns:a16="http://schemas.microsoft.com/office/drawing/2014/main" id="{F211C842-C016-1E96-9EBA-C61EBE0B2646}"/>
              </a:ext>
            </a:extLst>
          </p:cNvPr>
          <p:cNvSpPr/>
          <p:nvPr/>
        </p:nvSpPr>
        <p:spPr>
          <a:xfrm>
            <a:off x="8814087" y="3083241"/>
            <a:ext cx="617852" cy="209574"/>
          </a:xfrm>
          <a:prstGeom prst="lef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7" name="TextBox 36">
            <a:extLst>
              <a:ext uri="{FF2B5EF4-FFF2-40B4-BE49-F238E27FC236}">
                <a16:creationId xmlns:a16="http://schemas.microsoft.com/office/drawing/2014/main" id="{33DB538E-D6B9-0360-18F5-0CB1F33E6189}"/>
              </a:ext>
            </a:extLst>
          </p:cNvPr>
          <p:cNvSpPr txBox="1"/>
          <p:nvPr/>
        </p:nvSpPr>
        <p:spPr>
          <a:xfrm>
            <a:off x="6759058" y="2922384"/>
            <a:ext cx="2017992" cy="584775"/>
          </a:xfrm>
          <a:prstGeom prst="rect">
            <a:avLst/>
          </a:prstGeom>
          <a:noFill/>
        </p:spPr>
        <p:txBody>
          <a:bodyPr wrap="square">
            <a:spAutoFit/>
          </a:bodyPr>
          <a:lstStyle/>
          <a:p>
            <a:pPr algn="ctr"/>
            <a:r>
              <a:rPr lang="en-US" altLang="zh-TW" sz="1600" b="1" i="1" dirty="0"/>
              <a:t>Worse TDD conditions or DL slots</a:t>
            </a:r>
            <a:endParaRPr lang="zh-TW" altLang="en-US" sz="1600" b="1" i="1" dirty="0"/>
          </a:p>
        </p:txBody>
      </p:sp>
      <p:sp>
        <p:nvSpPr>
          <p:cNvPr id="38" name="TextBox 37">
            <a:extLst>
              <a:ext uri="{FF2B5EF4-FFF2-40B4-BE49-F238E27FC236}">
                <a16:creationId xmlns:a16="http://schemas.microsoft.com/office/drawing/2014/main" id="{697D3D32-D05D-FC64-1773-421CECA14F8B}"/>
              </a:ext>
            </a:extLst>
          </p:cNvPr>
          <p:cNvSpPr txBox="1"/>
          <p:nvPr/>
        </p:nvSpPr>
        <p:spPr>
          <a:xfrm>
            <a:off x="9477658" y="3007711"/>
            <a:ext cx="2045090" cy="338554"/>
          </a:xfrm>
          <a:prstGeom prst="rect">
            <a:avLst/>
          </a:prstGeom>
          <a:noFill/>
        </p:spPr>
        <p:txBody>
          <a:bodyPr wrap="square">
            <a:spAutoFit/>
          </a:bodyPr>
          <a:lstStyle/>
          <a:p>
            <a:r>
              <a:rPr lang="en-US" altLang="zh-TW" sz="1600" b="1" i="1" dirty="0"/>
              <a:t>Good TDD conditions</a:t>
            </a:r>
            <a:endParaRPr lang="zh-TW" altLang="en-US" sz="1600" b="1" i="1" dirty="0"/>
          </a:p>
        </p:txBody>
      </p:sp>
    </p:spTree>
    <p:extLst>
      <p:ext uri="{BB962C8B-B14F-4D97-AF65-F5344CB8AC3E}">
        <p14:creationId xmlns:p14="http://schemas.microsoft.com/office/powerpoint/2010/main" val="27891177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0D849-8E8D-6895-C3D2-5E9C02C6B4E7}"/>
              </a:ext>
            </a:extLst>
          </p:cNvPr>
          <p:cNvSpPr>
            <a:spLocks noGrp="1"/>
          </p:cNvSpPr>
          <p:nvPr>
            <p:ph type="title"/>
          </p:nvPr>
        </p:nvSpPr>
        <p:spPr/>
        <p:txBody>
          <a:bodyPr/>
          <a:lstStyle/>
          <a:p>
            <a:r>
              <a:rPr lang="en-US" altLang="zh-TW" dirty="0">
                <a:sym typeface="Wingdings" panose="05000000000000000000" pitchFamily="2" charset="2"/>
              </a:rPr>
              <a:t>Carrier Aggregation for </a:t>
            </a:r>
            <a:r>
              <a:rPr lang="en-US" altLang="zh-TW" dirty="0"/>
              <a:t>NTN</a:t>
            </a:r>
            <a:endParaRPr lang="zh-TW" altLang="en-US" dirty="0"/>
          </a:p>
        </p:txBody>
      </p:sp>
      <p:sp>
        <p:nvSpPr>
          <p:cNvPr id="3" name="Content Placeholder 2">
            <a:extLst>
              <a:ext uri="{FF2B5EF4-FFF2-40B4-BE49-F238E27FC236}">
                <a16:creationId xmlns:a16="http://schemas.microsoft.com/office/drawing/2014/main" id="{4D365DE7-5D1B-D202-4C45-38381B421D17}"/>
              </a:ext>
            </a:extLst>
          </p:cNvPr>
          <p:cNvSpPr>
            <a:spLocks noGrp="1"/>
          </p:cNvSpPr>
          <p:nvPr>
            <p:ph sz="half" idx="1"/>
          </p:nvPr>
        </p:nvSpPr>
        <p:spPr/>
        <p:txBody>
          <a:bodyPr/>
          <a:lstStyle/>
          <a:p>
            <a:r>
              <a:rPr lang="en-US" altLang="zh-TW" sz="2000" dirty="0"/>
              <a:t>Motivation</a:t>
            </a:r>
          </a:p>
          <a:p>
            <a:pPr lvl="1"/>
            <a:r>
              <a:rPr lang="en-US" altLang="zh-TW" sz="1800" dirty="0">
                <a:sym typeface="Wingdings" panose="05000000000000000000" pitchFamily="2" charset="2"/>
              </a:rPr>
              <a:t>NTN has been introduced since Rel-17, but till Rel-19 the scope is limited to single carrier. To further improve the system throughput, carrier aggregation (CA) is a very efficient approach and should be considered as the next step.</a:t>
            </a:r>
          </a:p>
          <a:p>
            <a:pPr lvl="1"/>
            <a:r>
              <a:rPr lang="en-US" altLang="zh-TW" sz="1800" dirty="0">
                <a:sym typeface="Wingdings" panose="05000000000000000000" pitchFamily="2" charset="2"/>
              </a:rPr>
              <a:t>For example, according to RP-243301, some satellite operators have the Ku band transponder bandwidth such as 72MHz and 250MHz, which required intra-band contiguous CA for better utilization</a:t>
            </a:r>
          </a:p>
          <a:p>
            <a:pPr lvl="1"/>
            <a:endParaRPr lang="en-US" altLang="zh-TW" sz="1800" dirty="0">
              <a:sym typeface="Wingdings" panose="05000000000000000000" pitchFamily="2" charset="2"/>
            </a:endParaRPr>
          </a:p>
          <a:p>
            <a:pPr lvl="1"/>
            <a:endParaRPr lang="zh-TW" altLang="en-US" sz="1800" dirty="0"/>
          </a:p>
        </p:txBody>
      </p:sp>
      <p:sp>
        <p:nvSpPr>
          <p:cNvPr id="4" name="Content Placeholder 3">
            <a:extLst>
              <a:ext uri="{FF2B5EF4-FFF2-40B4-BE49-F238E27FC236}">
                <a16:creationId xmlns:a16="http://schemas.microsoft.com/office/drawing/2014/main" id="{173AF34E-D056-DFB9-1BDB-3D11895F093B}"/>
              </a:ext>
            </a:extLst>
          </p:cNvPr>
          <p:cNvSpPr>
            <a:spLocks noGrp="1"/>
          </p:cNvSpPr>
          <p:nvPr>
            <p:ph sz="half" idx="2"/>
          </p:nvPr>
        </p:nvSpPr>
        <p:spPr/>
        <p:txBody>
          <a:bodyPr/>
          <a:lstStyle/>
          <a:p>
            <a:r>
              <a:rPr lang="en-US" altLang="zh-TW" sz="2000" dirty="0"/>
              <a:t>Proposal</a:t>
            </a:r>
          </a:p>
          <a:p>
            <a:pPr lvl="1"/>
            <a:r>
              <a:rPr lang="en-US" altLang="zh-TW" sz="1800" dirty="0"/>
              <a:t>This work aims at introducing CA for NTN with the following assumptions:</a:t>
            </a:r>
          </a:p>
          <a:p>
            <a:pPr lvl="2"/>
            <a:r>
              <a:rPr lang="en-US" altLang="zh-TW" sz="1600" dirty="0"/>
              <a:t>Intra-satellite scenarios </a:t>
            </a:r>
          </a:p>
          <a:p>
            <a:pPr lvl="2"/>
            <a:r>
              <a:rPr lang="en-US" altLang="zh-TW" sz="1600" dirty="0"/>
              <a:t>Both handheld &amp; non-handheld devices</a:t>
            </a:r>
          </a:p>
          <a:p>
            <a:pPr lvl="1"/>
            <a:r>
              <a:rPr lang="en-US" altLang="zh-TW" sz="1800" dirty="0"/>
              <a:t>DL CA (1</a:t>
            </a:r>
            <a:r>
              <a:rPr lang="en-US" altLang="zh-TW" sz="1800" baseline="30000" dirty="0"/>
              <a:t>st</a:t>
            </a:r>
            <a:r>
              <a:rPr lang="en-US" altLang="zh-TW" sz="1800" dirty="0"/>
              <a:t> priority)</a:t>
            </a:r>
          </a:p>
          <a:p>
            <a:pPr lvl="2"/>
            <a:r>
              <a:rPr lang="en-US" altLang="zh-TW" sz="1600" dirty="0"/>
              <a:t>Specify the band combo and requirements for introduce intra-band CCA, intra-band NCCA and inter-band CA.</a:t>
            </a:r>
          </a:p>
          <a:p>
            <a:pPr lvl="3"/>
            <a:r>
              <a:rPr lang="en-US" altLang="zh-TW" sz="1400" dirty="0"/>
              <a:t>Note: the fragmented carrier for NTN NCCA should not start before the TN WI has reached stable conclusions.</a:t>
            </a:r>
          </a:p>
          <a:p>
            <a:pPr lvl="1"/>
            <a:r>
              <a:rPr lang="en-US" altLang="zh-TW" sz="1800" dirty="0"/>
              <a:t>UL CA (2</a:t>
            </a:r>
            <a:r>
              <a:rPr lang="en-US" altLang="zh-TW" sz="1800" baseline="30000" dirty="0"/>
              <a:t>nd</a:t>
            </a:r>
            <a:r>
              <a:rPr lang="en-US" altLang="zh-TW" sz="1800" dirty="0"/>
              <a:t> priority)</a:t>
            </a:r>
          </a:p>
          <a:p>
            <a:pPr lvl="2"/>
            <a:r>
              <a:rPr lang="en-US" altLang="zh-TW" sz="1600" dirty="0"/>
              <a:t>Specify the band combo and requirements for inter-band CA with PC3 per-band and intra-band CCA</a:t>
            </a:r>
          </a:p>
          <a:p>
            <a:pPr lvl="2"/>
            <a:r>
              <a:rPr lang="en-US" altLang="zh-TW" sz="1600" dirty="0"/>
              <a:t>Study the UE architecture for Intra-band NCCA. If agreed, introduce the corresponding band combos and requirements</a:t>
            </a:r>
            <a:endParaRPr lang="en-US" altLang="zh-TW" sz="1800" dirty="0"/>
          </a:p>
        </p:txBody>
      </p:sp>
      <p:sp>
        <p:nvSpPr>
          <p:cNvPr id="5" name="Slide Number Placeholder 4">
            <a:extLst>
              <a:ext uri="{FF2B5EF4-FFF2-40B4-BE49-F238E27FC236}">
                <a16:creationId xmlns:a16="http://schemas.microsoft.com/office/drawing/2014/main" id="{29DCFA16-4EB5-604F-23BC-A3CF6F5F92D2}"/>
              </a:ext>
            </a:extLst>
          </p:cNvPr>
          <p:cNvSpPr>
            <a:spLocks noGrp="1"/>
          </p:cNvSpPr>
          <p:nvPr>
            <p:ph type="sldNum" sz="quarter" idx="12"/>
          </p:nvPr>
        </p:nvSpPr>
        <p:spPr/>
        <p:txBody>
          <a:bodyPr/>
          <a:lstStyle/>
          <a:p>
            <a:fld id="{0AEF9A4B-07C9-404C-9053-A3A2AC3AD5D6}" type="slidenum">
              <a:rPr lang="en-GB" smtClean="0"/>
              <a:pPr/>
              <a:t>8</a:t>
            </a:fld>
            <a:endParaRPr lang="en-GB"/>
          </a:p>
        </p:txBody>
      </p:sp>
    </p:spTree>
    <p:extLst>
      <p:ext uri="{BB962C8B-B14F-4D97-AF65-F5344CB8AC3E}">
        <p14:creationId xmlns:p14="http://schemas.microsoft.com/office/powerpoint/2010/main" val="2575088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RRM</a:t>
            </a:r>
            <a:br>
              <a:rPr lang="en-GB" altLang="zh-TW" dirty="0"/>
            </a:br>
            <a:r>
              <a:rPr lang="en-GB" altLang="zh-TW" sz="2800" dirty="0">
                <a:solidFill>
                  <a:schemeClr val="tx1"/>
                </a:solidFill>
                <a:latin typeface="+mn-lt"/>
                <a:ea typeface="+mn-ea"/>
                <a:cs typeface="+mn-cs"/>
              </a:rPr>
              <a:t>	- </a:t>
            </a:r>
            <a:r>
              <a:rPr lang="en-US" altLang="zh-TW" sz="2800" dirty="0">
                <a:solidFill>
                  <a:schemeClr val="tx1"/>
                </a:solidFill>
                <a:latin typeface="+mn-lt"/>
                <a:ea typeface="+mn-ea"/>
                <a:cs typeface="+mn-cs"/>
              </a:rPr>
              <a:t>Handover Interruption Minimization</a:t>
            </a:r>
            <a:br>
              <a:rPr lang="en-US" altLang="zh-TW" sz="2800" dirty="0">
                <a:solidFill>
                  <a:schemeClr val="tx1"/>
                </a:solidFill>
                <a:latin typeface="+mn-lt"/>
                <a:ea typeface="+mn-ea"/>
                <a:cs typeface="+mn-cs"/>
              </a:rPr>
            </a:br>
            <a:r>
              <a:rPr lang="en-US" altLang="zh-TW" sz="2800" dirty="0">
                <a:solidFill>
                  <a:schemeClr val="tx1"/>
                </a:solidFill>
                <a:latin typeface="+mn-lt"/>
                <a:ea typeface="+mn-ea"/>
                <a:cs typeface="+mn-cs"/>
              </a:rPr>
              <a:t>	- Interruption-Free DCI Reception</a:t>
            </a:r>
            <a:br>
              <a:rPr lang="zh-TW" altLang="en-US" sz="2800" dirty="0">
                <a:solidFill>
                  <a:schemeClr val="tx1"/>
                </a:solidFill>
                <a:latin typeface="+mn-lt"/>
                <a:ea typeface="+mn-ea"/>
                <a:cs typeface="+mn-cs"/>
              </a:rPr>
            </a:br>
            <a:r>
              <a:rPr lang="en-US" altLang="zh-TW" sz="2800" dirty="0">
                <a:solidFill>
                  <a:schemeClr val="tx1"/>
                </a:solidFill>
                <a:latin typeface="+mn-lt"/>
                <a:ea typeface="+mn-ea"/>
                <a:cs typeface="+mn-cs"/>
              </a:rPr>
              <a:t>	- Relaxed RLM/BFD Measurement for Redcap</a:t>
            </a:r>
            <a:br>
              <a:rPr lang="zh-TW" altLang="en-US" sz="5400" kern="1200" dirty="0">
                <a:solidFill>
                  <a:schemeClr val="tx1"/>
                </a:solidFill>
                <a:latin typeface="+mn-lt"/>
                <a:ea typeface="+mn-ea"/>
                <a:cs typeface="+mn-cs"/>
              </a:rPr>
            </a:br>
            <a:endParaRPr lang="en-GB" dirty="0"/>
          </a:p>
        </p:txBody>
      </p:sp>
      <p:sp>
        <p:nvSpPr>
          <p:cNvPr id="4" name="Slide Number Placeholder 3"/>
          <p:cNvSpPr>
            <a:spLocks noGrp="1"/>
          </p:cNvSpPr>
          <p:nvPr>
            <p:ph type="sldNum" sz="quarter" idx="12"/>
          </p:nvPr>
        </p:nvSpPr>
        <p:spPr/>
        <p:txBody>
          <a:bodyPr/>
          <a:lstStyle/>
          <a:p>
            <a:fld id="{0AEF9A4B-07C9-404C-9053-A3A2AC3AD5D6}" type="slidenum">
              <a:rPr lang="en-GB" smtClean="0"/>
              <a:pPr/>
              <a:t>9</a:t>
            </a:fld>
            <a:endParaRPr lang="en-GB"/>
          </a:p>
        </p:txBody>
      </p:sp>
    </p:spTree>
    <p:extLst>
      <p:ext uri="{BB962C8B-B14F-4D97-AF65-F5344CB8AC3E}">
        <p14:creationId xmlns:p14="http://schemas.microsoft.com/office/powerpoint/2010/main" val="557526943"/>
      </p:ext>
    </p:extLst>
  </p:cSld>
  <p:clrMapOvr>
    <a:masterClrMapping/>
  </p:clrMapOvr>
</p:sld>
</file>

<file path=ppt/theme/theme1.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 Light.pptm" id="{1260BEE3-90CA-4854-9CB8-527F3BDFDF20}" vid="{4FE67AC8-4504-43FF-A03C-3E2D8B01E5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3864C3BC768F4C83F728553A532E20" ma:contentTypeVersion="" ma:contentTypeDescription="Create a new document." ma:contentTypeScope="" ma:versionID="6397e17d392d56ada45e5242a5a5938d">
  <xsd:schema xmlns:xsd="http://www.w3.org/2001/XMLSchema" xmlns:xs="http://www.w3.org/2001/XMLSchema" xmlns:p="http://schemas.microsoft.com/office/2006/metadata/properties" xmlns:ns2="554bdb6f-217d-4cda-85cc-0ca32126c36c" xmlns:ns3="9238aee7-caa6-41e3-83d0-457e088803cc" targetNamespace="http://schemas.microsoft.com/office/2006/metadata/properties" ma:root="true" ma:fieldsID="35443afd3cef50bc872c7ec5e285e232" ns2:_="" ns3:_="">
    <xsd:import namespace="554bdb6f-217d-4cda-85cc-0ca32126c36c"/>
    <xsd:import namespace="9238aee7-caa6-41e3-83d0-457e088803cc"/>
    <xsd:element name="properties">
      <xsd:complexType>
        <xsd:sequence>
          <xsd:element name="documentManagement">
            <xsd:complexType>
              <xsd:all>
                <xsd:element ref="ns2:o6c2a48b16e24d09b795349389dda484" minOccurs="0"/>
                <xsd:element ref="ns3:TaxCatchAll" minOccurs="0"/>
                <xsd:element ref="ns2:ma7d45d2182b49a8852f1a46c168973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bdb6f-217d-4cda-85cc-0ca32126c36c" elementFormDefault="qualified">
    <xsd:import namespace="http://schemas.microsoft.com/office/2006/documentManagement/types"/>
    <xsd:import namespace="http://schemas.microsoft.com/office/infopath/2007/PartnerControls"/>
    <xsd:element name="o6c2a48b16e24d09b795349389dda484" ma:index="9" nillable="true" ma:taxonomy="true" ma:internalName="o6c2a48b16e24d09b795349389dda484" ma:taxonomyFieldName="Document_x0020_Type" ma:displayName="Document Type" ma:default="" ma:fieldId="{86c2a48b-16e2-4d09-b795-349389dda484}" ma:sspId="6d5f5814-4f01-4a3f-8a26-8a5755563af8" ma:termSetId="1e16500f-a9d9-40a6-a408-a011f1a94a77" ma:anchorId="ea4c1ac2-2df1-4db1-94ca-c989081e93ce" ma:open="false" ma:isKeyword="false">
      <xsd:complexType>
        <xsd:sequence>
          <xsd:element ref="pc:Terms" minOccurs="0" maxOccurs="1"/>
        </xsd:sequence>
      </xsd:complexType>
    </xsd:element>
    <xsd:element name="ma7d45d2182b49a8852f1a46c168973a" ma:index="12" nillable="true" ma:taxonomy="true" ma:internalName="ma7d45d2182b49a8852f1a46c168973a" ma:taxonomyFieldName="Technical_x0020_Type" ma:displayName="Technical Type" ma:default="" ma:fieldId="{6a7d45d2-182b-49a8-852f-1a46c168973a}" ma:sspId="6d5f5814-4f01-4a3f-8a26-8a5755563af8" ma:termSetId="1e16500f-a9d9-40a6-a408-a011f1a94a77" ma:anchorId="ac3c26f2-93c5-4db3-a2b8-348e3fc26581"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238aee7-caa6-41e3-83d0-457e088803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722027d-9888-40e8-ab94-ac73661d71a4}" ma:internalName="TaxCatchAll" ma:showField="CatchAllData" ma:web="9238aee7-caa6-41e3-83d0-457e088803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a7d45d2182b49a8852f1a46c168973a xmlns="554bdb6f-217d-4cda-85cc-0ca32126c36c">
      <Terms xmlns="http://schemas.microsoft.com/office/infopath/2007/PartnerControls"/>
    </ma7d45d2182b49a8852f1a46c168973a>
    <TaxCatchAll xmlns="9238aee7-caa6-41e3-83d0-457e088803cc"/>
    <o6c2a48b16e24d09b795349389dda484 xmlns="554bdb6f-217d-4cda-85cc-0ca32126c36c">
      <Terms xmlns="http://schemas.microsoft.com/office/infopath/2007/PartnerControls"/>
    </o6c2a48b16e24d09b795349389dda484>
  </documentManagement>
</p:properties>
</file>

<file path=customXml/itemProps1.xml><?xml version="1.0" encoding="utf-8"?>
<ds:datastoreItem xmlns:ds="http://schemas.openxmlformats.org/officeDocument/2006/customXml" ds:itemID="{11459A3E-929F-44DD-AB8E-023FEB0283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54bdb6f-217d-4cda-85cc-0ca32126c36c"/>
    <ds:schemaRef ds:uri="9238aee7-caa6-41e3-83d0-457e088803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71FD626-EDEF-410F-93B3-44053320D9A8}">
  <ds:schemaRefs>
    <ds:schemaRef ds:uri="http://schemas.microsoft.com/sharepoint/v3/contenttype/forms"/>
  </ds:schemaRefs>
</ds:datastoreItem>
</file>

<file path=customXml/itemProps3.xml><?xml version="1.0" encoding="utf-8"?>
<ds:datastoreItem xmlns:ds="http://schemas.openxmlformats.org/officeDocument/2006/customXml" ds:itemID="{A38E6A07-64C1-4073-92D6-8AD4B385A025}">
  <ds:schemaRefs>
    <ds:schemaRef ds:uri="http://schemas.microsoft.com/office/2006/metadata/properties"/>
    <ds:schemaRef ds:uri="http://www.w3.org/XML/1998/namespace"/>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purl.org/dc/terms/"/>
    <ds:schemaRef ds:uri="9238aee7-caa6-41e3-83d0-457e088803cc"/>
    <ds:schemaRef ds:uri="554bdb6f-217d-4cda-85cc-0ca32126c36c"/>
    <ds:schemaRef ds:uri="http://purl.org/dc/elements/1.1/"/>
  </ds:schemaRefs>
</ds:datastoreItem>
</file>

<file path=docMetadata/LabelInfo.xml><?xml version="1.0" encoding="utf-8"?>
<clbl:labelList xmlns:clbl="http://schemas.microsoft.com/office/2020/mipLabelMetadata">
  <clbl:label id="{83bcef13-7cac-433f-ba1d-47a323951816}" enabled="1" method="Privileged" siteId="{a7687ede-7a6b-4ef6-bace-642f677fbe31}" contentBits="0" removed="0"/>
</clbl:labelList>
</file>

<file path=docProps/app.xml><?xml version="1.0" encoding="utf-8"?>
<Properties xmlns="http://schemas.openxmlformats.org/officeDocument/2006/extended-properties" xmlns:vt="http://schemas.openxmlformats.org/officeDocument/2006/docPropsVTypes">
  <Template>MediaTek Light</Template>
  <TotalTime>10346</TotalTime>
  <Words>1964</Words>
  <Application>Microsoft Office PowerPoint</Application>
  <PresentationFormat>Custom</PresentationFormat>
  <Paragraphs>208</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Calibri Light (Body)</vt:lpstr>
      <vt:lpstr>Arial</vt:lpstr>
      <vt:lpstr>Calibri</vt:lpstr>
      <vt:lpstr>Calibri Light</vt:lpstr>
      <vt:lpstr>MediaTek_PPT_Template_16x9_Internal Use</vt:lpstr>
      <vt:lpstr>MediaTek Views on RAN4 Rel-20 5G-A</vt:lpstr>
      <vt:lpstr>Outline</vt:lpstr>
      <vt:lpstr>General views for Rel-20 RAN4-led 5G-A WIs  </vt:lpstr>
      <vt:lpstr>MediaTek Proposals to Individual Areas</vt:lpstr>
      <vt:lpstr>RF  - DL Fragmented Carriers  - Tx switching for 3Tx UEs  - NTN CA   </vt:lpstr>
      <vt:lpstr>DL Fragmented Carriers</vt:lpstr>
      <vt:lpstr>Tx switching for 3Tx UEs</vt:lpstr>
      <vt:lpstr>Carrier Aggregation for NTN</vt:lpstr>
      <vt:lpstr>RRM  - Handover Interruption Minimization  - Interruption-Free DCI Reception  - Relaxed RLM/BFD Measurement for Redcap </vt:lpstr>
      <vt:lpstr>Handover Interruption Minimization</vt:lpstr>
      <vt:lpstr>Interruption-Free DCI Reception</vt:lpstr>
      <vt:lpstr>Relaxed RLM/BFD Measurement for Redcap</vt:lpstr>
      <vt:lpstr>Demodulation  - Application layer throughput enh: OLLA and 4-layer  - CQI report for R-ML SU-MIMO receiver  - Test case for new special channel model </vt:lpstr>
      <vt:lpstr>Demodulation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dc:title>
  <dc:creator>MediaTek Inc.</dc:creator>
  <cp:lastModifiedBy>MTK - Ato Yu</cp:lastModifiedBy>
  <cp:revision>477</cp:revision>
  <dcterms:created xsi:type="dcterms:W3CDTF">2019-11-21T19:15:22Z</dcterms:created>
  <dcterms:modified xsi:type="dcterms:W3CDTF">2025-02-07T13:07:30Z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0x010100273864C3BC768F4C83F728553A532E20</vt:lpwstr>
  </property>
  <property fmtid="{D5CDD505-2E9C-101B-9397-08002B2CF9AE}" pid="4" name="MSIP_Label_83bcef13-7cac-433f-ba1d-47a323951816_Enabled">
    <vt:lpwstr>true</vt:lpwstr>
  </property>
  <property fmtid="{D5CDD505-2E9C-101B-9397-08002B2CF9AE}" pid="5" name="MSIP_Label_83bcef13-7cac-433f-ba1d-47a323951816_SetDate">
    <vt:lpwstr>2023-05-02T13:14:22Z</vt:lpwstr>
  </property>
  <property fmtid="{D5CDD505-2E9C-101B-9397-08002B2CF9AE}" pid="6" name="MSIP_Label_83bcef13-7cac-433f-ba1d-47a323951816_Method">
    <vt:lpwstr>Privileged</vt:lpwstr>
  </property>
  <property fmtid="{D5CDD505-2E9C-101B-9397-08002B2CF9AE}" pid="7" name="MSIP_Label_83bcef13-7cac-433f-ba1d-47a323951816_Name">
    <vt:lpwstr>MTK_Unclassified</vt:lpwstr>
  </property>
  <property fmtid="{D5CDD505-2E9C-101B-9397-08002B2CF9AE}" pid="8" name="MSIP_Label_83bcef13-7cac-433f-ba1d-47a323951816_SiteId">
    <vt:lpwstr>a7687ede-7a6b-4ef6-bace-642f677fbe31</vt:lpwstr>
  </property>
  <property fmtid="{D5CDD505-2E9C-101B-9397-08002B2CF9AE}" pid="9" name="MSIP_Label_83bcef13-7cac-433f-ba1d-47a323951816_ActionId">
    <vt:lpwstr>d39c81c6-28a4-4768-a8d3-63679b7757a1</vt:lpwstr>
  </property>
  <property fmtid="{D5CDD505-2E9C-101B-9397-08002B2CF9AE}" pid="10" name="MSIP_Label_83bcef13-7cac-433f-ba1d-47a323951816_ContentBits">
    <vt:lpwstr>0</vt:lpwstr>
  </property>
</Properties>
</file>