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12"/>
  </p:notesMasterIdLst>
  <p:handoutMasterIdLst>
    <p:handoutMasterId r:id="rId13"/>
  </p:handoutMasterIdLst>
  <p:sldIdLst>
    <p:sldId id="364" r:id="rId5"/>
    <p:sldId id="367" r:id="rId6"/>
    <p:sldId id="369" r:id="rId7"/>
    <p:sldId id="370" r:id="rId8"/>
    <p:sldId id="371" r:id="rId9"/>
    <p:sldId id="372" r:id="rId10"/>
    <p:sldId id="368" r:id="rId11"/>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E9002F"/>
    <a:srgbClr val="000000"/>
    <a:srgbClr val="C7000B"/>
    <a:srgbClr val="575756"/>
    <a:srgbClr val="4B4C4B"/>
    <a:srgbClr val="353530"/>
    <a:srgbClr val="4D4D4C"/>
    <a:srgbClr val="DD465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52" autoAdjust="0"/>
    <p:restoredTop sz="96357" autoAdjust="0"/>
  </p:normalViewPr>
  <p:slideViewPr>
    <p:cSldViewPr snapToGrid="0" snapToObjects="1">
      <p:cViewPr>
        <p:scale>
          <a:sx n="86" d="100"/>
          <a:sy n="86" d="100"/>
        </p:scale>
        <p:origin x="470" y="35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4" y="0"/>
            <a:ext cx="2971800" cy="458788"/>
          </a:xfrm>
          <a:prstGeom prst="rect">
            <a:avLst/>
          </a:prstGeom>
        </p:spPr>
        <p:txBody>
          <a:bodyPr vert="horz" lIns="91436" tIns="45719" rIns="91436" bIns="45719" rtlCol="0"/>
          <a:lstStyle>
            <a:lvl1pPr algn="r">
              <a:defRPr sz="1200"/>
            </a:lvl1pPr>
          </a:lstStyle>
          <a:p>
            <a:fld id="{E8CF71B8-DF2A-2E41-BE66-2E18A767DA8A}" type="datetimeFigureOut">
              <a:rPr lang="en-US" smtClean="0"/>
              <a:t>10/7/2024</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4" y="8685214"/>
            <a:ext cx="2971800" cy="458787"/>
          </a:xfrm>
          <a:prstGeom prst="rect">
            <a:avLst/>
          </a:prstGeom>
        </p:spPr>
        <p:txBody>
          <a:bodyPr vert="horz" lIns="91436" tIns="45719" rIns="91436" bIns="45719"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36" tIns="45719" rIns="91436" bIns="45719" rtlCol="0"/>
          <a:lstStyle>
            <a:lvl1pPr algn="l">
              <a:defRPr sz="1200"/>
            </a:lvl1pPr>
          </a:lstStyle>
          <a:p>
            <a:endParaRPr lang="en-US"/>
          </a:p>
        </p:txBody>
      </p:sp>
      <p:sp>
        <p:nvSpPr>
          <p:cNvPr id="3" name="Date Placeholder 2"/>
          <p:cNvSpPr>
            <a:spLocks noGrp="1"/>
          </p:cNvSpPr>
          <p:nvPr>
            <p:ph type="dt" idx="1"/>
          </p:nvPr>
        </p:nvSpPr>
        <p:spPr>
          <a:xfrm>
            <a:off x="3884614" y="0"/>
            <a:ext cx="2971800" cy="458788"/>
          </a:xfrm>
          <a:prstGeom prst="rect">
            <a:avLst/>
          </a:prstGeom>
        </p:spPr>
        <p:txBody>
          <a:bodyPr vert="horz" lIns="91436" tIns="45719" rIns="91436" bIns="45719" rtlCol="0"/>
          <a:lstStyle>
            <a:lvl1pPr algn="r">
              <a:defRPr sz="1200"/>
            </a:lvl1pPr>
          </a:lstStyle>
          <a:p>
            <a:fld id="{0DD60A27-BF12-6744-9E93-932A0E34D8BB}" type="datetimeFigureOut">
              <a:rPr lang="en-US" smtClean="0"/>
              <a:t>10/7/2024</a:t>
            </a:fld>
            <a:endParaRPr lang="en-US"/>
          </a:p>
        </p:txBody>
      </p:sp>
      <p:sp>
        <p:nvSpPr>
          <p:cNvPr id="4" name="Slide Image Placeholder 3"/>
          <p:cNvSpPr>
            <a:spLocks noGrp="1" noRot="1" noChangeAspect="1"/>
          </p:cNvSpPr>
          <p:nvPr>
            <p:ph type="sldImg" idx="2"/>
          </p:nvPr>
        </p:nvSpPr>
        <p:spPr>
          <a:xfrm>
            <a:off x="684213" y="1143000"/>
            <a:ext cx="5489575" cy="3086100"/>
          </a:xfrm>
          <a:prstGeom prst="rect">
            <a:avLst/>
          </a:prstGeom>
          <a:noFill/>
          <a:ln w="12700">
            <a:solidFill>
              <a:prstClr val="black"/>
            </a:solidFill>
          </a:ln>
        </p:spPr>
        <p:txBody>
          <a:bodyPr vert="horz" lIns="91436" tIns="45719" rIns="91436" bIns="45719"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36" tIns="45719" rIns="91436" bIns="4571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4"/>
            <a:ext cx="2971800" cy="458787"/>
          </a:xfrm>
          <a:prstGeom prst="rect">
            <a:avLst/>
          </a:prstGeom>
        </p:spPr>
        <p:txBody>
          <a:bodyPr vert="horz" lIns="91436" tIns="45719" rIns="91436" bIns="45719"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8685214"/>
            <a:ext cx="2971800" cy="458787"/>
          </a:xfrm>
          <a:prstGeom prst="rect">
            <a:avLst/>
          </a:prstGeom>
        </p:spPr>
        <p:txBody>
          <a:bodyPr vert="horz" lIns="91436" tIns="45719" rIns="91436" bIns="45719"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dirty="0"/>
              <a:t>Edit Master text styles</a:t>
            </a:r>
          </a:p>
          <a:p>
            <a:pPr lvl="1"/>
            <a:r>
              <a:rPr lang="en-US" altLang="zh-CN" dirty="0"/>
              <a:t>Second level</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Text Placeholder 2">
            <a:extLst>
              <a:ext uri="{FF2B5EF4-FFF2-40B4-BE49-F238E27FC236}">
                <a16:creationId xmlns:a16="http://schemas.microsoft.com/office/drawing/2014/main"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Subtitle 2">
            <a:extLst>
              <a:ext uri="{FF2B5EF4-FFF2-40B4-BE49-F238E27FC236}">
                <a16:creationId xmlns:a16="http://schemas.microsoft.com/office/drawing/2014/main"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8" name="Subtitle 2">
            <a:extLst>
              <a:ext uri="{FF2B5EF4-FFF2-40B4-BE49-F238E27FC236}">
                <a16:creationId xmlns:a16="http://schemas.microsoft.com/office/drawing/2014/main"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0" name="Text Placeholder 2">
            <a:extLst>
              <a:ext uri="{FF2B5EF4-FFF2-40B4-BE49-F238E27FC236}">
                <a16:creationId xmlns:a16="http://schemas.microsoft.com/office/drawing/2014/main"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Edit Master text styles</a:t>
            </a:r>
          </a:p>
          <a:p>
            <a:pPr lvl="1"/>
            <a:r>
              <a:rPr lang="en-US" altLang="zh-CN"/>
              <a:t>Second level</a:t>
            </a:r>
          </a:p>
        </p:txBody>
      </p:sp>
      <p:sp>
        <p:nvSpPr>
          <p:cNvPr id="11" name="Subtitle 2">
            <a:extLst>
              <a:ext uri="{FF2B5EF4-FFF2-40B4-BE49-F238E27FC236}">
                <a16:creationId xmlns:a16="http://schemas.microsoft.com/office/drawing/2014/main"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41192452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218579137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sldLayoutIdLst>
    <p:sldLayoutId id="2147483892"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p:cNvSpPr>
            <a:spLocks noGrp="1"/>
          </p:cNvSpPr>
          <p:nvPr>
            <p:ph type="subTitle" idx="1"/>
          </p:nvPr>
        </p:nvSpPr>
        <p:spPr>
          <a:xfrm>
            <a:off x="568269" y="1901510"/>
            <a:ext cx="6694559" cy="813866"/>
          </a:xfrm>
        </p:spPr>
        <p:txBody>
          <a:bodyPr>
            <a:noAutofit/>
          </a:bodyPr>
          <a:lstStyle/>
          <a:p>
            <a:r>
              <a:rPr lang="en-US" altLang="zh-CN" b="1" dirty="0">
                <a:solidFill>
                  <a:srgbClr val="C00000"/>
                </a:solidFill>
              </a:rPr>
              <a:t>Motivation on simplification of CA band combination</a:t>
            </a:r>
            <a:endParaRPr lang="zh-CN" altLang="en-US" b="1" dirty="0">
              <a:solidFill>
                <a:srgbClr val="C00000"/>
              </a:solidFill>
            </a:endParaRPr>
          </a:p>
        </p:txBody>
      </p:sp>
      <p:sp>
        <p:nvSpPr>
          <p:cNvPr id="5" name="Rectangle 4">
            <a:extLst>
              <a:ext uri="{FF2B5EF4-FFF2-40B4-BE49-F238E27FC236}">
                <a16:creationId xmlns:a16="http://schemas.microsoft.com/office/drawing/2014/main" id="{A7F551C8-EB17-4495-A856-E0DA67225D29}"/>
              </a:ext>
            </a:extLst>
          </p:cNvPr>
          <p:cNvSpPr/>
          <p:nvPr/>
        </p:nvSpPr>
        <p:spPr>
          <a:xfrm>
            <a:off x="388767" y="217357"/>
            <a:ext cx="11580812" cy="954107"/>
          </a:xfrm>
          <a:prstGeom prst="rect">
            <a:avLst/>
          </a:prstGeom>
        </p:spPr>
        <p:txBody>
          <a:bodyPr wrap="square">
            <a:spAutoFit/>
          </a:bodyPr>
          <a:lstStyle/>
          <a:p>
            <a:r>
              <a:rPr lang="en-US" altLang="zh-CN" sz="1400" b="1" dirty="0">
                <a:latin typeface="+mj-lt"/>
              </a:rPr>
              <a:t>3GPP TSG-RAN WG4 Meeting #112bis</a:t>
            </a:r>
            <a:r>
              <a:rPr lang="en-GB" altLang="zh-CN" sz="1400" b="1" dirty="0">
                <a:latin typeface="+mj-lt"/>
                <a:ea typeface="Times New Roman" panose="02020603050405020304" pitchFamily="18" charset="0"/>
              </a:rPr>
              <a:t>		</a:t>
            </a:r>
            <a:r>
              <a:rPr lang="en-GB" altLang="zh-CN" sz="1400" b="1" dirty="0">
                <a:latin typeface="+mj-lt"/>
                <a:ea typeface="MS Mincho"/>
              </a:rPr>
              <a:t>				             </a:t>
            </a:r>
            <a:r>
              <a:rPr lang="en-US" altLang="zh-CN" sz="1400" b="1" dirty="0">
                <a:latin typeface="+mj-lt"/>
                <a:ea typeface="Times New Roman" panose="02020603050405020304" pitchFamily="18" charset="0"/>
              </a:rPr>
              <a:t>R4-2415638</a:t>
            </a:r>
            <a:endParaRPr lang="zh-CN" altLang="zh-CN" sz="1400" dirty="0">
              <a:latin typeface="+mj-lt"/>
              <a:ea typeface="Times New Roman" panose="02020603050405020304" pitchFamily="18" charset="0"/>
            </a:endParaRPr>
          </a:p>
          <a:p>
            <a:r>
              <a:rPr lang="en-US" altLang="zh-CN" sz="1400" b="1" dirty="0">
                <a:latin typeface="+mj-lt"/>
              </a:rPr>
              <a:t>Hefei, China, October 14 - 18, 2024</a:t>
            </a:r>
          </a:p>
          <a:p>
            <a:r>
              <a:rPr lang="en-GB" altLang="zh-CN" sz="1400" b="1" dirty="0">
                <a:latin typeface="+mj-lt"/>
              </a:rPr>
              <a:t>Agenda Item: 9</a:t>
            </a:r>
          </a:p>
          <a:p>
            <a:r>
              <a:rPr lang="en-GB" altLang="zh-CN" sz="1400" b="1" dirty="0">
                <a:latin typeface="+mj-lt"/>
              </a:rPr>
              <a:t>Document for: Discussion</a:t>
            </a:r>
            <a:endParaRPr lang="zh-CN" altLang="en-US" sz="1400" dirty="0">
              <a:latin typeface="+mj-lt"/>
            </a:endParaRPr>
          </a:p>
        </p:txBody>
      </p:sp>
      <p:sp>
        <p:nvSpPr>
          <p:cNvPr id="10" name="文本占位符 4">
            <a:extLst>
              <a:ext uri="{FF2B5EF4-FFF2-40B4-BE49-F238E27FC236}">
                <a16:creationId xmlns:a16="http://schemas.microsoft.com/office/drawing/2014/main" id="{073D7B95-0CE9-4663-B107-1896380AF1C3}"/>
              </a:ext>
            </a:extLst>
          </p:cNvPr>
          <p:cNvSpPr txBox="1">
            <a:spLocks/>
          </p:cNvSpPr>
          <p:nvPr/>
        </p:nvSpPr>
        <p:spPr>
          <a:xfrm>
            <a:off x="681480" y="3445422"/>
            <a:ext cx="2383937" cy="372670"/>
          </a:xfrm>
          <a:prstGeom prst="rect">
            <a:avLst/>
          </a:prstGeom>
        </p:spPr>
        <p:txBody>
          <a:bodyPr lIns="0" tIns="0" rIns="0" bIns="0"/>
          <a:lstStyle>
            <a:lvl1pPr marL="0" indent="0" algn="l" defTabSz="914400" rtl="0" eaLnBrk="1" latinLnBrk="0" hangingPunct="1">
              <a:lnSpc>
                <a:spcPct val="100000"/>
              </a:lnSpc>
              <a:spcBef>
                <a:spcPts val="0"/>
              </a:spcBef>
              <a:buFontTx/>
              <a:buNone/>
              <a:defRPr sz="140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t>Huawei, </a:t>
            </a:r>
            <a:r>
              <a:rPr lang="en-US" altLang="zh-CN" sz="1800" dirty="0" err="1"/>
              <a:t>HiSilicon</a:t>
            </a:r>
            <a:endParaRPr lang="zh-CN" altLang="en-US" sz="1800" dirty="0"/>
          </a:p>
        </p:txBody>
      </p:sp>
    </p:spTree>
    <p:extLst>
      <p:ext uri="{BB962C8B-B14F-4D97-AF65-F5344CB8AC3E}">
        <p14:creationId xmlns:p14="http://schemas.microsoft.com/office/powerpoint/2010/main" val="1833636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A4A9683-A112-4888-B912-2157D8016F9C}"/>
              </a:ext>
            </a:extLst>
          </p:cNvPr>
          <p:cNvSpPr>
            <a:spLocks noGrp="1"/>
          </p:cNvSpPr>
          <p:nvPr>
            <p:ph idx="11"/>
          </p:nvPr>
        </p:nvSpPr>
        <p:spPr>
          <a:xfrm>
            <a:off x="440864" y="856695"/>
            <a:ext cx="11434272" cy="3562758"/>
          </a:xfrm>
        </p:spPr>
        <p:txBody>
          <a:bodyPr/>
          <a:lstStyle/>
          <a:p>
            <a:r>
              <a:rPr lang="en-US" altLang="zh-CN" sz="1600" dirty="0">
                <a:ea typeface="微软雅黑" panose="020B0503020204020204" pitchFamily="34" charset="-122"/>
              </a:rPr>
              <a:t>Motivation</a:t>
            </a:r>
          </a:p>
          <a:p>
            <a:pPr lvl="1"/>
            <a:r>
              <a:rPr lang="en-US" altLang="zh-CN" sz="1400" dirty="0">
                <a:ea typeface="微软雅黑" panose="020B0503020204020204" pitchFamily="34" charset="-122"/>
              </a:rPr>
              <a:t>3GPP RAN4 defines the band combinations with the number of carriers consisting of all available spectrum of one operator, up to 6 CCs for NR band combination and up to 8 CCs for EN-DC configuration currently, such as CA_n1-n3-n7-n28-n38-n78 as defined in Table 5.2A.2.5-1 of TS 38.101-1 and DC_1A-3A-5A-7A-7A_n40A-n77(2A) as defined in Table 5.5B.4.5-1 of TS 38.101-3. </a:t>
            </a:r>
          </a:p>
          <a:p>
            <a:pPr lvl="1"/>
            <a:r>
              <a:rPr lang="en-US" altLang="zh-CN" sz="1400" dirty="0">
                <a:ea typeface="微软雅黑" panose="020B0503020204020204" pitchFamily="34" charset="-122"/>
              </a:rPr>
              <a:t>The larger number of carriers for the band combinations results in very high RF complexity, complicated UE capability and high implementation cost, all these will lead to long development cycle and delay the delivery of service to customer.</a:t>
            </a:r>
          </a:p>
          <a:p>
            <a:pPr lvl="1"/>
            <a:r>
              <a:rPr lang="en-US" altLang="zh-CN" sz="1400" dirty="0">
                <a:ea typeface="微软雅黑" panose="020B0503020204020204" pitchFamily="34" charset="-122"/>
              </a:rPr>
              <a:t>With the introduction of larger channel bandwidth for medium-band, massive MIMO is more mature to use, most UEs can support 4Rx for the spectrum above 1.7GHz which greatly improves the spectral efficiency.</a:t>
            </a:r>
          </a:p>
          <a:p>
            <a:pPr lvl="1"/>
            <a:r>
              <a:rPr lang="en-US" altLang="zh-CN" sz="1400" dirty="0">
                <a:ea typeface="微软雅黑" panose="020B0503020204020204" pitchFamily="34" charset="-122"/>
              </a:rPr>
              <a:t>The data rate for some typical applications, such as VOIP video call, WeChat, short/long video, navigation, live broadcast, games, file download, conference and etc., can be well met by using NR larger channel, massive MIMO and limited number of aggregated carriers.</a:t>
            </a:r>
          </a:p>
          <a:p>
            <a:pPr lvl="1"/>
            <a:r>
              <a:rPr lang="en-US" altLang="zh-CN" sz="1400" dirty="0">
                <a:ea typeface="微软雅黑" panose="020B0503020204020204" pitchFamily="34" charset="-122"/>
              </a:rPr>
              <a:t>The user experienced data rate requested by ITU-2030 is &gt;100-500 Mbit/s, the main challenge is the throughput that can be achieved at the cell edge.</a:t>
            </a:r>
          </a:p>
          <a:p>
            <a:pPr lvl="1"/>
            <a:r>
              <a:rPr lang="en-US" altLang="zh-CN" sz="1400" dirty="0">
                <a:ea typeface="微软雅黑" panose="020B0503020204020204" pitchFamily="34" charset="-122"/>
              </a:rPr>
              <a:t>With certain spectrum combination and</a:t>
            </a:r>
            <a:r>
              <a:rPr lang="zh-CN" altLang="en-US" sz="1400" dirty="0">
                <a:solidFill>
                  <a:prstClr val="black"/>
                </a:solidFill>
                <a:latin typeface="微软雅黑" panose="020B0503020204020204" pitchFamily="34" charset="-122"/>
                <a:ea typeface="微软雅黑" panose="020B0503020204020204" pitchFamily="34" charset="-122"/>
              </a:rPr>
              <a:t> </a:t>
            </a:r>
            <a:r>
              <a:rPr lang="en-US" altLang="zh-CN" sz="1400" dirty="0">
                <a:solidFill>
                  <a:prstClr val="black"/>
                </a:solidFill>
                <a:latin typeface="微软雅黑" panose="020B0503020204020204" pitchFamily="34" charset="-122"/>
                <a:ea typeface="微软雅黑" panose="020B0503020204020204" pitchFamily="34" charset="-122"/>
              </a:rPr>
              <a:t>flexible scheduling schemes, such as</a:t>
            </a:r>
            <a:r>
              <a:rPr lang="en-US" altLang="zh-CN" sz="1400" dirty="0">
                <a:ea typeface="微软雅黑" panose="020B0503020204020204" pitchFamily="34" charset="-122"/>
              </a:rPr>
              <a:t> sub1GHz, </a:t>
            </a:r>
            <a:r>
              <a:rPr lang="en-US" altLang="zh-CN" sz="1400" dirty="0">
                <a:solidFill>
                  <a:prstClr val="black"/>
                </a:solidFill>
                <a:latin typeface="微软雅黑" panose="020B0503020204020204" pitchFamily="34" charset="-122"/>
                <a:ea typeface="微软雅黑" panose="020B0503020204020204" pitchFamily="34" charset="-122"/>
              </a:rPr>
              <a:t>1.5~3GHz</a:t>
            </a:r>
            <a:r>
              <a:rPr lang="zh-CN" altLang="en-US" sz="1400" dirty="0">
                <a:solidFill>
                  <a:prstClr val="black"/>
                </a:solidFill>
                <a:latin typeface="微软雅黑" panose="020B0503020204020204" pitchFamily="34" charset="-122"/>
                <a:ea typeface="微软雅黑" panose="020B0503020204020204" pitchFamily="34" charset="-122"/>
              </a:rPr>
              <a:t> </a:t>
            </a:r>
            <a:r>
              <a:rPr lang="en-US" altLang="zh-CN" sz="1400" dirty="0">
                <a:solidFill>
                  <a:prstClr val="black"/>
                </a:solidFill>
                <a:latin typeface="微软雅黑" panose="020B0503020204020204" pitchFamily="34" charset="-122"/>
                <a:ea typeface="微软雅黑" panose="020B0503020204020204" pitchFamily="34" charset="-122"/>
              </a:rPr>
              <a:t>and</a:t>
            </a:r>
            <a:r>
              <a:rPr lang="zh-CN" altLang="en-US" sz="1400" dirty="0">
                <a:solidFill>
                  <a:prstClr val="black"/>
                </a:solidFill>
                <a:latin typeface="微软雅黑" panose="020B0503020204020204" pitchFamily="34" charset="-122"/>
                <a:ea typeface="微软雅黑" panose="020B0503020204020204" pitchFamily="34" charset="-122"/>
              </a:rPr>
              <a:t> </a:t>
            </a:r>
            <a:r>
              <a:rPr lang="en-US" altLang="zh-CN" sz="1400" dirty="0">
                <a:solidFill>
                  <a:prstClr val="black"/>
                </a:solidFill>
                <a:latin typeface="微软雅黑" panose="020B0503020204020204" pitchFamily="34" charset="-122"/>
                <a:ea typeface="微软雅黑" panose="020B0503020204020204" pitchFamily="34" charset="-122"/>
              </a:rPr>
              <a:t>3~7GHz, the max peak throughput of DL 1.6Gbps and UL 600Mbps can be achieved,</a:t>
            </a:r>
            <a:r>
              <a:rPr lang="zh-CN" altLang="en-US" sz="1400" dirty="0">
                <a:solidFill>
                  <a:prstClr val="black"/>
                </a:solidFill>
                <a:latin typeface="微软雅黑" panose="020B0503020204020204" pitchFamily="34" charset="-122"/>
                <a:ea typeface="微软雅黑" panose="020B0503020204020204" pitchFamily="34" charset="-122"/>
              </a:rPr>
              <a:t> </a:t>
            </a:r>
            <a:r>
              <a:rPr lang="en-US" altLang="zh-CN" sz="1400" dirty="0">
                <a:solidFill>
                  <a:prstClr val="black"/>
                </a:solidFill>
                <a:latin typeface="微软雅黑" panose="020B0503020204020204" pitchFamily="34" charset="-122"/>
                <a:ea typeface="微软雅黑" panose="020B0503020204020204" pitchFamily="34" charset="-122"/>
              </a:rPr>
              <a:t>this will efficiently reduce the number of CA combinations</a:t>
            </a:r>
            <a:r>
              <a:rPr lang="en-US" altLang="zh-CN" sz="1400" dirty="0">
                <a:ea typeface="微软雅黑" panose="020B0503020204020204" pitchFamily="34" charset="-122"/>
              </a:rPr>
              <a:t>:</a:t>
            </a:r>
          </a:p>
        </p:txBody>
      </p:sp>
      <p:sp>
        <p:nvSpPr>
          <p:cNvPr id="3" name="Subtitle 2">
            <a:extLst>
              <a:ext uri="{FF2B5EF4-FFF2-40B4-BE49-F238E27FC236}">
                <a16:creationId xmlns:a16="http://schemas.microsoft.com/office/drawing/2014/main" id="{1C54466E-8368-4EFC-95DF-833512A24454}"/>
              </a:ext>
            </a:extLst>
          </p:cNvPr>
          <p:cNvSpPr>
            <a:spLocks noGrp="1"/>
          </p:cNvSpPr>
          <p:nvPr>
            <p:ph type="subTitle" idx="1"/>
          </p:nvPr>
        </p:nvSpPr>
        <p:spPr>
          <a:xfrm>
            <a:off x="440864" y="171967"/>
            <a:ext cx="10740640" cy="568333"/>
          </a:xfrm>
        </p:spPr>
        <p:txBody>
          <a:bodyPr>
            <a:normAutofit/>
          </a:bodyPr>
          <a:lstStyle/>
          <a:p>
            <a:r>
              <a:rPr lang="en-US" altLang="zh-CN" b="1" dirty="0">
                <a:solidFill>
                  <a:srgbClr val="C00000"/>
                </a:solidFill>
                <a:latin typeface="+mj-lt"/>
                <a:ea typeface="微软雅黑" panose="020B0503020204020204" pitchFamily="34" charset="-122"/>
              </a:rPr>
              <a:t>Simplification on CA band combination</a:t>
            </a:r>
          </a:p>
        </p:txBody>
      </p:sp>
      <p:graphicFrame>
        <p:nvGraphicFramePr>
          <p:cNvPr id="4" name="表格 3">
            <a:extLst>
              <a:ext uri="{FF2B5EF4-FFF2-40B4-BE49-F238E27FC236}">
                <a16:creationId xmlns:a16="http://schemas.microsoft.com/office/drawing/2014/main" id="{9615FCF1-3069-4D2B-8C93-73E938857217}"/>
              </a:ext>
            </a:extLst>
          </p:cNvPr>
          <p:cNvGraphicFramePr>
            <a:graphicFrameLocks noGrp="1"/>
          </p:cNvGraphicFramePr>
          <p:nvPr>
            <p:extLst>
              <p:ext uri="{D42A27DB-BD31-4B8C-83A1-F6EECF244321}">
                <p14:modId xmlns:p14="http://schemas.microsoft.com/office/powerpoint/2010/main" val="990335063"/>
              </p:ext>
            </p:extLst>
          </p:nvPr>
        </p:nvGraphicFramePr>
        <p:xfrm>
          <a:off x="1136956" y="4535848"/>
          <a:ext cx="9606387" cy="1836420"/>
        </p:xfrm>
        <a:graphic>
          <a:graphicData uri="http://schemas.openxmlformats.org/drawingml/2006/table">
            <a:tbl>
              <a:tblPr firstRow="1" bandRow="1">
                <a:tableStyleId>{2D5ABB26-0587-4C30-8999-92F81FD0307C}</a:tableStyleId>
              </a:tblPr>
              <a:tblGrid>
                <a:gridCol w="1634858">
                  <a:extLst>
                    <a:ext uri="{9D8B030D-6E8A-4147-A177-3AD203B41FA5}">
                      <a16:colId xmlns:a16="http://schemas.microsoft.com/office/drawing/2014/main" val="20000"/>
                    </a:ext>
                  </a:extLst>
                </a:gridCol>
                <a:gridCol w="2207696">
                  <a:extLst>
                    <a:ext uri="{9D8B030D-6E8A-4147-A177-3AD203B41FA5}">
                      <a16:colId xmlns:a16="http://schemas.microsoft.com/office/drawing/2014/main" val="20001"/>
                    </a:ext>
                  </a:extLst>
                </a:gridCol>
                <a:gridCol w="1921277">
                  <a:extLst>
                    <a:ext uri="{9D8B030D-6E8A-4147-A177-3AD203B41FA5}">
                      <a16:colId xmlns:a16="http://schemas.microsoft.com/office/drawing/2014/main" val="20002"/>
                    </a:ext>
                  </a:extLst>
                </a:gridCol>
                <a:gridCol w="1794570">
                  <a:extLst>
                    <a:ext uri="{9D8B030D-6E8A-4147-A177-3AD203B41FA5}">
                      <a16:colId xmlns:a16="http://schemas.microsoft.com/office/drawing/2014/main" val="20003"/>
                    </a:ext>
                  </a:extLst>
                </a:gridCol>
                <a:gridCol w="2047986">
                  <a:extLst>
                    <a:ext uri="{9D8B030D-6E8A-4147-A177-3AD203B41FA5}">
                      <a16:colId xmlns:a16="http://schemas.microsoft.com/office/drawing/2014/main" val="20004"/>
                    </a:ext>
                  </a:extLst>
                </a:gridCol>
              </a:tblGrid>
              <a:tr h="200664">
                <a:tc>
                  <a:txBody>
                    <a:bodyPr/>
                    <a:lstStyle/>
                    <a:p>
                      <a:pPr algn="ctr"/>
                      <a:r>
                        <a:rPr lang="en-US" altLang="zh-CN" sz="1050" b="1" dirty="0">
                          <a:latin typeface="微软雅黑" panose="020B0503020204020204" pitchFamily="34" charset="-122"/>
                          <a:ea typeface="微软雅黑" panose="020B0503020204020204" pitchFamily="34" charset="-122"/>
                        </a:rPr>
                        <a:t>Frequency Range</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Channel Bandwidth per CC</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MIMO layer#</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Max</a:t>
                      </a:r>
                      <a:r>
                        <a:rPr lang="zh-CN" altLang="en-US" sz="1050" b="1" dirty="0">
                          <a:latin typeface="微软雅黑" panose="020B0503020204020204" pitchFamily="34" charset="-122"/>
                          <a:ea typeface="微软雅黑" panose="020B0503020204020204" pitchFamily="34" charset="-122"/>
                        </a:rPr>
                        <a:t> </a:t>
                      </a:r>
                      <a:r>
                        <a:rPr lang="en-US" altLang="zh-CN" sz="1050" b="1" dirty="0">
                          <a:latin typeface="微软雅黑" panose="020B0503020204020204" pitchFamily="34" charset="-122"/>
                          <a:ea typeface="微软雅黑" panose="020B0503020204020204" pitchFamily="34" charset="-122"/>
                        </a:rPr>
                        <a:t>throughout</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Target Scenario</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16198">
                <a:tc>
                  <a:txBody>
                    <a:bodyPr/>
                    <a:lstStyle/>
                    <a:p>
                      <a:r>
                        <a:rPr lang="en-US" altLang="zh-CN" sz="1000" dirty="0">
                          <a:latin typeface="微软雅黑" panose="020B0503020204020204" pitchFamily="34" charset="-122"/>
                          <a:ea typeface="微软雅黑" panose="020B0503020204020204" pitchFamily="34" charset="-122"/>
                        </a:rPr>
                        <a:t>sub1GHz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10MHz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100Mbps</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60Mbps</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Larger coverage</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basic communication service</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16198">
                <a:tc>
                  <a:txBody>
                    <a:bodyPr/>
                    <a:lstStyle/>
                    <a:p>
                      <a:r>
                        <a:rPr lang="en-US" altLang="zh-CN" sz="1000" dirty="0">
                          <a:latin typeface="微软雅黑" panose="020B0503020204020204" pitchFamily="34" charset="-122"/>
                          <a:ea typeface="微软雅黑" panose="020B0503020204020204" pitchFamily="34" charset="-122"/>
                        </a:rPr>
                        <a:t>1.5~3GHz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20MHz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400Mbps</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200Mbps</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General traffic coverage</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16198">
                <a:tc>
                  <a:txBody>
                    <a:bodyPr/>
                    <a:lstStyle/>
                    <a:p>
                      <a:r>
                        <a:rPr lang="en-US" altLang="zh-CN" sz="1000" dirty="0">
                          <a:latin typeface="微软雅黑" panose="020B0503020204020204" pitchFamily="34" charset="-122"/>
                          <a:ea typeface="微软雅黑" panose="020B0503020204020204" pitchFamily="34" charset="-122"/>
                        </a:rPr>
                        <a:t>3~7GHz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70MHz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1.12Gbps</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350Mbps</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Heavy-traffic service</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estimated TDD pattern is 7:3</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r>
                        <a:rPr lang="zh-CN" altLang="en-US" sz="1000" dirty="0">
                          <a:solidFill>
                            <a:schemeClr val="tx1"/>
                          </a:solidFill>
                          <a:latin typeface="微软雅黑" panose="020B0503020204020204" pitchFamily="34" charset="-122"/>
                          <a:ea typeface="微软雅黑" panose="020B0503020204020204" pitchFamily="34" charset="-122"/>
                        </a:rPr>
                        <a:t>≥</a:t>
                      </a:r>
                      <a:r>
                        <a:rPr lang="en-US" altLang="zh-CN" sz="1000" dirty="0">
                          <a:solidFill>
                            <a:schemeClr val="tx1"/>
                          </a:solidFill>
                          <a:latin typeface="微软雅黑" panose="020B0503020204020204" pitchFamily="34" charset="-122"/>
                          <a:ea typeface="微软雅黑" panose="020B0503020204020204" pitchFamily="34" charset="-122"/>
                        </a:rPr>
                        <a:t>10GHz</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100MHz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2</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DL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500Mbps</a:t>
                      </a:r>
                    </a:p>
                    <a:p>
                      <a:r>
                        <a:rPr lang="en-US" altLang="zh-CN" sz="1000" dirty="0">
                          <a:latin typeface="微软雅黑" panose="020B0503020204020204" pitchFamily="34" charset="-122"/>
                          <a:ea typeface="微软雅黑" panose="020B0503020204020204" pitchFamily="34" charset="-122"/>
                        </a:rPr>
                        <a:t>UL</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125Mbps</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dirty="0">
                          <a:latin typeface="微软雅黑" panose="020B0503020204020204" pitchFamily="34" charset="-122"/>
                          <a:ea typeface="微软雅黑" panose="020B0503020204020204" pitchFamily="34" charset="-122"/>
                        </a:rPr>
                        <a:t>Hotspot enhancement</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estimated TDD pattern is 8:2</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69822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7EF8CF1-69C5-4835-8CCC-920DED3C94E2}"/>
              </a:ext>
            </a:extLst>
          </p:cNvPr>
          <p:cNvSpPr>
            <a:spLocks noGrp="1"/>
          </p:cNvSpPr>
          <p:nvPr>
            <p:ph idx="11"/>
          </p:nvPr>
        </p:nvSpPr>
        <p:spPr>
          <a:xfrm>
            <a:off x="748257" y="1441157"/>
            <a:ext cx="10733557" cy="4690459"/>
          </a:xfrm>
        </p:spPr>
        <p:txBody>
          <a:bodyPr/>
          <a:lstStyle/>
          <a:p>
            <a:r>
              <a:rPr lang="en-US" altLang="zh-CN" dirty="0">
                <a:ea typeface="微软雅黑" panose="020B0503020204020204" pitchFamily="34" charset="-122"/>
              </a:rPr>
              <a:t>Complex RF front-end: complex multiplexing solutions coupled with SRS transmission</a:t>
            </a:r>
          </a:p>
          <a:p>
            <a:pPr lvl="1"/>
            <a:r>
              <a:rPr lang="en-US" altLang="zh-CN" dirty="0">
                <a:ea typeface="微软雅黑" panose="020B0503020204020204" pitchFamily="34" charset="-122"/>
              </a:rPr>
              <a:t>The parallel transmission and reception of many bands will bring high design cost of combiner; </a:t>
            </a:r>
          </a:p>
          <a:p>
            <a:pPr lvl="1"/>
            <a:r>
              <a:rPr lang="en-US" altLang="zh-CN" dirty="0">
                <a:ea typeface="微软雅黑" panose="020B0503020204020204" pitchFamily="34" charset="-122"/>
              </a:rPr>
              <a:t>Front-end loss will result in max output power and sensitivity decrease; </a:t>
            </a:r>
          </a:p>
          <a:p>
            <a:pPr lvl="1"/>
            <a:r>
              <a:rPr lang="en-US" altLang="zh-CN" dirty="0">
                <a:ea typeface="微软雅黑" panose="020B0503020204020204" pitchFamily="34" charset="-122"/>
              </a:rPr>
              <a:t>SRS switching will lead to front-end control logic coupling and interruption; </a:t>
            </a:r>
          </a:p>
          <a:p>
            <a:pPr lvl="1"/>
            <a:r>
              <a:rPr lang="en-US" altLang="zh-CN" dirty="0">
                <a:ea typeface="微软雅黑" panose="020B0503020204020204" pitchFamily="34" charset="-122"/>
              </a:rPr>
              <a:t>More than 1dB front-end insertion loss can be observed for UE with complicated CA compared to single band.</a:t>
            </a:r>
          </a:p>
          <a:p>
            <a:r>
              <a:rPr lang="en-US" altLang="zh-CN" dirty="0"/>
              <a:t>Benefit of simplification of RF front-end</a:t>
            </a:r>
          </a:p>
          <a:p>
            <a:pPr lvl="1"/>
            <a:r>
              <a:rPr lang="en-US" altLang="zh-CN" dirty="0"/>
              <a:t>Simplified multiplexer will bring 0.7~1dB insertion loss decrease, &gt;5% cost reduction and about 300mW PA power reduction (10% profit @max Pout that will benefits the scenarios with Uplink Full Power)</a:t>
            </a:r>
          </a:p>
          <a:p>
            <a:pPr lvl="1"/>
            <a:r>
              <a:rPr lang="en-US" altLang="zh-CN" dirty="0"/>
              <a:t>The SRS interruption probability decreases, and the NR-CA/EN-DC data rate increases.</a:t>
            </a:r>
            <a:endParaRPr lang="zh-CN" altLang="en-US" dirty="0"/>
          </a:p>
        </p:txBody>
      </p:sp>
      <p:sp>
        <p:nvSpPr>
          <p:cNvPr id="3" name="副标题 2">
            <a:extLst>
              <a:ext uri="{FF2B5EF4-FFF2-40B4-BE49-F238E27FC236}">
                <a16:creationId xmlns:a16="http://schemas.microsoft.com/office/drawing/2014/main" id="{AC5CDF7B-FED5-4908-86BC-1D77D6E7579B}"/>
              </a:ext>
            </a:extLst>
          </p:cNvPr>
          <p:cNvSpPr>
            <a:spLocks noGrp="1"/>
          </p:cNvSpPr>
          <p:nvPr>
            <p:ph type="subTitle" idx="1"/>
          </p:nvPr>
        </p:nvSpPr>
        <p:spPr>
          <a:xfrm>
            <a:off x="729175" y="456134"/>
            <a:ext cx="10740640" cy="709278"/>
          </a:xfrm>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 </a:t>
            </a:r>
            <a:r>
              <a:rPr lang="en-US" altLang="zh-CN" sz="2400" b="1" dirty="0">
                <a:solidFill>
                  <a:srgbClr val="C00000"/>
                </a:solidFill>
                <a:latin typeface="+mj-lt"/>
                <a:ea typeface="微软雅黑" panose="020B0503020204020204" pitchFamily="34" charset="-122"/>
              </a:rPr>
              <a:t>– RF front-end</a:t>
            </a:r>
            <a:endParaRPr lang="zh-CN" altLang="en-US" b="1" dirty="0">
              <a:solidFill>
                <a:srgbClr val="C00000"/>
              </a:solidFill>
              <a:latin typeface="+mj-lt"/>
              <a:ea typeface="微软雅黑" panose="020B0503020204020204" pitchFamily="34" charset="-122"/>
            </a:endParaRPr>
          </a:p>
        </p:txBody>
      </p:sp>
    </p:spTree>
    <p:extLst>
      <p:ext uri="{BB962C8B-B14F-4D97-AF65-F5344CB8AC3E}">
        <p14:creationId xmlns:p14="http://schemas.microsoft.com/office/powerpoint/2010/main" val="1324519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7EF8CF1-69C5-4835-8CCC-920DED3C94E2}"/>
              </a:ext>
            </a:extLst>
          </p:cNvPr>
          <p:cNvSpPr>
            <a:spLocks noGrp="1"/>
          </p:cNvSpPr>
          <p:nvPr>
            <p:ph idx="11"/>
          </p:nvPr>
        </p:nvSpPr>
        <p:spPr>
          <a:xfrm>
            <a:off x="743830" y="1349572"/>
            <a:ext cx="10733557" cy="1159379"/>
          </a:xfrm>
        </p:spPr>
        <p:txBody>
          <a:bodyPr/>
          <a:lstStyle/>
          <a:p>
            <a:r>
              <a:rPr lang="en-US" altLang="zh-CN" dirty="0">
                <a:ea typeface="微软雅黑" panose="020B0503020204020204" pitchFamily="34" charset="-122"/>
              </a:rPr>
              <a:t>Transceiver scale continues to increase</a:t>
            </a:r>
          </a:p>
          <a:p>
            <a:pPr lvl="1"/>
            <a:r>
              <a:rPr lang="en-US" altLang="zh-CN" dirty="0">
                <a:ea typeface="微软雅黑" panose="020B0503020204020204" pitchFamily="34" charset="-122"/>
              </a:rPr>
              <a:t>The number of TX/RX channels of UE transceivers increases continuously, the TX/RX channels are coupled with different MIMO numbers additionally, which leads to a high proportion of specification redundancy and implementation costs </a:t>
            </a:r>
          </a:p>
          <a:p>
            <a:pPr lvl="1"/>
            <a:r>
              <a:rPr lang="en-US" altLang="zh-CN" dirty="0">
                <a:ea typeface="微软雅黑" panose="020B0503020204020204" pitchFamily="34" charset="-122"/>
              </a:rPr>
              <a:t>For example:</a:t>
            </a:r>
          </a:p>
        </p:txBody>
      </p:sp>
      <p:sp>
        <p:nvSpPr>
          <p:cNvPr id="3" name="副标题 2">
            <a:extLst>
              <a:ext uri="{FF2B5EF4-FFF2-40B4-BE49-F238E27FC236}">
                <a16:creationId xmlns:a16="http://schemas.microsoft.com/office/drawing/2014/main" id="{AC5CDF7B-FED5-4908-86BC-1D77D6E7579B}"/>
              </a:ext>
            </a:extLst>
          </p:cNvPr>
          <p:cNvSpPr>
            <a:spLocks noGrp="1"/>
          </p:cNvSpPr>
          <p:nvPr>
            <p:ph type="subTitle" idx="1"/>
          </p:nvPr>
        </p:nvSpPr>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 </a:t>
            </a:r>
            <a:r>
              <a:rPr lang="en-US" altLang="zh-CN" sz="2400" b="1" dirty="0">
                <a:solidFill>
                  <a:srgbClr val="C00000"/>
                </a:solidFill>
                <a:latin typeface="+mj-lt"/>
                <a:ea typeface="微软雅黑" panose="020B0503020204020204" pitchFamily="34" charset="-122"/>
              </a:rPr>
              <a:t>– Transceiver</a:t>
            </a:r>
            <a:endParaRPr lang="zh-CN" altLang="en-US" b="1" dirty="0">
              <a:solidFill>
                <a:srgbClr val="C00000"/>
              </a:solidFill>
              <a:latin typeface="+mj-lt"/>
              <a:ea typeface="微软雅黑" panose="020B0503020204020204" pitchFamily="34" charset="-122"/>
            </a:endParaRPr>
          </a:p>
        </p:txBody>
      </p:sp>
      <p:graphicFrame>
        <p:nvGraphicFramePr>
          <p:cNvPr id="4" name="表格 3">
            <a:extLst>
              <a:ext uri="{FF2B5EF4-FFF2-40B4-BE49-F238E27FC236}">
                <a16:creationId xmlns:a16="http://schemas.microsoft.com/office/drawing/2014/main" id="{C9ADE4FF-254A-417F-B274-D2F0FE29176A}"/>
              </a:ext>
            </a:extLst>
          </p:cNvPr>
          <p:cNvGraphicFramePr>
            <a:graphicFrameLocks noGrp="1"/>
          </p:cNvGraphicFramePr>
          <p:nvPr>
            <p:extLst>
              <p:ext uri="{D42A27DB-BD31-4B8C-83A1-F6EECF244321}">
                <p14:modId xmlns:p14="http://schemas.microsoft.com/office/powerpoint/2010/main" val="1708084872"/>
              </p:ext>
            </p:extLst>
          </p:nvPr>
        </p:nvGraphicFramePr>
        <p:xfrm>
          <a:off x="1161084" y="2977536"/>
          <a:ext cx="10186069" cy="1645920"/>
        </p:xfrm>
        <a:graphic>
          <a:graphicData uri="http://schemas.openxmlformats.org/drawingml/2006/table">
            <a:tbl>
              <a:tblPr firstRow="1" bandRow="1">
                <a:tableStyleId>{2D5ABB26-0587-4C30-8999-92F81FD0307C}</a:tableStyleId>
              </a:tblPr>
              <a:tblGrid>
                <a:gridCol w="2295131">
                  <a:extLst>
                    <a:ext uri="{9D8B030D-6E8A-4147-A177-3AD203B41FA5}">
                      <a16:colId xmlns:a16="http://schemas.microsoft.com/office/drawing/2014/main" val="20000"/>
                    </a:ext>
                  </a:extLst>
                </a:gridCol>
                <a:gridCol w="2610551">
                  <a:extLst>
                    <a:ext uri="{9D8B030D-6E8A-4147-A177-3AD203B41FA5}">
                      <a16:colId xmlns:a16="http://schemas.microsoft.com/office/drawing/2014/main" val="20001"/>
                    </a:ext>
                  </a:extLst>
                </a:gridCol>
                <a:gridCol w="2636686">
                  <a:extLst>
                    <a:ext uri="{9D8B030D-6E8A-4147-A177-3AD203B41FA5}">
                      <a16:colId xmlns:a16="http://schemas.microsoft.com/office/drawing/2014/main" val="20002"/>
                    </a:ext>
                  </a:extLst>
                </a:gridCol>
                <a:gridCol w="2643701">
                  <a:extLst>
                    <a:ext uri="{9D8B030D-6E8A-4147-A177-3AD203B41FA5}">
                      <a16:colId xmlns:a16="http://schemas.microsoft.com/office/drawing/2014/main" val="20003"/>
                    </a:ext>
                  </a:extLst>
                </a:gridCol>
              </a:tblGrid>
              <a:tr h="233804">
                <a:tc>
                  <a:txBody>
                    <a:bodyPr/>
                    <a:lstStyle/>
                    <a:p>
                      <a:pPr algn="ctr"/>
                      <a:r>
                        <a:rPr lang="en-US" altLang="zh-CN" sz="1200" b="1" dirty="0">
                          <a:latin typeface="+mn-lt"/>
                          <a:ea typeface="微软雅黑" panose="020B0503020204020204" pitchFamily="34" charset="-122"/>
                          <a:cs typeface="Calibri" panose="020F0502020204030204" pitchFamily="34" charset="0"/>
                        </a:rPr>
                        <a:t>Frequency</a:t>
                      </a:r>
                      <a:r>
                        <a:rPr lang="en-US" altLang="zh-CN" sz="1200" b="1" baseline="0" dirty="0">
                          <a:latin typeface="+mn-lt"/>
                          <a:ea typeface="微软雅黑" panose="020B0503020204020204" pitchFamily="34" charset="-122"/>
                          <a:cs typeface="Calibri" panose="020F0502020204030204" pitchFamily="34" charset="0"/>
                        </a:rPr>
                        <a:t> range</a:t>
                      </a:r>
                      <a:endParaRPr lang="en-US" altLang="zh-CN" sz="1200" b="1"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b="1" dirty="0">
                          <a:latin typeface="+mn-lt"/>
                          <a:ea typeface="微软雅黑" panose="020B0503020204020204" pitchFamily="34" charset="-122"/>
                          <a:cs typeface="Calibri" panose="020F0502020204030204" pitchFamily="34" charset="0"/>
                        </a:rPr>
                        <a:t>&lt;1GHz</a:t>
                      </a:r>
                      <a:endParaRPr lang="zh-CN" altLang="en-US" sz="1200" b="1"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b="1" dirty="0">
                          <a:latin typeface="+mn-lt"/>
                          <a:cs typeface="Calibri" panose="020F0502020204030204" pitchFamily="34" charset="0"/>
                        </a:rPr>
                        <a:t>1~3GHz</a:t>
                      </a:r>
                      <a:endParaRPr lang="zh-CN" altLang="en-US" sz="1200" b="1" dirty="0">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r>
                        <a:rPr lang="en-US" altLang="zh-CN" sz="1200" b="1" kern="1200" dirty="0">
                          <a:solidFill>
                            <a:schemeClr val="tx1"/>
                          </a:solidFill>
                          <a:latin typeface="+mn-lt"/>
                          <a:ea typeface="+mn-ea"/>
                          <a:cs typeface="Calibri" panose="020F0502020204030204" pitchFamily="34" charset="0"/>
                        </a:rPr>
                        <a:t>3~7GHz</a:t>
                      </a:r>
                      <a:endParaRPr lang="zh-CN" altLang="en-US" sz="1200" b="1" kern="1200" dirty="0">
                        <a:solidFill>
                          <a:schemeClr val="tx1"/>
                        </a:solidFill>
                        <a:latin typeface="+mn-lt"/>
                        <a:ea typeface="+mn-ea"/>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微软雅黑" panose="020B0503020204020204" pitchFamily="34" charset="-122"/>
                          <a:cs typeface="Calibri" panose="020F0502020204030204" pitchFamily="34" charset="0"/>
                        </a:rPr>
                        <a:t>Case: DC_1A-3A-5A-7A-7A_n40A-n77(2A)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dirty="0">
                          <a:latin typeface="+mn-lt"/>
                          <a:ea typeface="微软雅黑" panose="020B0503020204020204" pitchFamily="34" charset="-122"/>
                          <a:cs typeface="Calibri" panose="020F0502020204030204" pitchFamily="34" charset="0"/>
                        </a:rPr>
                        <a:t>B5:</a:t>
                      </a:r>
                      <a:r>
                        <a:rPr lang="en-US" altLang="zh-CN" sz="1200" baseline="0" dirty="0">
                          <a:latin typeface="+mn-lt"/>
                          <a:ea typeface="微软雅黑" panose="020B0503020204020204" pitchFamily="34" charset="-122"/>
                          <a:cs typeface="Calibri" panose="020F0502020204030204" pitchFamily="34" charset="0"/>
                        </a:rPr>
                        <a:t> 2RX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a:latin typeface="+mn-lt"/>
                          <a:ea typeface="微软雅黑" panose="020B0503020204020204" pitchFamily="34" charset="-122"/>
                          <a:cs typeface="Calibri" panose="020F0502020204030204" pitchFamily="34" charset="0"/>
                        </a:rPr>
                        <a:t>B1/3/7(7A_7A): 4RX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a:latin typeface="+mn-lt"/>
                          <a:ea typeface="微软雅黑" panose="020B0503020204020204" pitchFamily="34" charset="-122"/>
                          <a:cs typeface="Calibri" panose="020F0502020204030204" pitchFamily="34" charset="0"/>
                        </a:rPr>
                        <a:t>n40: 4RX</a:t>
                      </a:r>
                      <a:endParaRPr lang="en-US" altLang="zh-CN" sz="1200"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mn-lt"/>
                          <a:ea typeface="微软雅黑" panose="020B0503020204020204" pitchFamily="34" charset="-122"/>
                          <a:cs typeface="Calibri" panose="020F0502020204030204" pitchFamily="34" charset="0"/>
                        </a:rPr>
                        <a:t>n77(77A_77A): 4RX</a:t>
                      </a:r>
                      <a:endParaRPr lang="zh-CN" altLang="en-US" sz="1200"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微软雅黑" panose="020B0503020204020204" pitchFamily="34" charset="-122"/>
                          <a:cs typeface="Calibri" panose="020F0502020204030204" pitchFamily="34" charset="0"/>
                        </a:rPr>
                        <a:t>Path#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r>
                        <a:rPr lang="en-US" altLang="zh-CN" sz="1200" dirty="0">
                          <a:latin typeface="+mn-lt"/>
                          <a:ea typeface="微软雅黑" panose="020B0503020204020204" pitchFamily="34" charset="-122"/>
                          <a:cs typeface="Calibri" panose="020F0502020204030204" pitchFamily="34" charset="0"/>
                        </a:rPr>
                        <a:t>Max:  30 RX </a:t>
                      </a:r>
                      <a:r>
                        <a:rPr lang="en-US" altLang="zh-CN" sz="1200" dirty="0">
                          <a:solidFill>
                            <a:schemeClr val="tx1"/>
                          </a:solidFill>
                          <a:latin typeface="+mn-lt"/>
                          <a:ea typeface="微软雅黑" panose="020B0503020204020204" pitchFamily="34" charset="-122"/>
                          <a:cs typeface="Calibri" panose="020F0502020204030204" pitchFamily="34" charset="0"/>
                        </a:rPr>
                        <a:t>paths,</a:t>
                      </a:r>
                      <a:r>
                        <a:rPr lang="en-US" altLang="zh-CN" sz="1200" baseline="0" dirty="0">
                          <a:solidFill>
                            <a:schemeClr val="tx1"/>
                          </a:solidFill>
                          <a:latin typeface="+mn-lt"/>
                          <a:ea typeface="微软雅黑" panose="020B0503020204020204" pitchFamily="34" charset="-122"/>
                          <a:cs typeface="Calibri" panose="020F0502020204030204" pitchFamily="34" charset="0"/>
                        </a:rPr>
                        <a:t>  </a:t>
                      </a:r>
                      <a:r>
                        <a:rPr lang="en-US" altLang="zh-CN" sz="1200" baseline="0" dirty="0">
                          <a:latin typeface="+mn-lt"/>
                          <a:ea typeface="微软雅黑" panose="020B0503020204020204" pitchFamily="34" charset="-122"/>
                          <a:cs typeface="Calibri" panose="020F0502020204030204" pitchFamily="34" charset="0"/>
                        </a:rPr>
                        <a:t>8 PLL;</a:t>
                      </a:r>
                    </a:p>
                    <a:p>
                      <a:r>
                        <a:rPr lang="en-US" altLang="zh-CN" sz="1200" baseline="0" dirty="0">
                          <a:latin typeface="+mn-lt"/>
                          <a:ea typeface="微软雅黑" panose="020B0503020204020204" pitchFamily="34" charset="-122"/>
                          <a:cs typeface="Calibri" panose="020F0502020204030204" pitchFamily="34" charset="0"/>
                        </a:rPr>
                        <a:t>Note 1: In real application, it is seldom to activate so many carriers at the same time.</a:t>
                      </a:r>
                      <a:endParaRPr lang="zh-CN" altLang="en-US" sz="1200" dirty="0">
                        <a:latin typeface="+mn-lt"/>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Calibri" panose="020F0502020204030204" pitchFamily="34" charset="0"/>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latin typeface="Calibri" panose="020F0502020204030204" pitchFamily="34" charset="0"/>
                        <a:ea typeface="微软雅黑" panose="020B0503020204020204" pitchFamily="34" charset="-122"/>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857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微软雅黑" panose="020B0503020204020204" pitchFamily="34" charset="-122"/>
                          <a:cs typeface="Calibri" panose="020F0502020204030204" pitchFamily="34" charset="0"/>
                        </a:rPr>
                        <a:t>Principle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marL="228600" indent="-228600">
                        <a:buFont typeface="+mj-lt"/>
                        <a:buAutoNum type="arabicPeriod"/>
                      </a:pPr>
                      <a:r>
                        <a:rPr lang="en-US" altLang="zh-CN" sz="1200" dirty="0">
                          <a:latin typeface="+mn-lt"/>
                          <a:ea typeface="微软雅黑" panose="020B0503020204020204" pitchFamily="34" charset="-122"/>
                          <a:cs typeface="Calibri" panose="020F0502020204030204" pitchFamily="34" charset="0"/>
                        </a:rPr>
                        <a:t>Each RX in each CC in inter-band</a:t>
                      </a:r>
                      <a:r>
                        <a:rPr lang="en-US" altLang="zh-CN" sz="1200" baseline="0" dirty="0">
                          <a:latin typeface="+mn-lt"/>
                          <a:ea typeface="微软雅黑" panose="020B0503020204020204" pitchFamily="34" charset="-122"/>
                          <a:cs typeface="Calibri" panose="020F0502020204030204" pitchFamily="34" charset="0"/>
                        </a:rPr>
                        <a:t> CA or non-contiguous CA, currently a separate RX path is needed;</a:t>
                      </a:r>
                    </a:p>
                    <a:p>
                      <a:pPr marL="228600" indent="-228600">
                        <a:buFont typeface="+mj-lt"/>
                        <a:buAutoNum type="arabicPeriod"/>
                      </a:pPr>
                      <a:r>
                        <a:rPr lang="en-US" altLang="zh-CN" sz="1200" dirty="0">
                          <a:latin typeface="+mn-lt"/>
                          <a:ea typeface="微软雅黑" panose="020B0503020204020204" pitchFamily="34" charset="-122"/>
                          <a:cs typeface="Calibri" panose="020F0502020204030204" pitchFamily="34" charset="0"/>
                        </a:rPr>
                        <a:t>Each CC in inter-band</a:t>
                      </a:r>
                      <a:r>
                        <a:rPr lang="en-US" altLang="zh-CN" sz="1200" baseline="0" dirty="0">
                          <a:latin typeface="+mn-lt"/>
                          <a:ea typeface="微软雅黑" panose="020B0503020204020204" pitchFamily="34" charset="-122"/>
                          <a:cs typeface="Calibri" panose="020F0502020204030204" pitchFamily="34" charset="0"/>
                        </a:rPr>
                        <a:t> CA or non-contiguous CA, currently one dedicated PLL is needed.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bl>
          </a:graphicData>
        </a:graphic>
      </p:graphicFrame>
      <p:sp>
        <p:nvSpPr>
          <p:cNvPr id="5" name="内容占位符 1">
            <a:extLst>
              <a:ext uri="{FF2B5EF4-FFF2-40B4-BE49-F238E27FC236}">
                <a16:creationId xmlns:a16="http://schemas.microsoft.com/office/drawing/2014/main" id="{00572017-536E-458F-9AA9-67A53DDBB772}"/>
              </a:ext>
            </a:extLst>
          </p:cNvPr>
          <p:cNvSpPr txBox="1">
            <a:spLocks/>
          </p:cNvSpPr>
          <p:nvPr/>
        </p:nvSpPr>
        <p:spPr>
          <a:xfrm>
            <a:off x="878421" y="4928738"/>
            <a:ext cx="10733557" cy="1310697"/>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r>
              <a:rPr lang="en-US" altLang="zh-CN" dirty="0">
                <a:ea typeface="微软雅黑" panose="020B0503020204020204" pitchFamily="34" charset="-122"/>
              </a:rPr>
              <a:t>Benefit of simplification of transceiver</a:t>
            </a:r>
          </a:p>
          <a:p>
            <a:pPr lvl="1"/>
            <a:r>
              <a:rPr lang="en-US" altLang="zh-CN" dirty="0">
                <a:ea typeface="微软雅黑" panose="020B0503020204020204" pitchFamily="34" charset="-122"/>
              </a:rPr>
              <a:t>Transceiver RX specifications can be reduced 50%+ compared with the maximum specifications of 30 RX chains, if only 14 RX chains are maintained.</a:t>
            </a:r>
          </a:p>
          <a:p>
            <a:pPr lvl="1"/>
            <a:r>
              <a:rPr lang="en-US" altLang="zh-CN" dirty="0">
                <a:ea typeface="微软雅黑" panose="020B0503020204020204" pitchFamily="34" charset="-122"/>
              </a:rPr>
              <a:t>The complexity of UE TX switching among different band combinations can be greatly.</a:t>
            </a:r>
          </a:p>
        </p:txBody>
      </p:sp>
    </p:spTree>
    <p:extLst>
      <p:ext uri="{BB962C8B-B14F-4D97-AF65-F5344CB8AC3E}">
        <p14:creationId xmlns:p14="http://schemas.microsoft.com/office/powerpoint/2010/main" val="489123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212863A-A3E9-4A40-AA1E-189E58CCDE2A}"/>
              </a:ext>
            </a:extLst>
          </p:cNvPr>
          <p:cNvSpPr>
            <a:spLocks noGrp="1"/>
          </p:cNvSpPr>
          <p:nvPr>
            <p:ph idx="11"/>
          </p:nvPr>
        </p:nvSpPr>
        <p:spPr>
          <a:xfrm>
            <a:off x="798392" y="1328650"/>
            <a:ext cx="4854972" cy="1435277"/>
          </a:xfrm>
        </p:spPr>
        <p:txBody>
          <a:bodyPr/>
          <a:lstStyle/>
          <a:p>
            <a:r>
              <a:rPr lang="en-US" altLang="zh-CN" dirty="0"/>
              <a:t>High product engineering delivery cost</a:t>
            </a:r>
          </a:p>
          <a:p>
            <a:pPr lvl="1"/>
            <a:r>
              <a:rPr lang="en-US" altLang="zh-CN" dirty="0"/>
              <a:t>Extremely complex UE capabilities</a:t>
            </a:r>
          </a:p>
          <a:p>
            <a:pPr lvl="1"/>
            <a:r>
              <a:rPr lang="en-US" altLang="zh-CN" dirty="0"/>
              <a:t>Huge number of CA combination test</a:t>
            </a:r>
          </a:p>
          <a:p>
            <a:pPr lvl="1"/>
            <a:r>
              <a:rPr lang="en-US" altLang="zh-CN" dirty="0"/>
              <a:t>Large scale calibration of production line</a:t>
            </a:r>
          </a:p>
        </p:txBody>
      </p:sp>
      <p:sp>
        <p:nvSpPr>
          <p:cNvPr id="3" name="副标题 2">
            <a:extLst>
              <a:ext uri="{FF2B5EF4-FFF2-40B4-BE49-F238E27FC236}">
                <a16:creationId xmlns:a16="http://schemas.microsoft.com/office/drawing/2014/main" id="{46496793-51BE-415C-9DF6-E8AE641AC9F7}"/>
              </a:ext>
            </a:extLst>
          </p:cNvPr>
          <p:cNvSpPr>
            <a:spLocks noGrp="1"/>
          </p:cNvSpPr>
          <p:nvPr>
            <p:ph type="subTitle" idx="1"/>
          </p:nvPr>
        </p:nvSpPr>
        <p:spPr>
          <a:xfrm>
            <a:off x="729175" y="287347"/>
            <a:ext cx="10740640" cy="993400"/>
          </a:xfrm>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 </a:t>
            </a:r>
            <a:r>
              <a:rPr lang="en-US" altLang="zh-CN" sz="2400" b="1" dirty="0">
                <a:solidFill>
                  <a:srgbClr val="C00000"/>
                </a:solidFill>
                <a:latin typeface="+mj-lt"/>
                <a:ea typeface="微软雅黑" panose="020B0503020204020204" pitchFamily="34" charset="-122"/>
              </a:rPr>
              <a:t>– UE Capability</a:t>
            </a:r>
            <a:endParaRPr lang="zh-CN" altLang="en-US" b="1" dirty="0">
              <a:solidFill>
                <a:srgbClr val="C00000"/>
              </a:solidFill>
              <a:latin typeface="+mj-lt"/>
              <a:ea typeface="微软雅黑" panose="020B0503020204020204" pitchFamily="34" charset="-122"/>
            </a:endParaRPr>
          </a:p>
          <a:p>
            <a:endParaRPr lang="zh-CN" altLang="en-US" b="1" dirty="0">
              <a:solidFill>
                <a:srgbClr val="C00000"/>
              </a:solidFill>
              <a:latin typeface="+mj-lt"/>
              <a:ea typeface="微软雅黑" panose="020B0503020204020204" pitchFamily="34" charset="-122"/>
            </a:endParaRPr>
          </a:p>
        </p:txBody>
      </p:sp>
      <p:sp>
        <p:nvSpPr>
          <p:cNvPr id="5" name="文本框 4">
            <a:extLst>
              <a:ext uri="{FF2B5EF4-FFF2-40B4-BE49-F238E27FC236}">
                <a16:creationId xmlns:a16="http://schemas.microsoft.com/office/drawing/2014/main" id="{75C537F4-72BF-48BF-ACCE-A915FACC0139}"/>
              </a:ext>
            </a:extLst>
          </p:cNvPr>
          <p:cNvSpPr txBox="1"/>
          <p:nvPr/>
        </p:nvSpPr>
        <p:spPr>
          <a:xfrm>
            <a:off x="6577753" y="1011077"/>
            <a:ext cx="365485" cy="870344"/>
          </a:xfrm>
          <a:prstGeom prst="rect">
            <a:avLst/>
          </a:prstGeom>
          <a:noFill/>
        </p:spPr>
        <p:txBody>
          <a:bodyPr vert="eaVert" wrap="square" lIns="0" tIns="0" rIns="0" bIns="0" rtlCol="0">
            <a:spAutoFit/>
          </a:bodyPr>
          <a:lstStyle/>
          <a:p>
            <a:pPr algn="l">
              <a:lnSpc>
                <a:spcPts val="3440"/>
              </a:lnSpc>
            </a:pPr>
            <a:r>
              <a:rPr kumimoji="1" lang="en-US" altLang="zh-CN" sz="1000" dirty="0">
                <a:solidFill>
                  <a:srgbClr val="000000"/>
                </a:solidFill>
                <a:ea typeface="Microsoft YaHei" panose="020B0503020204020204" pitchFamily="34" charset="-122"/>
                <a:cs typeface="Arial" panose="020B0604020202020204" pitchFamily="34" charset="0"/>
              </a:rPr>
              <a:t>Number of BC</a:t>
            </a:r>
            <a:endParaRPr kumimoji="1" lang="zh-CN" altLang="en-US" sz="1000" dirty="0" err="1">
              <a:solidFill>
                <a:srgbClr val="000000"/>
              </a:solidFill>
              <a:ea typeface="Microsoft YaHei" panose="020B0503020204020204" pitchFamily="34" charset="-122"/>
              <a:cs typeface="Arial" panose="020B0604020202020204" pitchFamily="34" charset="0"/>
            </a:endParaRPr>
          </a:p>
        </p:txBody>
      </p:sp>
      <p:sp>
        <p:nvSpPr>
          <p:cNvPr id="6" name="内容占位符 1">
            <a:extLst>
              <a:ext uri="{FF2B5EF4-FFF2-40B4-BE49-F238E27FC236}">
                <a16:creationId xmlns:a16="http://schemas.microsoft.com/office/drawing/2014/main" id="{4AC6E8CC-E18B-489E-8B7D-3DB56A120D0F}"/>
              </a:ext>
            </a:extLst>
          </p:cNvPr>
          <p:cNvSpPr txBox="1">
            <a:spLocks/>
          </p:cNvSpPr>
          <p:nvPr/>
        </p:nvSpPr>
        <p:spPr>
          <a:xfrm>
            <a:off x="798392" y="3482085"/>
            <a:ext cx="5389284" cy="2972866"/>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r>
              <a:rPr lang="en-US" altLang="zh-CN" dirty="0"/>
              <a:t>Benefit of UE capability simplification</a:t>
            </a:r>
          </a:p>
          <a:p>
            <a:pPr lvl="1"/>
            <a:r>
              <a:rPr lang="en-US" altLang="zh-CN" dirty="0"/>
              <a:t>Reduced UE capability size</a:t>
            </a:r>
          </a:p>
          <a:p>
            <a:pPr marL="720000" lvl="2"/>
            <a:r>
              <a:rPr lang="en-US" altLang="zh-CN" dirty="0"/>
              <a:t>UE capability storage can be reduced by 50%+ for 3 bands CA </a:t>
            </a:r>
          </a:p>
          <a:p>
            <a:pPr lvl="1"/>
            <a:r>
              <a:rPr lang="en-US" altLang="zh-CN" dirty="0"/>
              <a:t>Reduced testing scale</a:t>
            </a:r>
          </a:p>
          <a:p>
            <a:pPr marL="720000" lvl="2"/>
            <a:r>
              <a:rPr lang="en-US" altLang="zh-CN" dirty="0"/>
              <a:t>Multi-carrier specifications can be reduced by ~45%</a:t>
            </a:r>
          </a:p>
          <a:p>
            <a:pPr marL="720000" lvl="2"/>
            <a:r>
              <a:rPr lang="en-US" altLang="zh-CN" dirty="0"/>
              <a:t>Avoid complex test rule design, such as selection of MSD combination and TX in which band.</a:t>
            </a:r>
          </a:p>
          <a:p>
            <a:pPr lvl="1"/>
            <a:r>
              <a:rPr lang="en-US" altLang="zh-CN" dirty="0"/>
              <a:t>Simplified product line calibration scale</a:t>
            </a:r>
          </a:p>
          <a:p>
            <a:pPr marL="720000" lvl="2"/>
            <a:r>
              <a:rPr lang="en-US" altLang="zh-CN" dirty="0"/>
              <a:t>According to the scalable rule, calibration can be reduced by 45%+</a:t>
            </a:r>
          </a:p>
        </p:txBody>
      </p:sp>
      <p:pic>
        <p:nvPicPr>
          <p:cNvPr id="7" name="图片 6">
            <a:extLst>
              <a:ext uri="{FF2B5EF4-FFF2-40B4-BE49-F238E27FC236}">
                <a16:creationId xmlns:a16="http://schemas.microsoft.com/office/drawing/2014/main" id="{70FADB1D-7927-434F-9346-C4003F1C168E}"/>
              </a:ext>
            </a:extLst>
          </p:cNvPr>
          <p:cNvPicPr>
            <a:picLocks noChangeAspect="1"/>
          </p:cNvPicPr>
          <p:nvPr/>
        </p:nvPicPr>
        <p:blipFill>
          <a:blip r:embed="rId2"/>
          <a:stretch>
            <a:fillRect/>
          </a:stretch>
        </p:blipFill>
        <p:spPr>
          <a:xfrm>
            <a:off x="6553161" y="3789272"/>
            <a:ext cx="5212595" cy="2172645"/>
          </a:xfrm>
          <a:prstGeom prst="rect">
            <a:avLst/>
          </a:prstGeom>
        </p:spPr>
      </p:pic>
      <p:pic>
        <p:nvPicPr>
          <p:cNvPr id="9" name="图片 8">
            <a:extLst>
              <a:ext uri="{FF2B5EF4-FFF2-40B4-BE49-F238E27FC236}">
                <a16:creationId xmlns:a16="http://schemas.microsoft.com/office/drawing/2014/main" id="{CA6640B0-2581-415D-B4A7-A304D39138BB}"/>
              </a:ext>
            </a:extLst>
          </p:cNvPr>
          <p:cNvPicPr>
            <a:picLocks noChangeAspect="1"/>
          </p:cNvPicPr>
          <p:nvPr/>
        </p:nvPicPr>
        <p:blipFill>
          <a:blip r:embed="rId3"/>
          <a:stretch>
            <a:fillRect/>
          </a:stretch>
        </p:blipFill>
        <p:spPr>
          <a:xfrm>
            <a:off x="6760495" y="978017"/>
            <a:ext cx="4229100" cy="2295525"/>
          </a:xfrm>
          <a:prstGeom prst="rect">
            <a:avLst/>
          </a:prstGeom>
        </p:spPr>
      </p:pic>
    </p:spTree>
    <p:extLst>
      <p:ext uri="{BB962C8B-B14F-4D97-AF65-F5344CB8AC3E}">
        <p14:creationId xmlns:p14="http://schemas.microsoft.com/office/powerpoint/2010/main" val="394149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71A5151-5998-40AA-B99B-5B650DF23B87}"/>
              </a:ext>
            </a:extLst>
          </p:cNvPr>
          <p:cNvSpPr>
            <a:spLocks noGrp="1"/>
          </p:cNvSpPr>
          <p:nvPr>
            <p:ph idx="11"/>
          </p:nvPr>
        </p:nvSpPr>
        <p:spPr>
          <a:xfrm>
            <a:off x="753468" y="1278255"/>
            <a:ext cx="10733557" cy="2622725"/>
          </a:xfrm>
        </p:spPr>
        <p:txBody>
          <a:bodyPr/>
          <a:lstStyle/>
          <a:p>
            <a:r>
              <a:rPr lang="en-US" altLang="zh-CN" dirty="0"/>
              <a:t>Current frequency range definition characteristic</a:t>
            </a:r>
          </a:p>
          <a:p>
            <a:pPr lvl="1"/>
            <a:r>
              <a:rPr lang="en-US" altLang="zh-CN" dirty="0"/>
              <a:t>Most bands with FDD duplex mode are defined within sub1GHz and 1.4~2.2GHz</a:t>
            </a:r>
          </a:p>
          <a:p>
            <a:pPr lvl="1"/>
            <a:r>
              <a:rPr lang="en-US" altLang="zh-CN" dirty="0"/>
              <a:t>Narrow spectrum bandwidth for single operator</a:t>
            </a:r>
          </a:p>
          <a:p>
            <a:pPr lvl="1"/>
            <a:r>
              <a:rPr lang="en-US" altLang="zh-CN" dirty="0"/>
              <a:t>High cost for CA in the same frequency range</a:t>
            </a:r>
          </a:p>
          <a:p>
            <a:r>
              <a:rPr lang="en-US" altLang="zh-CN" b="1" dirty="0"/>
              <a:t>Proposal 1:</a:t>
            </a:r>
          </a:p>
          <a:p>
            <a:pPr lvl="1"/>
            <a:r>
              <a:rPr lang="en-US" altLang="zh-CN" b="1" dirty="0"/>
              <a:t>Define five frequency ranges for FR1: sub1GHz, 1.4~2.2GHz, 2.3~2.7GHz, 3.3~5GHz, 5~7GHz</a:t>
            </a:r>
          </a:p>
          <a:p>
            <a:pPr lvl="1"/>
            <a:r>
              <a:rPr lang="en-US" altLang="zh-CN" b="1" dirty="0"/>
              <a:t>Introduce inter-band CA with max five bands for the target user experienced rate</a:t>
            </a:r>
          </a:p>
          <a:p>
            <a:pPr lvl="1"/>
            <a:r>
              <a:rPr lang="en-US" altLang="zh-CN" b="1" dirty="0"/>
              <a:t>Select one band within each of the FR1 five frequency ranges for CA band combination</a:t>
            </a:r>
            <a:endParaRPr lang="zh-CN" altLang="en-US" b="1" dirty="0"/>
          </a:p>
        </p:txBody>
      </p:sp>
      <p:sp>
        <p:nvSpPr>
          <p:cNvPr id="3" name="副标题 2">
            <a:extLst>
              <a:ext uri="{FF2B5EF4-FFF2-40B4-BE49-F238E27FC236}">
                <a16:creationId xmlns:a16="http://schemas.microsoft.com/office/drawing/2014/main" id="{60FF1E3F-0CE5-47D6-BEF0-0898DDE1FA82}"/>
              </a:ext>
            </a:extLst>
          </p:cNvPr>
          <p:cNvSpPr>
            <a:spLocks noGrp="1"/>
          </p:cNvSpPr>
          <p:nvPr>
            <p:ph type="subTitle" idx="1"/>
          </p:nvPr>
        </p:nvSpPr>
        <p:spPr>
          <a:xfrm>
            <a:off x="729174" y="258113"/>
            <a:ext cx="11158025" cy="993400"/>
          </a:xfrm>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combinations </a:t>
            </a:r>
            <a:r>
              <a:rPr lang="en-US" altLang="zh-CN" sz="2400" b="1" dirty="0">
                <a:solidFill>
                  <a:srgbClr val="C00000"/>
                </a:solidFill>
                <a:latin typeface="+mj-lt"/>
                <a:ea typeface="微软雅黑" panose="020B0503020204020204" pitchFamily="34" charset="-122"/>
              </a:rPr>
              <a:t>– Frequency range</a:t>
            </a:r>
            <a:endParaRPr lang="zh-CN" altLang="en-US" b="1" dirty="0">
              <a:solidFill>
                <a:srgbClr val="C00000"/>
              </a:solidFill>
              <a:latin typeface="+mj-lt"/>
              <a:ea typeface="微软雅黑" panose="020B0503020204020204" pitchFamily="34" charset="-122"/>
            </a:endParaRPr>
          </a:p>
        </p:txBody>
      </p:sp>
      <p:grpSp>
        <p:nvGrpSpPr>
          <p:cNvPr id="53" name="组合 52">
            <a:extLst>
              <a:ext uri="{FF2B5EF4-FFF2-40B4-BE49-F238E27FC236}">
                <a16:creationId xmlns:a16="http://schemas.microsoft.com/office/drawing/2014/main" id="{F3755C5A-656D-4D67-87B4-7741C7D4BBD8}"/>
              </a:ext>
            </a:extLst>
          </p:cNvPr>
          <p:cNvGrpSpPr/>
          <p:nvPr/>
        </p:nvGrpSpPr>
        <p:grpSpPr>
          <a:xfrm>
            <a:off x="1223806" y="3961645"/>
            <a:ext cx="8524175" cy="2562424"/>
            <a:chOff x="1076249" y="3785961"/>
            <a:chExt cx="8524175" cy="2562424"/>
          </a:xfrm>
        </p:grpSpPr>
        <p:sp>
          <p:nvSpPr>
            <p:cNvPr id="5" name="矩形 4">
              <a:extLst>
                <a:ext uri="{FF2B5EF4-FFF2-40B4-BE49-F238E27FC236}">
                  <a16:creationId xmlns:a16="http://schemas.microsoft.com/office/drawing/2014/main" id="{EA6419D8-71C6-449F-B403-F64E2E394FF2}"/>
                </a:ext>
              </a:extLst>
            </p:cNvPr>
            <p:cNvSpPr/>
            <p:nvPr/>
          </p:nvSpPr>
          <p:spPr>
            <a:xfrm>
              <a:off x="2448079"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chemeClr val="tx2"/>
                  </a:solidFill>
                </a:rPr>
                <a:t>Sub 1GHz</a:t>
              </a:r>
              <a:endParaRPr lang="zh-CN" altLang="en-US" sz="1050" b="1" dirty="0">
                <a:solidFill>
                  <a:schemeClr val="tx2"/>
                </a:solidFill>
              </a:endParaRPr>
            </a:p>
          </p:txBody>
        </p:sp>
        <p:sp>
          <p:nvSpPr>
            <p:cNvPr id="6" name="矩形 5">
              <a:extLst>
                <a:ext uri="{FF2B5EF4-FFF2-40B4-BE49-F238E27FC236}">
                  <a16:creationId xmlns:a16="http://schemas.microsoft.com/office/drawing/2014/main" id="{18AF3D51-6CDF-4236-AD9E-2E6FEE018784}"/>
                </a:ext>
              </a:extLst>
            </p:cNvPr>
            <p:cNvSpPr/>
            <p:nvPr/>
          </p:nvSpPr>
          <p:spPr>
            <a:xfrm>
              <a:off x="3470148"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chemeClr val="tx2"/>
                  </a:solidFill>
                </a:rPr>
                <a:t>1.4~2.2GHz</a:t>
              </a:r>
              <a:endParaRPr lang="zh-CN" altLang="en-US" sz="1050" b="1" dirty="0">
                <a:solidFill>
                  <a:schemeClr val="tx2"/>
                </a:solidFill>
              </a:endParaRPr>
            </a:p>
          </p:txBody>
        </p:sp>
        <p:sp>
          <p:nvSpPr>
            <p:cNvPr id="7" name="矩形 6">
              <a:extLst>
                <a:ext uri="{FF2B5EF4-FFF2-40B4-BE49-F238E27FC236}">
                  <a16:creationId xmlns:a16="http://schemas.microsoft.com/office/drawing/2014/main" id="{9B917EBC-CE47-4950-A82A-2BC3460FD4F9}"/>
                </a:ext>
              </a:extLst>
            </p:cNvPr>
            <p:cNvSpPr/>
            <p:nvPr/>
          </p:nvSpPr>
          <p:spPr>
            <a:xfrm>
              <a:off x="4492218" y="3785961"/>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chemeClr val="tx2"/>
                  </a:solidFill>
                </a:rPr>
                <a:t>2.3~2.7GHz</a:t>
              </a:r>
              <a:endParaRPr lang="zh-CN" altLang="en-US" sz="1050" b="1" dirty="0">
                <a:solidFill>
                  <a:schemeClr val="tx2"/>
                </a:solidFill>
              </a:endParaRPr>
            </a:p>
          </p:txBody>
        </p:sp>
        <p:sp>
          <p:nvSpPr>
            <p:cNvPr id="8" name="矩形 7">
              <a:extLst>
                <a:ext uri="{FF2B5EF4-FFF2-40B4-BE49-F238E27FC236}">
                  <a16:creationId xmlns:a16="http://schemas.microsoft.com/office/drawing/2014/main" id="{C2352FE6-4D8D-4515-AD7A-997392DB4911}"/>
                </a:ext>
              </a:extLst>
            </p:cNvPr>
            <p:cNvSpPr/>
            <p:nvPr/>
          </p:nvSpPr>
          <p:spPr>
            <a:xfrm>
              <a:off x="5514288"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chemeClr val="tx2"/>
                  </a:solidFill>
                </a:rPr>
                <a:t>3.3~5GHz</a:t>
              </a:r>
              <a:endParaRPr lang="zh-CN" altLang="en-US" sz="1050" b="1" dirty="0">
                <a:solidFill>
                  <a:schemeClr val="tx2"/>
                </a:solidFill>
              </a:endParaRPr>
            </a:p>
          </p:txBody>
        </p:sp>
        <p:sp>
          <p:nvSpPr>
            <p:cNvPr id="9" name="矩形 8">
              <a:extLst>
                <a:ext uri="{FF2B5EF4-FFF2-40B4-BE49-F238E27FC236}">
                  <a16:creationId xmlns:a16="http://schemas.microsoft.com/office/drawing/2014/main" id="{B10B09A0-178C-49F0-8BD4-DC49D91DF3F1}"/>
                </a:ext>
              </a:extLst>
            </p:cNvPr>
            <p:cNvSpPr/>
            <p:nvPr/>
          </p:nvSpPr>
          <p:spPr>
            <a:xfrm>
              <a:off x="6536355"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chemeClr val="tx2"/>
                  </a:solidFill>
                </a:rPr>
                <a:t>5~7GHz</a:t>
              </a:r>
              <a:endParaRPr lang="zh-CN" altLang="en-US" sz="1050" b="1" dirty="0">
                <a:solidFill>
                  <a:schemeClr val="tx2"/>
                </a:solidFill>
              </a:endParaRPr>
            </a:p>
          </p:txBody>
        </p:sp>
        <p:sp>
          <p:nvSpPr>
            <p:cNvPr id="10" name="矩形 9">
              <a:extLst>
                <a:ext uri="{FF2B5EF4-FFF2-40B4-BE49-F238E27FC236}">
                  <a16:creationId xmlns:a16="http://schemas.microsoft.com/office/drawing/2014/main" id="{315E7E00-CC1F-4A3C-B139-5F176DC95B0D}"/>
                </a:ext>
              </a:extLst>
            </p:cNvPr>
            <p:cNvSpPr/>
            <p:nvPr/>
          </p:nvSpPr>
          <p:spPr>
            <a:xfrm>
              <a:off x="7556284" y="3785961"/>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chemeClr val="tx2"/>
                  </a:solidFill>
                </a:rPr>
                <a:t>FR3</a:t>
              </a:r>
              <a:endParaRPr lang="zh-CN" altLang="en-US" sz="1050" b="1" dirty="0">
                <a:solidFill>
                  <a:schemeClr val="tx2"/>
                </a:solidFill>
              </a:endParaRPr>
            </a:p>
          </p:txBody>
        </p:sp>
        <p:sp>
          <p:nvSpPr>
            <p:cNvPr id="11" name="矩形 10">
              <a:extLst>
                <a:ext uri="{FF2B5EF4-FFF2-40B4-BE49-F238E27FC236}">
                  <a16:creationId xmlns:a16="http://schemas.microsoft.com/office/drawing/2014/main" id="{4EBC0AAA-B82C-4C89-9A2B-8119AC5E8AAD}"/>
                </a:ext>
              </a:extLst>
            </p:cNvPr>
            <p:cNvSpPr/>
            <p:nvPr/>
          </p:nvSpPr>
          <p:spPr>
            <a:xfrm>
              <a:off x="8578354" y="3785962"/>
              <a:ext cx="1022070" cy="181233"/>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a:solidFill>
                    <a:schemeClr val="tx2"/>
                  </a:solidFill>
                </a:rPr>
                <a:t>FR2</a:t>
              </a:r>
              <a:endParaRPr lang="zh-CN" altLang="en-US" sz="1050" b="1" dirty="0">
                <a:solidFill>
                  <a:schemeClr val="tx2"/>
                </a:solidFill>
              </a:endParaRPr>
            </a:p>
          </p:txBody>
        </p:sp>
        <p:sp>
          <p:nvSpPr>
            <p:cNvPr id="12" name="文本框 11">
              <a:extLst>
                <a:ext uri="{FF2B5EF4-FFF2-40B4-BE49-F238E27FC236}">
                  <a16:creationId xmlns:a16="http://schemas.microsoft.com/office/drawing/2014/main" id="{82E57A7A-D29A-4ED4-A8AB-2D3468396BA5}"/>
                </a:ext>
              </a:extLst>
            </p:cNvPr>
            <p:cNvSpPr txBox="1"/>
            <p:nvPr/>
          </p:nvSpPr>
          <p:spPr>
            <a:xfrm>
              <a:off x="1102659" y="4745438"/>
              <a:ext cx="1003612" cy="246221"/>
            </a:xfrm>
            <a:prstGeom prst="rect">
              <a:avLst/>
            </a:prstGeom>
            <a:noFill/>
          </p:spPr>
          <p:txBody>
            <a:bodyPr wrap="square" rtlCol="0">
              <a:spAutoFit/>
            </a:bodyPr>
            <a:lstStyle/>
            <a:p>
              <a:r>
                <a:rPr lang="en-US" altLang="zh-CN" sz="1000" b="1" dirty="0"/>
                <a:t>No. of bands</a:t>
              </a:r>
              <a:endParaRPr lang="zh-CN" altLang="en-US" sz="1000" b="1" dirty="0"/>
            </a:p>
          </p:txBody>
        </p:sp>
        <p:sp>
          <p:nvSpPr>
            <p:cNvPr id="13" name="文本框 12">
              <a:extLst>
                <a:ext uri="{FF2B5EF4-FFF2-40B4-BE49-F238E27FC236}">
                  <a16:creationId xmlns:a16="http://schemas.microsoft.com/office/drawing/2014/main" id="{0456A6ED-929B-41E3-92F1-91F4B66E7FCC}"/>
                </a:ext>
              </a:extLst>
            </p:cNvPr>
            <p:cNvSpPr txBox="1"/>
            <p:nvPr/>
          </p:nvSpPr>
          <p:spPr>
            <a:xfrm>
              <a:off x="2556675" y="4043195"/>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CC1</a:t>
              </a:r>
              <a:endParaRPr lang="zh-CN" altLang="en-US" sz="1000" b="1" dirty="0">
                <a:solidFill>
                  <a:schemeClr val="accent5">
                    <a:lumMod val="75000"/>
                  </a:schemeClr>
                </a:solidFill>
              </a:endParaRPr>
            </a:p>
          </p:txBody>
        </p:sp>
        <p:sp>
          <p:nvSpPr>
            <p:cNvPr id="14" name="文本框 13">
              <a:extLst>
                <a:ext uri="{FF2B5EF4-FFF2-40B4-BE49-F238E27FC236}">
                  <a16:creationId xmlns:a16="http://schemas.microsoft.com/office/drawing/2014/main" id="{632FD788-5C77-48F4-BC0C-F385C516B9B9}"/>
                </a:ext>
              </a:extLst>
            </p:cNvPr>
            <p:cNvSpPr txBox="1"/>
            <p:nvPr/>
          </p:nvSpPr>
          <p:spPr>
            <a:xfrm>
              <a:off x="3573626" y="4043194"/>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CC2</a:t>
              </a:r>
              <a:endParaRPr lang="zh-CN" altLang="en-US" sz="1000" b="1" dirty="0">
                <a:solidFill>
                  <a:schemeClr val="accent5">
                    <a:lumMod val="75000"/>
                  </a:schemeClr>
                </a:solidFill>
              </a:endParaRPr>
            </a:p>
          </p:txBody>
        </p:sp>
        <p:sp>
          <p:nvSpPr>
            <p:cNvPr id="15" name="文本框 14">
              <a:extLst>
                <a:ext uri="{FF2B5EF4-FFF2-40B4-BE49-F238E27FC236}">
                  <a16:creationId xmlns:a16="http://schemas.microsoft.com/office/drawing/2014/main" id="{39855755-DF29-4266-8CAC-AC0B9E2AE97A}"/>
                </a:ext>
              </a:extLst>
            </p:cNvPr>
            <p:cNvSpPr txBox="1"/>
            <p:nvPr/>
          </p:nvSpPr>
          <p:spPr>
            <a:xfrm>
              <a:off x="4620746" y="404319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CC3</a:t>
              </a:r>
              <a:endParaRPr lang="zh-CN" altLang="en-US" sz="1000" b="1" dirty="0">
                <a:solidFill>
                  <a:schemeClr val="accent5">
                    <a:lumMod val="75000"/>
                  </a:schemeClr>
                </a:solidFill>
              </a:endParaRPr>
            </a:p>
          </p:txBody>
        </p:sp>
        <p:sp>
          <p:nvSpPr>
            <p:cNvPr id="16" name="文本框 15">
              <a:extLst>
                <a:ext uri="{FF2B5EF4-FFF2-40B4-BE49-F238E27FC236}">
                  <a16:creationId xmlns:a16="http://schemas.microsoft.com/office/drawing/2014/main" id="{EACFE6E2-39D8-4385-A163-E3A20151C508}"/>
                </a:ext>
              </a:extLst>
            </p:cNvPr>
            <p:cNvSpPr txBox="1"/>
            <p:nvPr/>
          </p:nvSpPr>
          <p:spPr>
            <a:xfrm>
              <a:off x="5636685" y="4043195"/>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CC4</a:t>
              </a:r>
              <a:endParaRPr lang="zh-CN" altLang="en-US" sz="1000" b="1" dirty="0">
                <a:solidFill>
                  <a:schemeClr val="accent5">
                    <a:lumMod val="75000"/>
                  </a:schemeClr>
                </a:solidFill>
              </a:endParaRPr>
            </a:p>
          </p:txBody>
        </p:sp>
        <p:sp>
          <p:nvSpPr>
            <p:cNvPr id="17" name="文本框 16">
              <a:extLst>
                <a:ext uri="{FF2B5EF4-FFF2-40B4-BE49-F238E27FC236}">
                  <a16:creationId xmlns:a16="http://schemas.microsoft.com/office/drawing/2014/main" id="{06A3BC97-304F-4709-971F-75E8F4B756BB}"/>
                </a:ext>
              </a:extLst>
            </p:cNvPr>
            <p:cNvSpPr txBox="1"/>
            <p:nvPr/>
          </p:nvSpPr>
          <p:spPr>
            <a:xfrm>
              <a:off x="6601431" y="4041860"/>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CC5</a:t>
              </a:r>
              <a:endParaRPr lang="zh-CN" altLang="en-US" sz="1000" b="1" dirty="0">
                <a:solidFill>
                  <a:schemeClr val="accent5">
                    <a:lumMod val="75000"/>
                  </a:schemeClr>
                </a:solidFill>
              </a:endParaRPr>
            </a:p>
          </p:txBody>
        </p:sp>
        <p:sp>
          <p:nvSpPr>
            <p:cNvPr id="18" name="文本框 17">
              <a:extLst>
                <a:ext uri="{FF2B5EF4-FFF2-40B4-BE49-F238E27FC236}">
                  <a16:creationId xmlns:a16="http://schemas.microsoft.com/office/drawing/2014/main" id="{EFC604D8-995F-4979-AD93-DA0444C6EBEC}"/>
                </a:ext>
              </a:extLst>
            </p:cNvPr>
            <p:cNvSpPr txBox="1"/>
            <p:nvPr/>
          </p:nvSpPr>
          <p:spPr>
            <a:xfrm>
              <a:off x="7717524" y="4027645"/>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CC6</a:t>
              </a:r>
              <a:endParaRPr lang="zh-CN" altLang="en-US" sz="1000" b="1" dirty="0">
                <a:solidFill>
                  <a:schemeClr val="accent5">
                    <a:lumMod val="75000"/>
                  </a:schemeClr>
                </a:solidFill>
              </a:endParaRPr>
            </a:p>
          </p:txBody>
        </p:sp>
        <p:sp>
          <p:nvSpPr>
            <p:cNvPr id="19" name="文本框 18">
              <a:extLst>
                <a:ext uri="{FF2B5EF4-FFF2-40B4-BE49-F238E27FC236}">
                  <a16:creationId xmlns:a16="http://schemas.microsoft.com/office/drawing/2014/main" id="{E82F11C8-F39C-4CD8-B724-2EADE2407077}"/>
                </a:ext>
              </a:extLst>
            </p:cNvPr>
            <p:cNvSpPr txBox="1"/>
            <p:nvPr/>
          </p:nvSpPr>
          <p:spPr>
            <a:xfrm>
              <a:off x="8733463" y="4027644"/>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CC7</a:t>
              </a:r>
              <a:endParaRPr lang="zh-CN" altLang="en-US" sz="1000" b="1" dirty="0">
                <a:solidFill>
                  <a:schemeClr val="accent5">
                    <a:lumMod val="75000"/>
                  </a:schemeClr>
                </a:solidFill>
              </a:endParaRPr>
            </a:p>
          </p:txBody>
        </p:sp>
        <p:sp>
          <p:nvSpPr>
            <p:cNvPr id="20" name="文本框 19">
              <a:extLst>
                <a:ext uri="{FF2B5EF4-FFF2-40B4-BE49-F238E27FC236}">
                  <a16:creationId xmlns:a16="http://schemas.microsoft.com/office/drawing/2014/main" id="{CEF63BF2-27D4-4951-94BD-0EDE9543EBCF}"/>
                </a:ext>
              </a:extLst>
            </p:cNvPr>
            <p:cNvSpPr txBox="1"/>
            <p:nvPr/>
          </p:nvSpPr>
          <p:spPr>
            <a:xfrm>
              <a:off x="2556675" y="4441818"/>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21</a:t>
              </a:r>
              <a:endParaRPr lang="zh-CN" altLang="en-US" sz="1000" b="1" dirty="0">
                <a:solidFill>
                  <a:schemeClr val="accent5">
                    <a:lumMod val="75000"/>
                  </a:schemeClr>
                </a:solidFill>
              </a:endParaRPr>
            </a:p>
          </p:txBody>
        </p:sp>
        <p:sp>
          <p:nvSpPr>
            <p:cNvPr id="21" name="文本框 20">
              <a:extLst>
                <a:ext uri="{FF2B5EF4-FFF2-40B4-BE49-F238E27FC236}">
                  <a16:creationId xmlns:a16="http://schemas.microsoft.com/office/drawing/2014/main" id="{635C78A2-E30C-4AEA-A2FE-BAFBD6E02E60}"/>
                </a:ext>
              </a:extLst>
            </p:cNvPr>
            <p:cNvSpPr txBox="1"/>
            <p:nvPr/>
          </p:nvSpPr>
          <p:spPr>
            <a:xfrm>
              <a:off x="3573626" y="4441817"/>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22</a:t>
              </a:r>
              <a:endParaRPr lang="zh-CN" altLang="en-US" sz="1000" b="1" dirty="0">
                <a:solidFill>
                  <a:schemeClr val="accent5">
                    <a:lumMod val="75000"/>
                  </a:schemeClr>
                </a:solidFill>
              </a:endParaRPr>
            </a:p>
          </p:txBody>
        </p:sp>
        <p:sp>
          <p:nvSpPr>
            <p:cNvPr id="22" name="文本框 21">
              <a:extLst>
                <a:ext uri="{FF2B5EF4-FFF2-40B4-BE49-F238E27FC236}">
                  <a16:creationId xmlns:a16="http://schemas.microsoft.com/office/drawing/2014/main" id="{A1B14C70-F81E-4B24-B620-91CCEF4A4C62}"/>
                </a:ext>
              </a:extLst>
            </p:cNvPr>
            <p:cNvSpPr txBox="1"/>
            <p:nvPr/>
          </p:nvSpPr>
          <p:spPr>
            <a:xfrm>
              <a:off x="4620746" y="4441816"/>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8</a:t>
              </a:r>
              <a:endParaRPr lang="zh-CN" altLang="en-US" sz="1000" b="1" dirty="0">
                <a:solidFill>
                  <a:schemeClr val="accent5">
                    <a:lumMod val="75000"/>
                  </a:schemeClr>
                </a:solidFill>
              </a:endParaRPr>
            </a:p>
          </p:txBody>
        </p:sp>
        <p:sp>
          <p:nvSpPr>
            <p:cNvPr id="23" name="文本框 22">
              <a:extLst>
                <a:ext uri="{FF2B5EF4-FFF2-40B4-BE49-F238E27FC236}">
                  <a16:creationId xmlns:a16="http://schemas.microsoft.com/office/drawing/2014/main" id="{5D45FFA4-BF62-46A3-9F14-D01BE6B11CEE}"/>
                </a:ext>
              </a:extLst>
            </p:cNvPr>
            <p:cNvSpPr txBox="1"/>
            <p:nvPr/>
          </p:nvSpPr>
          <p:spPr>
            <a:xfrm>
              <a:off x="5636685" y="4441818"/>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4</a:t>
              </a:r>
              <a:endParaRPr lang="zh-CN" altLang="en-US" sz="1000" b="1" dirty="0">
                <a:solidFill>
                  <a:schemeClr val="accent5">
                    <a:lumMod val="75000"/>
                  </a:schemeClr>
                </a:solidFill>
              </a:endParaRPr>
            </a:p>
          </p:txBody>
        </p:sp>
        <p:sp>
          <p:nvSpPr>
            <p:cNvPr id="24" name="文本框 23">
              <a:extLst>
                <a:ext uri="{FF2B5EF4-FFF2-40B4-BE49-F238E27FC236}">
                  <a16:creationId xmlns:a16="http://schemas.microsoft.com/office/drawing/2014/main" id="{8EE5DC35-52B9-421F-9EA1-BC4B386A84EC}"/>
                </a:ext>
              </a:extLst>
            </p:cNvPr>
            <p:cNvSpPr txBox="1"/>
            <p:nvPr/>
          </p:nvSpPr>
          <p:spPr>
            <a:xfrm>
              <a:off x="6601431" y="444048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5</a:t>
              </a:r>
              <a:endParaRPr lang="zh-CN" altLang="en-US" sz="1000" b="1" dirty="0">
                <a:solidFill>
                  <a:schemeClr val="accent5">
                    <a:lumMod val="75000"/>
                  </a:schemeClr>
                </a:solidFill>
              </a:endParaRPr>
            </a:p>
          </p:txBody>
        </p:sp>
        <p:sp>
          <p:nvSpPr>
            <p:cNvPr id="25" name="文本框 24">
              <a:extLst>
                <a:ext uri="{FF2B5EF4-FFF2-40B4-BE49-F238E27FC236}">
                  <a16:creationId xmlns:a16="http://schemas.microsoft.com/office/drawing/2014/main" id="{CE307EE0-1DED-4ADB-A78C-0996F515DC20}"/>
                </a:ext>
              </a:extLst>
            </p:cNvPr>
            <p:cNvSpPr txBox="1"/>
            <p:nvPr/>
          </p:nvSpPr>
          <p:spPr>
            <a:xfrm>
              <a:off x="7717524" y="4426268"/>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CC6</a:t>
              </a:r>
              <a:endParaRPr lang="zh-CN" altLang="en-US" sz="1000" b="1" dirty="0">
                <a:solidFill>
                  <a:schemeClr val="accent5">
                    <a:lumMod val="75000"/>
                  </a:schemeClr>
                </a:solidFill>
              </a:endParaRPr>
            </a:p>
          </p:txBody>
        </p:sp>
        <p:sp>
          <p:nvSpPr>
            <p:cNvPr id="26" name="文本框 25">
              <a:extLst>
                <a:ext uri="{FF2B5EF4-FFF2-40B4-BE49-F238E27FC236}">
                  <a16:creationId xmlns:a16="http://schemas.microsoft.com/office/drawing/2014/main" id="{754F7A48-29E9-473F-9A62-46ED92B5DA11}"/>
                </a:ext>
              </a:extLst>
            </p:cNvPr>
            <p:cNvSpPr txBox="1"/>
            <p:nvPr/>
          </p:nvSpPr>
          <p:spPr>
            <a:xfrm>
              <a:off x="8733463" y="4426267"/>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7</a:t>
              </a:r>
              <a:endParaRPr lang="zh-CN" altLang="en-US" sz="1000" b="1" dirty="0">
                <a:solidFill>
                  <a:schemeClr val="accent5">
                    <a:lumMod val="75000"/>
                  </a:schemeClr>
                </a:solidFill>
              </a:endParaRPr>
            </a:p>
          </p:txBody>
        </p:sp>
        <p:sp>
          <p:nvSpPr>
            <p:cNvPr id="27" name="文本框 26">
              <a:extLst>
                <a:ext uri="{FF2B5EF4-FFF2-40B4-BE49-F238E27FC236}">
                  <a16:creationId xmlns:a16="http://schemas.microsoft.com/office/drawing/2014/main" id="{878CF06D-3356-44B2-9300-11548CB8D174}"/>
                </a:ext>
              </a:extLst>
            </p:cNvPr>
            <p:cNvSpPr txBox="1"/>
            <p:nvPr/>
          </p:nvSpPr>
          <p:spPr>
            <a:xfrm>
              <a:off x="2037207" y="4440346"/>
              <a:ext cx="519468" cy="246221"/>
            </a:xfrm>
            <a:prstGeom prst="rect">
              <a:avLst/>
            </a:prstGeom>
            <a:noFill/>
          </p:spPr>
          <p:txBody>
            <a:bodyPr wrap="square" rtlCol="0">
              <a:spAutoFit/>
            </a:bodyPr>
            <a:lstStyle/>
            <a:p>
              <a:pPr algn="ctr"/>
              <a:r>
                <a:rPr lang="en-US" altLang="zh-CN" sz="1000" b="1" dirty="0"/>
                <a:t>NR</a:t>
              </a:r>
              <a:endParaRPr lang="zh-CN" altLang="en-US" sz="1000" b="1" dirty="0"/>
            </a:p>
          </p:txBody>
        </p:sp>
        <p:sp>
          <p:nvSpPr>
            <p:cNvPr id="28" name="文本框 27">
              <a:extLst>
                <a:ext uri="{FF2B5EF4-FFF2-40B4-BE49-F238E27FC236}">
                  <a16:creationId xmlns:a16="http://schemas.microsoft.com/office/drawing/2014/main" id="{B4824650-440E-49F1-A4BE-D07E45BE37C3}"/>
                </a:ext>
              </a:extLst>
            </p:cNvPr>
            <p:cNvSpPr txBox="1"/>
            <p:nvPr/>
          </p:nvSpPr>
          <p:spPr>
            <a:xfrm>
              <a:off x="2043512" y="5003131"/>
              <a:ext cx="519468" cy="246221"/>
            </a:xfrm>
            <a:prstGeom prst="rect">
              <a:avLst/>
            </a:prstGeom>
            <a:noFill/>
          </p:spPr>
          <p:txBody>
            <a:bodyPr wrap="square" rtlCol="0">
              <a:spAutoFit/>
            </a:bodyPr>
            <a:lstStyle/>
            <a:p>
              <a:pPr algn="ctr"/>
              <a:r>
                <a:rPr lang="en-US" altLang="zh-CN" sz="1000" b="1" dirty="0"/>
                <a:t>LTE</a:t>
              </a:r>
              <a:endParaRPr lang="zh-CN" altLang="en-US" sz="1000" b="1" dirty="0"/>
            </a:p>
          </p:txBody>
        </p:sp>
        <p:sp>
          <p:nvSpPr>
            <p:cNvPr id="29" name="文本框 28">
              <a:extLst>
                <a:ext uri="{FF2B5EF4-FFF2-40B4-BE49-F238E27FC236}">
                  <a16:creationId xmlns:a16="http://schemas.microsoft.com/office/drawing/2014/main" id="{E159989F-B8A4-41E4-9D00-8C8507260237}"/>
                </a:ext>
              </a:extLst>
            </p:cNvPr>
            <p:cNvSpPr txBox="1"/>
            <p:nvPr/>
          </p:nvSpPr>
          <p:spPr>
            <a:xfrm>
              <a:off x="2562980" y="500460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25</a:t>
              </a:r>
              <a:endParaRPr lang="zh-CN" altLang="en-US" sz="1000" b="1" dirty="0">
                <a:solidFill>
                  <a:schemeClr val="accent5">
                    <a:lumMod val="75000"/>
                  </a:schemeClr>
                </a:solidFill>
              </a:endParaRPr>
            </a:p>
          </p:txBody>
        </p:sp>
        <p:sp>
          <p:nvSpPr>
            <p:cNvPr id="30" name="文本框 29">
              <a:extLst>
                <a:ext uri="{FF2B5EF4-FFF2-40B4-BE49-F238E27FC236}">
                  <a16:creationId xmlns:a16="http://schemas.microsoft.com/office/drawing/2014/main" id="{2A5FA56A-EB72-4334-96DB-6B4DE09A86A7}"/>
                </a:ext>
              </a:extLst>
            </p:cNvPr>
            <p:cNvSpPr txBox="1"/>
            <p:nvPr/>
          </p:nvSpPr>
          <p:spPr>
            <a:xfrm>
              <a:off x="3573626" y="5003130"/>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27</a:t>
              </a:r>
              <a:endParaRPr lang="zh-CN" altLang="en-US" sz="1000" b="1" dirty="0">
                <a:solidFill>
                  <a:schemeClr val="accent5">
                    <a:lumMod val="75000"/>
                  </a:schemeClr>
                </a:solidFill>
              </a:endParaRPr>
            </a:p>
          </p:txBody>
        </p:sp>
        <p:sp>
          <p:nvSpPr>
            <p:cNvPr id="31" name="文本框 30">
              <a:extLst>
                <a:ext uri="{FF2B5EF4-FFF2-40B4-BE49-F238E27FC236}">
                  <a16:creationId xmlns:a16="http://schemas.microsoft.com/office/drawing/2014/main" id="{BEC3474C-670A-40E7-B19A-2664AC496B7C}"/>
                </a:ext>
              </a:extLst>
            </p:cNvPr>
            <p:cNvSpPr txBox="1"/>
            <p:nvPr/>
          </p:nvSpPr>
          <p:spPr>
            <a:xfrm>
              <a:off x="4620746" y="5001129"/>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6</a:t>
              </a:r>
              <a:endParaRPr lang="zh-CN" altLang="en-US" sz="1000" b="1" dirty="0">
                <a:solidFill>
                  <a:schemeClr val="accent5">
                    <a:lumMod val="75000"/>
                  </a:schemeClr>
                </a:solidFill>
              </a:endParaRPr>
            </a:p>
          </p:txBody>
        </p:sp>
        <p:sp>
          <p:nvSpPr>
            <p:cNvPr id="32" name="文本框 31">
              <a:extLst>
                <a:ext uri="{FF2B5EF4-FFF2-40B4-BE49-F238E27FC236}">
                  <a16:creationId xmlns:a16="http://schemas.microsoft.com/office/drawing/2014/main" id="{4CA91D58-6148-40FE-BE70-DC948E4E6929}"/>
                </a:ext>
              </a:extLst>
            </p:cNvPr>
            <p:cNvSpPr txBox="1"/>
            <p:nvPr/>
          </p:nvSpPr>
          <p:spPr>
            <a:xfrm>
              <a:off x="5636685" y="5001128"/>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4</a:t>
              </a:r>
              <a:endParaRPr lang="zh-CN" altLang="en-US" sz="1000" b="1" dirty="0">
                <a:solidFill>
                  <a:schemeClr val="accent5">
                    <a:lumMod val="75000"/>
                  </a:schemeClr>
                </a:solidFill>
              </a:endParaRPr>
            </a:p>
          </p:txBody>
        </p:sp>
        <p:sp>
          <p:nvSpPr>
            <p:cNvPr id="33" name="文本框 32">
              <a:extLst>
                <a:ext uri="{FF2B5EF4-FFF2-40B4-BE49-F238E27FC236}">
                  <a16:creationId xmlns:a16="http://schemas.microsoft.com/office/drawing/2014/main" id="{4DDC4A0A-179B-41F9-9199-12C6942F80EC}"/>
                </a:ext>
              </a:extLst>
            </p:cNvPr>
            <p:cNvSpPr txBox="1"/>
            <p:nvPr/>
          </p:nvSpPr>
          <p:spPr>
            <a:xfrm>
              <a:off x="6601430" y="5001127"/>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2</a:t>
              </a:r>
              <a:endParaRPr lang="zh-CN" altLang="en-US" sz="1000" b="1" dirty="0">
                <a:solidFill>
                  <a:schemeClr val="accent5">
                    <a:lumMod val="75000"/>
                  </a:schemeClr>
                </a:solidFill>
              </a:endParaRPr>
            </a:p>
          </p:txBody>
        </p:sp>
        <p:sp>
          <p:nvSpPr>
            <p:cNvPr id="34" name="文本框 33">
              <a:extLst>
                <a:ext uri="{FF2B5EF4-FFF2-40B4-BE49-F238E27FC236}">
                  <a16:creationId xmlns:a16="http://schemas.microsoft.com/office/drawing/2014/main" id="{DDCB44FE-D059-47EE-858D-F1F17EAD56B6}"/>
                </a:ext>
              </a:extLst>
            </p:cNvPr>
            <p:cNvSpPr txBox="1"/>
            <p:nvPr/>
          </p:nvSpPr>
          <p:spPr>
            <a:xfrm>
              <a:off x="7711545" y="5001126"/>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NA</a:t>
              </a:r>
              <a:endParaRPr lang="zh-CN" altLang="en-US" sz="1000" b="1" dirty="0">
                <a:solidFill>
                  <a:schemeClr val="accent5">
                    <a:lumMod val="75000"/>
                  </a:schemeClr>
                </a:solidFill>
              </a:endParaRPr>
            </a:p>
          </p:txBody>
        </p:sp>
        <p:sp>
          <p:nvSpPr>
            <p:cNvPr id="35" name="文本框 34">
              <a:extLst>
                <a:ext uri="{FF2B5EF4-FFF2-40B4-BE49-F238E27FC236}">
                  <a16:creationId xmlns:a16="http://schemas.microsoft.com/office/drawing/2014/main" id="{52D2E6D8-2B60-44BC-9BBB-2FEE5C65CD53}"/>
                </a:ext>
              </a:extLst>
            </p:cNvPr>
            <p:cNvSpPr txBox="1"/>
            <p:nvPr/>
          </p:nvSpPr>
          <p:spPr>
            <a:xfrm>
              <a:off x="8738829" y="4996635"/>
              <a:ext cx="672011" cy="246221"/>
            </a:xfrm>
            <a:prstGeom prst="rect">
              <a:avLst/>
            </a:prstGeom>
            <a:noFill/>
          </p:spPr>
          <p:txBody>
            <a:bodyPr wrap="square" rtlCol="0">
              <a:spAutoFit/>
            </a:bodyPr>
            <a:lstStyle/>
            <a:p>
              <a:pPr algn="ctr"/>
              <a:r>
                <a:rPr lang="en-US" altLang="zh-CN" sz="1000" b="1">
                  <a:solidFill>
                    <a:schemeClr val="accent5">
                      <a:lumMod val="75000"/>
                    </a:schemeClr>
                  </a:solidFill>
                </a:rPr>
                <a:t>NA</a:t>
              </a:r>
              <a:endParaRPr lang="zh-CN" altLang="en-US" sz="1000" b="1" dirty="0">
                <a:solidFill>
                  <a:schemeClr val="accent5">
                    <a:lumMod val="75000"/>
                  </a:schemeClr>
                </a:solidFill>
              </a:endParaRPr>
            </a:p>
          </p:txBody>
        </p:sp>
        <p:sp>
          <p:nvSpPr>
            <p:cNvPr id="36" name="文本框 35">
              <a:extLst>
                <a:ext uri="{FF2B5EF4-FFF2-40B4-BE49-F238E27FC236}">
                  <a16:creationId xmlns:a16="http://schemas.microsoft.com/office/drawing/2014/main" id="{9E4F5235-B1F4-4796-8EFF-63C093DD63E9}"/>
                </a:ext>
              </a:extLst>
            </p:cNvPr>
            <p:cNvSpPr txBox="1"/>
            <p:nvPr/>
          </p:nvSpPr>
          <p:spPr>
            <a:xfrm>
              <a:off x="1102659" y="5441333"/>
              <a:ext cx="1003612" cy="246221"/>
            </a:xfrm>
            <a:prstGeom prst="rect">
              <a:avLst/>
            </a:prstGeom>
            <a:noFill/>
          </p:spPr>
          <p:txBody>
            <a:bodyPr wrap="square" rtlCol="0">
              <a:spAutoFit/>
            </a:bodyPr>
            <a:lstStyle/>
            <a:p>
              <a:r>
                <a:rPr lang="en-US" altLang="zh-CN" sz="1000" b="1" dirty="0"/>
                <a:t>Duplex mode</a:t>
              </a:r>
              <a:endParaRPr lang="zh-CN" altLang="en-US" sz="1000" b="1" dirty="0"/>
            </a:p>
          </p:txBody>
        </p:sp>
        <p:sp>
          <p:nvSpPr>
            <p:cNvPr id="37" name="文本框 36">
              <a:extLst>
                <a:ext uri="{FF2B5EF4-FFF2-40B4-BE49-F238E27FC236}">
                  <a16:creationId xmlns:a16="http://schemas.microsoft.com/office/drawing/2014/main" id="{0D433ECC-E266-4DD6-9E5F-77AE7EFC0285}"/>
                </a:ext>
              </a:extLst>
            </p:cNvPr>
            <p:cNvSpPr txBox="1"/>
            <p:nvPr/>
          </p:nvSpPr>
          <p:spPr>
            <a:xfrm>
              <a:off x="2556674" y="5441332"/>
              <a:ext cx="672011" cy="246221"/>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FDD</a:t>
              </a:r>
              <a:endParaRPr lang="zh-CN" altLang="en-US" dirty="0"/>
            </a:p>
          </p:txBody>
        </p:sp>
        <p:sp>
          <p:nvSpPr>
            <p:cNvPr id="38" name="文本框 37">
              <a:extLst>
                <a:ext uri="{FF2B5EF4-FFF2-40B4-BE49-F238E27FC236}">
                  <a16:creationId xmlns:a16="http://schemas.microsoft.com/office/drawing/2014/main" id="{EF9EE370-7AE6-4B3F-BB7D-0B73E18D2524}"/>
                </a:ext>
              </a:extLst>
            </p:cNvPr>
            <p:cNvSpPr txBox="1"/>
            <p:nvPr/>
          </p:nvSpPr>
          <p:spPr>
            <a:xfrm>
              <a:off x="3579368" y="5441331"/>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FDD</a:t>
              </a:r>
              <a:endParaRPr lang="zh-CN" altLang="en-US" sz="1000" b="1" dirty="0">
                <a:solidFill>
                  <a:schemeClr val="accent5">
                    <a:lumMod val="75000"/>
                  </a:schemeClr>
                </a:solidFill>
              </a:endParaRPr>
            </a:p>
          </p:txBody>
        </p:sp>
        <p:sp>
          <p:nvSpPr>
            <p:cNvPr id="39" name="文本框 38">
              <a:extLst>
                <a:ext uri="{FF2B5EF4-FFF2-40B4-BE49-F238E27FC236}">
                  <a16:creationId xmlns:a16="http://schemas.microsoft.com/office/drawing/2014/main" id="{3C1AB174-DE8E-468A-8313-5DB6C5C91D99}"/>
                </a:ext>
              </a:extLst>
            </p:cNvPr>
            <p:cNvSpPr txBox="1"/>
            <p:nvPr/>
          </p:nvSpPr>
          <p:spPr>
            <a:xfrm>
              <a:off x="4621980" y="5437331"/>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0" name="文本框 39">
              <a:extLst>
                <a:ext uri="{FF2B5EF4-FFF2-40B4-BE49-F238E27FC236}">
                  <a16:creationId xmlns:a16="http://schemas.microsoft.com/office/drawing/2014/main" id="{FD8D01D0-25E6-4979-B5B8-8C77BE663BCE}"/>
                </a:ext>
              </a:extLst>
            </p:cNvPr>
            <p:cNvSpPr txBox="1"/>
            <p:nvPr/>
          </p:nvSpPr>
          <p:spPr>
            <a:xfrm>
              <a:off x="5636685" y="544133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1" name="文本框 40">
              <a:extLst>
                <a:ext uri="{FF2B5EF4-FFF2-40B4-BE49-F238E27FC236}">
                  <a16:creationId xmlns:a16="http://schemas.microsoft.com/office/drawing/2014/main" id="{6E82B574-D683-4D9B-B072-5FFBC816EA61}"/>
                </a:ext>
              </a:extLst>
            </p:cNvPr>
            <p:cNvSpPr txBox="1"/>
            <p:nvPr/>
          </p:nvSpPr>
          <p:spPr>
            <a:xfrm>
              <a:off x="6601431" y="544133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2" name="文本框 41">
              <a:extLst>
                <a:ext uri="{FF2B5EF4-FFF2-40B4-BE49-F238E27FC236}">
                  <a16:creationId xmlns:a16="http://schemas.microsoft.com/office/drawing/2014/main" id="{DA555D4B-ECE7-437C-9E2B-5A1F61C27337}"/>
                </a:ext>
              </a:extLst>
            </p:cNvPr>
            <p:cNvSpPr txBox="1"/>
            <p:nvPr/>
          </p:nvSpPr>
          <p:spPr>
            <a:xfrm>
              <a:off x="7711544" y="5435982"/>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3" name="文本框 42">
              <a:extLst>
                <a:ext uri="{FF2B5EF4-FFF2-40B4-BE49-F238E27FC236}">
                  <a16:creationId xmlns:a16="http://schemas.microsoft.com/office/drawing/2014/main" id="{8533DB42-352C-4E96-88F7-5E1E78521852}"/>
                </a:ext>
              </a:extLst>
            </p:cNvPr>
            <p:cNvSpPr txBox="1"/>
            <p:nvPr/>
          </p:nvSpPr>
          <p:spPr>
            <a:xfrm>
              <a:off x="8733462" y="5441333"/>
              <a:ext cx="672011" cy="246221"/>
            </a:xfrm>
            <a:prstGeom prst="rect">
              <a:avLst/>
            </a:prstGeom>
            <a:noFill/>
          </p:spPr>
          <p:txBody>
            <a:bodyPr wrap="square" rtlCol="0">
              <a:spAutoFit/>
            </a:bodyPr>
            <a:lstStyle/>
            <a:p>
              <a:pPr algn="ctr"/>
              <a:r>
                <a:rPr lang="en-US" altLang="zh-CN" sz="1000" b="1" dirty="0">
                  <a:solidFill>
                    <a:schemeClr val="accent5">
                      <a:lumMod val="75000"/>
                    </a:schemeClr>
                  </a:solidFill>
                </a:rPr>
                <a:t>TDD</a:t>
              </a:r>
              <a:endParaRPr lang="zh-CN" altLang="en-US" sz="1000" b="1" dirty="0">
                <a:solidFill>
                  <a:schemeClr val="accent5">
                    <a:lumMod val="75000"/>
                  </a:schemeClr>
                </a:solidFill>
              </a:endParaRPr>
            </a:p>
          </p:txBody>
        </p:sp>
        <p:sp>
          <p:nvSpPr>
            <p:cNvPr id="44" name="文本框 43">
              <a:extLst>
                <a:ext uri="{FF2B5EF4-FFF2-40B4-BE49-F238E27FC236}">
                  <a16:creationId xmlns:a16="http://schemas.microsoft.com/office/drawing/2014/main" id="{7DBAC0E5-BC6E-418B-BF8C-F62E83F89159}"/>
                </a:ext>
              </a:extLst>
            </p:cNvPr>
            <p:cNvSpPr txBox="1"/>
            <p:nvPr/>
          </p:nvSpPr>
          <p:spPr>
            <a:xfrm>
              <a:off x="1076249" y="5880870"/>
              <a:ext cx="1183341" cy="246221"/>
            </a:xfrm>
            <a:prstGeom prst="rect">
              <a:avLst/>
            </a:prstGeom>
            <a:noFill/>
          </p:spPr>
          <p:txBody>
            <a:bodyPr wrap="square" rtlCol="0">
              <a:spAutoFit/>
            </a:bodyPr>
            <a:lstStyle/>
            <a:p>
              <a:r>
                <a:rPr lang="en-US" altLang="zh-CN" sz="1000" b="1" dirty="0"/>
                <a:t>Target Scenario</a:t>
              </a:r>
              <a:endParaRPr lang="zh-CN" altLang="en-US" sz="1000" b="1" dirty="0"/>
            </a:p>
          </p:txBody>
        </p:sp>
        <p:sp>
          <p:nvSpPr>
            <p:cNvPr id="45" name="文本框 44">
              <a:extLst>
                <a:ext uri="{FF2B5EF4-FFF2-40B4-BE49-F238E27FC236}">
                  <a16:creationId xmlns:a16="http://schemas.microsoft.com/office/drawing/2014/main" id="{FAB458F8-28B9-4DCD-A0AC-A1D47FEEDFC6}"/>
                </a:ext>
              </a:extLst>
            </p:cNvPr>
            <p:cNvSpPr txBox="1"/>
            <p:nvPr/>
          </p:nvSpPr>
          <p:spPr>
            <a:xfrm>
              <a:off x="1165671" y="4073926"/>
              <a:ext cx="672011" cy="246221"/>
            </a:xfrm>
            <a:prstGeom prst="rect">
              <a:avLst/>
            </a:prstGeom>
            <a:noFill/>
          </p:spPr>
          <p:txBody>
            <a:bodyPr wrap="square" rtlCol="0">
              <a:spAutoFit/>
            </a:bodyPr>
            <a:lstStyle/>
            <a:p>
              <a:r>
                <a:rPr lang="en-US" altLang="zh-CN" sz="1000" b="1" dirty="0"/>
                <a:t>CC#</a:t>
              </a:r>
              <a:endParaRPr lang="zh-CN" altLang="en-US" sz="1000" b="1" dirty="0"/>
            </a:p>
          </p:txBody>
        </p:sp>
        <p:sp>
          <p:nvSpPr>
            <p:cNvPr id="46" name="文本框 45">
              <a:extLst>
                <a:ext uri="{FF2B5EF4-FFF2-40B4-BE49-F238E27FC236}">
                  <a16:creationId xmlns:a16="http://schemas.microsoft.com/office/drawing/2014/main" id="{F6AA2E31-8AFF-4BBB-86E7-DB4E17E38119}"/>
                </a:ext>
              </a:extLst>
            </p:cNvPr>
            <p:cNvSpPr txBox="1"/>
            <p:nvPr/>
          </p:nvSpPr>
          <p:spPr>
            <a:xfrm>
              <a:off x="2448079" y="5782531"/>
              <a:ext cx="1102659" cy="553998"/>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Wide </a:t>
              </a:r>
              <a:r>
                <a:rPr lang="en-US" altLang="zh-CN"/>
                <a:t>coverage</a:t>
              </a:r>
              <a:r>
                <a:rPr lang="zh-CN" altLang="en-US"/>
                <a:t>，</a:t>
              </a:r>
              <a:r>
                <a:rPr lang="en-US" altLang="zh-CN" dirty="0"/>
                <a:t>basic data rate and voice</a:t>
              </a:r>
              <a:endParaRPr lang="zh-CN" altLang="en-US" dirty="0"/>
            </a:p>
          </p:txBody>
        </p:sp>
        <p:sp>
          <p:nvSpPr>
            <p:cNvPr id="47" name="文本框 46">
              <a:extLst>
                <a:ext uri="{FF2B5EF4-FFF2-40B4-BE49-F238E27FC236}">
                  <a16:creationId xmlns:a16="http://schemas.microsoft.com/office/drawing/2014/main" id="{5F0F0388-C222-4669-B7D9-60094BAAE95B}"/>
                </a:ext>
              </a:extLst>
            </p:cNvPr>
            <p:cNvSpPr txBox="1"/>
            <p:nvPr/>
          </p:nvSpPr>
          <p:spPr>
            <a:xfrm>
              <a:off x="3550738" y="5794387"/>
              <a:ext cx="1102659" cy="553998"/>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Wide coverage,</a:t>
              </a:r>
              <a:r>
                <a:rPr lang="zh-CN" altLang="en-US" dirty="0"/>
                <a:t> </a:t>
              </a:r>
              <a:r>
                <a:rPr lang="en-US" altLang="zh-CN" dirty="0"/>
                <a:t>data rate enhancement</a:t>
              </a:r>
              <a:endParaRPr lang="zh-CN" altLang="en-US" dirty="0"/>
            </a:p>
          </p:txBody>
        </p:sp>
        <p:sp>
          <p:nvSpPr>
            <p:cNvPr id="48" name="文本框 47">
              <a:extLst>
                <a:ext uri="{FF2B5EF4-FFF2-40B4-BE49-F238E27FC236}">
                  <a16:creationId xmlns:a16="http://schemas.microsoft.com/office/drawing/2014/main" id="{6465FB64-2938-4A01-A481-6B35565BE8A3}"/>
                </a:ext>
              </a:extLst>
            </p:cNvPr>
            <p:cNvSpPr txBox="1"/>
            <p:nvPr/>
          </p:nvSpPr>
          <p:spPr>
            <a:xfrm>
              <a:off x="5496639" y="5807854"/>
              <a:ext cx="1102659" cy="400110"/>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Higher data rate</a:t>
              </a:r>
              <a:endParaRPr lang="zh-CN" altLang="en-US" dirty="0"/>
            </a:p>
          </p:txBody>
        </p:sp>
        <p:sp>
          <p:nvSpPr>
            <p:cNvPr id="49" name="文本框 48">
              <a:extLst>
                <a:ext uri="{FF2B5EF4-FFF2-40B4-BE49-F238E27FC236}">
                  <a16:creationId xmlns:a16="http://schemas.microsoft.com/office/drawing/2014/main" id="{7479B8B9-229F-4CEB-AFD0-949B7039DCC1}"/>
                </a:ext>
              </a:extLst>
            </p:cNvPr>
            <p:cNvSpPr txBox="1"/>
            <p:nvPr/>
          </p:nvSpPr>
          <p:spPr>
            <a:xfrm>
              <a:off x="6599298" y="5815867"/>
              <a:ext cx="1102659" cy="400110"/>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a:t>Higher data rat</a:t>
              </a:r>
              <a:r>
                <a:rPr lang="en-US" altLang="zh-CN" dirty="0"/>
                <a:t>e</a:t>
              </a:r>
              <a:endParaRPr lang="zh-CN" altLang="en-US" dirty="0"/>
            </a:p>
          </p:txBody>
        </p:sp>
        <p:sp>
          <p:nvSpPr>
            <p:cNvPr id="50" name="文本框 49">
              <a:extLst>
                <a:ext uri="{FF2B5EF4-FFF2-40B4-BE49-F238E27FC236}">
                  <a16:creationId xmlns:a16="http://schemas.microsoft.com/office/drawing/2014/main" id="{8F894445-1B55-4E8F-AA36-A61B3F99A33E}"/>
                </a:ext>
              </a:extLst>
            </p:cNvPr>
            <p:cNvSpPr txBox="1"/>
            <p:nvPr/>
          </p:nvSpPr>
          <p:spPr>
            <a:xfrm>
              <a:off x="4531196" y="5794387"/>
              <a:ext cx="1102659" cy="553998"/>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Wide coverage,</a:t>
              </a:r>
              <a:r>
                <a:rPr lang="zh-CN" altLang="en-US" dirty="0"/>
                <a:t> </a:t>
              </a:r>
              <a:r>
                <a:rPr lang="en-US" altLang="zh-CN" dirty="0"/>
                <a:t>data rate enhancement</a:t>
              </a:r>
              <a:endParaRPr lang="zh-CN" altLang="en-US" dirty="0"/>
            </a:p>
          </p:txBody>
        </p:sp>
        <p:sp>
          <p:nvSpPr>
            <p:cNvPr id="51" name="文本框 50">
              <a:extLst>
                <a:ext uri="{FF2B5EF4-FFF2-40B4-BE49-F238E27FC236}">
                  <a16:creationId xmlns:a16="http://schemas.microsoft.com/office/drawing/2014/main" id="{0B46129E-D0CD-4746-9AC0-C1EAF81B0AA8}"/>
                </a:ext>
              </a:extLst>
            </p:cNvPr>
            <p:cNvSpPr txBox="1"/>
            <p:nvPr/>
          </p:nvSpPr>
          <p:spPr>
            <a:xfrm>
              <a:off x="7636170" y="5797440"/>
              <a:ext cx="1102659" cy="400110"/>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directional reinforcement</a:t>
              </a:r>
              <a:endParaRPr lang="zh-CN" altLang="en-US" dirty="0"/>
            </a:p>
          </p:txBody>
        </p:sp>
        <p:sp>
          <p:nvSpPr>
            <p:cNvPr id="52" name="文本框 51">
              <a:extLst>
                <a:ext uri="{FF2B5EF4-FFF2-40B4-BE49-F238E27FC236}">
                  <a16:creationId xmlns:a16="http://schemas.microsoft.com/office/drawing/2014/main" id="{74696622-3D76-4E90-B247-F7924D1F4688}"/>
                </a:ext>
              </a:extLst>
            </p:cNvPr>
            <p:cNvSpPr txBox="1"/>
            <p:nvPr/>
          </p:nvSpPr>
          <p:spPr>
            <a:xfrm>
              <a:off x="8738829" y="5794387"/>
              <a:ext cx="760232" cy="246221"/>
            </a:xfrm>
            <a:prstGeom prst="rect">
              <a:avLst/>
            </a:prstGeom>
            <a:noFill/>
          </p:spPr>
          <p:txBody>
            <a:bodyPr wrap="square" rtlCol="0">
              <a:spAutoFit/>
            </a:bodyPr>
            <a:lstStyle>
              <a:defPPr>
                <a:defRPr lang="en-US"/>
              </a:defPPr>
              <a:lvl1pPr algn="ctr">
                <a:defRPr sz="1000" b="1">
                  <a:solidFill>
                    <a:schemeClr val="accent5">
                      <a:lumMod val="75000"/>
                    </a:schemeClr>
                  </a:solidFill>
                </a:defRPr>
              </a:lvl1pPr>
            </a:lstStyle>
            <a:p>
              <a:r>
                <a:rPr lang="en-US" altLang="zh-CN" dirty="0"/>
                <a:t>Hotspot</a:t>
              </a:r>
              <a:endParaRPr lang="zh-CN" altLang="en-US" dirty="0"/>
            </a:p>
          </p:txBody>
        </p:sp>
      </p:grpSp>
    </p:spTree>
    <p:extLst>
      <p:ext uri="{BB962C8B-B14F-4D97-AF65-F5344CB8AC3E}">
        <p14:creationId xmlns:p14="http://schemas.microsoft.com/office/powerpoint/2010/main" val="3228585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471A5151-5998-40AA-B99B-5B650DF23B87}"/>
              </a:ext>
            </a:extLst>
          </p:cNvPr>
          <p:cNvSpPr>
            <a:spLocks noGrp="1"/>
          </p:cNvSpPr>
          <p:nvPr>
            <p:ph idx="11"/>
          </p:nvPr>
        </p:nvSpPr>
        <p:spPr>
          <a:xfrm>
            <a:off x="753466" y="1457064"/>
            <a:ext cx="10733557" cy="929506"/>
          </a:xfrm>
        </p:spPr>
        <p:txBody>
          <a:bodyPr/>
          <a:lstStyle/>
          <a:p>
            <a:r>
              <a:rPr lang="en-US" altLang="zh-CN" b="1" dirty="0"/>
              <a:t>Max number of RX chain for CA+MIMO capability:</a:t>
            </a:r>
          </a:p>
          <a:p>
            <a:pPr lvl="1"/>
            <a:r>
              <a:rPr lang="en-US" altLang="zh-CN" dirty="0"/>
              <a:t>For the suggested five frequency ranges definition, we can assume that UE supports the following number of RX chain, but the total number of RX chain X+Y+Z+W+V as UE capability:</a:t>
            </a:r>
          </a:p>
        </p:txBody>
      </p:sp>
      <p:sp>
        <p:nvSpPr>
          <p:cNvPr id="3" name="副标题 2">
            <a:extLst>
              <a:ext uri="{FF2B5EF4-FFF2-40B4-BE49-F238E27FC236}">
                <a16:creationId xmlns:a16="http://schemas.microsoft.com/office/drawing/2014/main" id="{60FF1E3F-0CE5-47D6-BEF0-0898DDE1FA82}"/>
              </a:ext>
            </a:extLst>
          </p:cNvPr>
          <p:cNvSpPr>
            <a:spLocks noGrp="1"/>
          </p:cNvSpPr>
          <p:nvPr>
            <p:ph type="subTitle" idx="1"/>
          </p:nvPr>
        </p:nvSpPr>
        <p:spPr>
          <a:xfrm>
            <a:off x="753468" y="438262"/>
            <a:ext cx="10740640" cy="993400"/>
          </a:xfrm>
        </p:spPr>
        <p:txBody>
          <a:bodyPr lIns="0" tIns="0" rIns="0" bIns="0" anchor="t">
            <a:normAutofit/>
          </a:bodyPr>
          <a:lstStyle/>
          <a:p>
            <a:r>
              <a:rPr lang="en-US" altLang="zh-CN" b="1" dirty="0">
                <a:solidFill>
                  <a:srgbClr val="C00000"/>
                </a:solidFill>
                <a:latin typeface="+mj-lt"/>
                <a:ea typeface="微软雅黑" panose="020B0503020204020204" pitchFamily="34" charset="-122"/>
              </a:rPr>
              <a:t>Simplification of CA band combinations </a:t>
            </a:r>
            <a:r>
              <a:rPr lang="en-US" altLang="zh-CN" sz="2400" b="1" dirty="0">
                <a:solidFill>
                  <a:srgbClr val="C00000"/>
                </a:solidFill>
                <a:latin typeface="+mj-lt"/>
                <a:ea typeface="微软雅黑" panose="020B0503020204020204" pitchFamily="34" charset="-122"/>
              </a:rPr>
              <a:t>– Max RX chain</a:t>
            </a:r>
            <a:endParaRPr lang="zh-CN" altLang="en-US" b="1" dirty="0">
              <a:solidFill>
                <a:srgbClr val="C00000"/>
              </a:solidFill>
              <a:latin typeface="+mj-lt"/>
              <a:ea typeface="微软雅黑" panose="020B0503020204020204" pitchFamily="34" charset="-122"/>
            </a:endParaRPr>
          </a:p>
        </p:txBody>
      </p:sp>
      <p:sp>
        <p:nvSpPr>
          <p:cNvPr id="54" name="内容占位符 1">
            <a:extLst>
              <a:ext uri="{FF2B5EF4-FFF2-40B4-BE49-F238E27FC236}">
                <a16:creationId xmlns:a16="http://schemas.microsoft.com/office/drawing/2014/main" id="{C072FB02-3B0A-4B0F-8E19-BEA118A8400C}"/>
              </a:ext>
            </a:extLst>
          </p:cNvPr>
          <p:cNvSpPr txBox="1">
            <a:spLocks/>
          </p:cNvSpPr>
          <p:nvPr/>
        </p:nvSpPr>
        <p:spPr>
          <a:xfrm>
            <a:off x="841233" y="5587647"/>
            <a:ext cx="10733557" cy="335391"/>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r>
              <a:rPr lang="en-US" altLang="zh-CN" b="1" dirty="0"/>
              <a:t>Proposal 2: Define UE capability of the supported max number of RX chain for CA+MIMO</a:t>
            </a:r>
          </a:p>
        </p:txBody>
      </p:sp>
      <p:graphicFrame>
        <p:nvGraphicFramePr>
          <p:cNvPr id="55" name="表格 54">
            <a:extLst>
              <a:ext uri="{FF2B5EF4-FFF2-40B4-BE49-F238E27FC236}">
                <a16:creationId xmlns:a16="http://schemas.microsoft.com/office/drawing/2014/main" id="{6A26C450-E251-48C0-9B81-9FEB4342F95E}"/>
              </a:ext>
            </a:extLst>
          </p:cNvPr>
          <p:cNvGraphicFramePr>
            <a:graphicFrameLocks noGrp="1"/>
          </p:cNvGraphicFramePr>
          <p:nvPr>
            <p:extLst>
              <p:ext uri="{D42A27DB-BD31-4B8C-83A1-F6EECF244321}">
                <p14:modId xmlns:p14="http://schemas.microsoft.com/office/powerpoint/2010/main" val="3934380629"/>
              </p:ext>
            </p:extLst>
          </p:nvPr>
        </p:nvGraphicFramePr>
        <p:xfrm>
          <a:off x="1405898" y="2408916"/>
          <a:ext cx="6805772" cy="1686040"/>
        </p:xfrm>
        <a:graphic>
          <a:graphicData uri="http://schemas.openxmlformats.org/drawingml/2006/table">
            <a:tbl>
              <a:tblPr firstRow="1" bandRow="1">
                <a:tableStyleId>{2D5ABB26-0587-4C30-8999-92F81FD0307C}</a:tableStyleId>
              </a:tblPr>
              <a:tblGrid>
                <a:gridCol w="2079440">
                  <a:extLst>
                    <a:ext uri="{9D8B030D-6E8A-4147-A177-3AD203B41FA5}">
                      <a16:colId xmlns:a16="http://schemas.microsoft.com/office/drawing/2014/main" val="20000"/>
                    </a:ext>
                  </a:extLst>
                </a:gridCol>
                <a:gridCol w="2443748">
                  <a:extLst>
                    <a:ext uri="{9D8B030D-6E8A-4147-A177-3AD203B41FA5}">
                      <a16:colId xmlns:a16="http://schemas.microsoft.com/office/drawing/2014/main" val="20002"/>
                    </a:ext>
                  </a:extLst>
                </a:gridCol>
                <a:gridCol w="2282584">
                  <a:extLst>
                    <a:ext uri="{9D8B030D-6E8A-4147-A177-3AD203B41FA5}">
                      <a16:colId xmlns:a16="http://schemas.microsoft.com/office/drawing/2014/main" val="20003"/>
                    </a:ext>
                  </a:extLst>
                </a:gridCol>
              </a:tblGrid>
              <a:tr h="194553">
                <a:tc>
                  <a:txBody>
                    <a:bodyPr/>
                    <a:lstStyle/>
                    <a:p>
                      <a:pPr algn="ctr"/>
                      <a:r>
                        <a:rPr lang="en-US" altLang="zh-CN" sz="1050" b="1" dirty="0">
                          <a:latin typeface="微软雅黑" panose="020B0503020204020204" pitchFamily="34" charset="-122"/>
                          <a:ea typeface="微软雅黑" panose="020B0503020204020204" pitchFamily="34" charset="-122"/>
                        </a:rPr>
                        <a:t>Frequency Range</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solidFill>
                            <a:schemeClr val="tx1"/>
                          </a:solidFill>
                          <a:latin typeface="微软雅黑" panose="020B0503020204020204" pitchFamily="34" charset="-122"/>
                          <a:ea typeface="微软雅黑" panose="020B0503020204020204" pitchFamily="34" charset="-122"/>
                        </a:rPr>
                        <a:t>RX chain#</a:t>
                      </a:r>
                      <a:endParaRPr lang="zh-CN" altLang="en-US" sz="1050" b="1"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50" b="1" dirty="0">
                          <a:latin typeface="微软雅黑" panose="020B0503020204020204" pitchFamily="34" charset="-122"/>
                          <a:ea typeface="微软雅黑" panose="020B0503020204020204" pitchFamily="34" charset="-122"/>
                        </a:rPr>
                        <a:t>UE supported RX chain#</a:t>
                      </a:r>
                      <a:endParaRPr lang="zh-CN" altLang="en-US" sz="1050" b="1"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86916">
                <a:tc>
                  <a:txBody>
                    <a:bodyPr/>
                    <a:lstStyle/>
                    <a:p>
                      <a:pPr algn="ctr"/>
                      <a:r>
                        <a:rPr lang="en-US" altLang="zh-CN" sz="1000" dirty="0">
                          <a:latin typeface="微软雅黑" panose="020B0503020204020204" pitchFamily="34" charset="-122"/>
                          <a:ea typeface="微软雅黑" panose="020B0503020204020204" pitchFamily="34" charset="-122"/>
                        </a:rPr>
                        <a:t>sub1GHz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2Rx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86916">
                <a:tc>
                  <a:txBody>
                    <a:bodyPr/>
                    <a:lstStyle/>
                    <a:p>
                      <a:pPr algn="ctr"/>
                      <a:r>
                        <a:rPr lang="en-US" altLang="zh-CN" sz="1000" dirty="0">
                          <a:latin typeface="微软雅黑" panose="020B0503020204020204" pitchFamily="34" charset="-122"/>
                          <a:ea typeface="微软雅黑" panose="020B0503020204020204" pitchFamily="34" charset="-122"/>
                        </a:rPr>
                        <a:t>1.4~2.2GHz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2Rx/4Rx, </a:t>
                      </a:r>
                      <a:r>
                        <a:rPr lang="en-US" altLang="zh-CN" sz="1000" dirty="0">
                          <a:solidFill>
                            <a:prstClr val="black"/>
                          </a:solidFill>
                          <a:latin typeface="微软雅黑" panose="020B0503020204020204" pitchFamily="34" charset="-122"/>
                          <a:ea typeface="微软雅黑" panose="020B0503020204020204" pitchFamily="34" charset="-122"/>
                        </a:rPr>
                        <a:t>CPE with TDD max 8RX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Y</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86916">
                <a:tc>
                  <a:txBody>
                    <a:bodyPr/>
                    <a:lstStyle/>
                    <a:p>
                      <a:pPr algn="ctr"/>
                      <a:r>
                        <a:rPr lang="en-US" altLang="zh-CN" sz="1000" dirty="0">
                          <a:latin typeface="微软雅黑" panose="020B0503020204020204" pitchFamily="34" charset="-122"/>
                          <a:ea typeface="微软雅黑" panose="020B0503020204020204" pitchFamily="34" charset="-122"/>
                        </a:rPr>
                        <a:t>2.3~2.7GHz</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2Rx/4Rx, </a:t>
                      </a:r>
                      <a:r>
                        <a:rPr lang="en-US" altLang="zh-CN" sz="1000" dirty="0">
                          <a:solidFill>
                            <a:prstClr val="black"/>
                          </a:solidFill>
                          <a:latin typeface="微软雅黑" panose="020B0503020204020204" pitchFamily="34" charset="-122"/>
                          <a:ea typeface="微软雅黑" panose="020B0503020204020204" pitchFamily="34" charset="-122"/>
                        </a:rPr>
                        <a:t>CPE with TDD max 8Rx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000" kern="1200" dirty="0">
                          <a:solidFill>
                            <a:schemeClr val="tx1"/>
                          </a:solidFill>
                          <a:latin typeface="微软雅黑" panose="020B0503020204020204" pitchFamily="34" charset="-122"/>
                          <a:ea typeface="微软雅黑" panose="020B0503020204020204" pitchFamily="34" charset="-122"/>
                          <a:cs typeface="+mn-cs"/>
                        </a:rPr>
                        <a:t>Z</a:t>
                      </a:r>
                      <a:endParaRPr lang="zh-CN" altLang="en-US" sz="10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86916">
                <a:tc>
                  <a:txBody>
                    <a:bodyPr/>
                    <a:lstStyle/>
                    <a:p>
                      <a:pPr algn="ctr"/>
                      <a:r>
                        <a:rPr lang="en-US" altLang="zh-CN" sz="1000" dirty="0">
                          <a:solidFill>
                            <a:schemeClr val="tx1"/>
                          </a:solidFill>
                          <a:latin typeface="微软雅黑" panose="020B0503020204020204" pitchFamily="34" charset="-122"/>
                          <a:ea typeface="微软雅黑" panose="020B0503020204020204" pitchFamily="34" charset="-122"/>
                        </a:rPr>
                        <a:t>3.3~5GHz</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000" dirty="0">
                          <a:latin typeface="微软雅黑" panose="020B0503020204020204" pitchFamily="34" charset="-122"/>
                          <a:ea typeface="微软雅黑" panose="020B0503020204020204" pitchFamily="34" charset="-122"/>
                        </a:rPr>
                        <a:t>2Rx/4Rx, </a:t>
                      </a:r>
                      <a:r>
                        <a:rPr lang="en-US" altLang="zh-CN" sz="1000" dirty="0">
                          <a:solidFill>
                            <a:prstClr val="black"/>
                          </a:solidFill>
                          <a:latin typeface="微软雅黑" panose="020B0503020204020204" pitchFamily="34" charset="-122"/>
                          <a:ea typeface="微软雅黑" panose="020B0503020204020204" pitchFamily="34" charset="-122"/>
                        </a:rPr>
                        <a:t>CPE with TDD max 8Rx </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000" kern="1200" dirty="0">
                          <a:solidFill>
                            <a:schemeClr val="tx1"/>
                          </a:solidFill>
                          <a:latin typeface="微软雅黑" panose="020B0503020204020204" pitchFamily="34" charset="-122"/>
                          <a:ea typeface="微软雅黑" panose="020B0503020204020204" pitchFamily="34" charset="-122"/>
                          <a:cs typeface="+mn-cs"/>
                        </a:rPr>
                        <a:t>W</a:t>
                      </a:r>
                      <a:endParaRPr lang="zh-CN" altLang="en-US" sz="10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86916">
                <a:tc>
                  <a:txBody>
                    <a:bodyPr/>
                    <a:lstStyle/>
                    <a:p>
                      <a:pPr algn="ctr"/>
                      <a:r>
                        <a:rPr lang="en-US" altLang="zh-CN" sz="1000" dirty="0">
                          <a:solidFill>
                            <a:schemeClr val="tx1"/>
                          </a:solidFill>
                          <a:latin typeface="微软雅黑" panose="020B0503020204020204" pitchFamily="34" charset="-122"/>
                          <a:ea typeface="微软雅黑" panose="020B0503020204020204" pitchFamily="34" charset="-122"/>
                        </a:rPr>
                        <a:t>5~7GHz</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00" dirty="0">
                          <a:latin typeface="微软雅黑" panose="020B0503020204020204" pitchFamily="34" charset="-122"/>
                          <a:ea typeface="微软雅黑" panose="020B0503020204020204" pitchFamily="34" charset="-122"/>
                        </a:rPr>
                        <a:t>2Rx/4Rx, </a:t>
                      </a:r>
                      <a:r>
                        <a:rPr lang="en-US" altLang="zh-CN" sz="1000" dirty="0">
                          <a:solidFill>
                            <a:prstClr val="black"/>
                          </a:solidFill>
                          <a:latin typeface="微软雅黑" panose="020B0503020204020204" pitchFamily="34" charset="-122"/>
                          <a:ea typeface="微软雅黑" panose="020B0503020204020204" pitchFamily="34" charset="-122"/>
                        </a:rPr>
                        <a:t>CPE with TDD max 8Rx</a:t>
                      </a:r>
                      <a:endParaRPr lang="zh-CN" altLang="en-US" sz="1000" dirty="0">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1187798" rtl="0" eaLnBrk="1" latinLnBrk="0" hangingPunct="1"/>
                      <a:r>
                        <a:rPr lang="en-US" altLang="zh-CN" sz="1000" kern="1200" dirty="0">
                          <a:solidFill>
                            <a:schemeClr val="tx1"/>
                          </a:solidFill>
                          <a:latin typeface="微软雅黑" panose="020B0503020204020204" pitchFamily="34" charset="-122"/>
                          <a:ea typeface="微软雅黑" panose="020B0503020204020204" pitchFamily="34" charset="-122"/>
                          <a:cs typeface="+mn-cs"/>
                        </a:rPr>
                        <a:t>V</a:t>
                      </a:r>
                      <a:endParaRPr lang="zh-CN" altLang="en-US" sz="10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04605107"/>
                  </a:ext>
                </a:extLst>
              </a:tr>
            </a:tbl>
          </a:graphicData>
        </a:graphic>
      </p:graphicFrame>
      <p:sp>
        <p:nvSpPr>
          <p:cNvPr id="56" name="内容占位符 1">
            <a:extLst>
              <a:ext uri="{FF2B5EF4-FFF2-40B4-BE49-F238E27FC236}">
                <a16:creationId xmlns:a16="http://schemas.microsoft.com/office/drawing/2014/main" id="{2937842E-62D4-4EA9-BA64-92B76EEC8B66}"/>
              </a:ext>
            </a:extLst>
          </p:cNvPr>
          <p:cNvSpPr txBox="1">
            <a:spLocks/>
          </p:cNvSpPr>
          <p:nvPr/>
        </p:nvSpPr>
        <p:spPr>
          <a:xfrm>
            <a:off x="753467" y="4261165"/>
            <a:ext cx="10733557" cy="1124286"/>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kern="12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kern="1200" baseline="0">
                <a:solidFill>
                  <a:schemeClr val="tx1"/>
                </a:solidFill>
                <a:latin typeface="+mn-lt"/>
                <a:ea typeface="Microsoft YaHei" panose="020B0503020204020204" pitchFamily="34" charset="-122"/>
                <a:cs typeface="+mn-cs"/>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kern="1200" baseline="0">
                <a:solidFill>
                  <a:schemeClr val="tx1"/>
                </a:solidFill>
                <a:latin typeface="+mn-lt"/>
                <a:ea typeface="Microsoft YaHei" panose="020B0503020204020204" pitchFamily="34" charset="-122"/>
                <a:cs typeface="+mn-cs"/>
              </a:defRPr>
            </a:lvl3pPr>
            <a:lvl4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4pPr>
            <a:lvl5pPr marL="525850" indent="-171159" algn="l" defTabSz="1187798" rtl="0" eaLnBrk="1" latinLnBrk="0" hangingPunct="1">
              <a:lnSpc>
                <a:spcPct val="90000"/>
              </a:lnSpc>
              <a:spcBef>
                <a:spcPts val="650"/>
              </a:spcBef>
              <a:buFont typeface="Arial" panose="020B0604020202020204" pitchFamily="34" charset="0"/>
              <a:buChar char="•"/>
              <a:tabLst>
                <a:tab pos="1208420" algn="ctr"/>
              </a:tabLst>
              <a:defRPr sz="1299" kern="1200" baseline="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a:lstStyle>
          <a:p>
            <a:pPr lvl="1"/>
            <a:r>
              <a:rPr lang="en-US" altLang="zh-CN" dirty="0"/>
              <a:t>For example: to meet a certain target data rate, UE has capability to support max 14 RX chains.</a:t>
            </a:r>
            <a:r>
              <a:rPr lang="zh-CN" altLang="en-US" dirty="0"/>
              <a:t> </a:t>
            </a:r>
            <a:r>
              <a:rPr lang="en-US" altLang="zh-CN" dirty="0"/>
              <a:t>UE can flexibly support the following reconfigurable CA+MIMO scenarios:</a:t>
            </a:r>
          </a:p>
          <a:p>
            <a:pPr marL="720000" lvl="2"/>
            <a:r>
              <a:rPr lang="en-US" altLang="zh-CN" dirty="0"/>
              <a:t>① 2(sub1GHz)+4(1.4~2.7GHz)+8(3.3~5GHz)</a:t>
            </a:r>
            <a:r>
              <a:rPr lang="zh-CN" altLang="en-US" dirty="0"/>
              <a:t>；</a:t>
            </a:r>
          </a:p>
          <a:p>
            <a:pPr marL="720000" lvl="2"/>
            <a:r>
              <a:rPr lang="zh-CN" altLang="en-US" dirty="0"/>
              <a:t>② </a:t>
            </a:r>
            <a:r>
              <a:rPr lang="en-US" altLang="zh-CN" dirty="0"/>
              <a:t>2(sub1GHz)+4(1.4~2.7GHz)+4(3.3~5GHz)+4(5~7GHz).</a:t>
            </a:r>
            <a:endParaRPr lang="zh-CN" altLang="en-US" dirty="0"/>
          </a:p>
        </p:txBody>
      </p:sp>
    </p:spTree>
    <p:extLst>
      <p:ext uri="{BB962C8B-B14F-4D97-AF65-F5344CB8AC3E}">
        <p14:creationId xmlns:p14="http://schemas.microsoft.com/office/powerpoint/2010/main" val="57650029"/>
      </p:ext>
    </p:extLst>
  </p:cSld>
  <p:clrMapOvr>
    <a:masterClrMapping/>
  </p:clrMapOvr>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8607</TotalTime>
  <Words>1207</Words>
  <Application>Microsoft Office PowerPoint</Application>
  <PresentationFormat>自定义</PresentationFormat>
  <Paragraphs>174</Paragraphs>
  <Slides>7</Slides>
  <Notes>1</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7</vt:i4>
      </vt:variant>
    </vt:vector>
  </HeadingPairs>
  <TitlesOfParts>
    <vt:vector size="20" baseType="lpstr">
      <vt:lpstr>.AppleSystemUIFont</vt:lpstr>
      <vt:lpstr>MS Mincho</vt:lpstr>
      <vt:lpstr>等线</vt:lpstr>
      <vt:lpstr>黑体</vt:lpstr>
      <vt:lpstr>Microsoft YaHei</vt:lpstr>
      <vt:lpstr>Microsoft YaHei</vt:lpstr>
      <vt:lpstr>Arial</vt:lpstr>
      <vt:lpstr>Calibri</vt:lpstr>
      <vt:lpstr>Times New Roman</vt:lpstr>
      <vt:lpstr>Cover page_Image version</vt:lpstr>
      <vt:lpstr>Contents page</vt:lpstr>
      <vt:lpstr>Chapter page</vt:lpstr>
      <vt:lpstr>End page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603</cp:revision>
  <cp:lastPrinted>2024-03-11T13:33:42Z</cp:lastPrinted>
  <dcterms:created xsi:type="dcterms:W3CDTF">2023-05-29T03:08:07Z</dcterms:created>
  <dcterms:modified xsi:type="dcterms:W3CDTF">2024-10-07T13:24:19Z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(3)7BIY9IcM518u2SGBQBjGvegDSjFkYxNG5bg5ngWYx7gwjUnzVjxGUcClbq9zBAFLFdyzFqKV
y9qTJkKWUA27gQMgpqBzQfisJxrldo++cWpsSj7vjrro2b0hXrgPZRpeOVry+4D+zYsjFYZJ
UbEI3BYVC/F2PeqzlMmtgHPYYZhSlbias5KNGo0q9WGIWyVlq6y6QcAffxXtCywLf+4846Z+
Hpk3Dk50/NPiskUHhM</vt:lpwstr>
  </property>
  <property fmtid="{D5CDD505-2E9C-101B-9397-08002B2CF9AE}" pid="3" name="_2015_ms_pID_7253431">
    <vt:lpwstr>SeaZe2vT5x5Ux5VoOM2wcbDDxnW4zoah19Yl6KFL5XwoC+T5pqUC7o
b4PqBKiqFYXR1DpEXC0W7zYUjiUTjaaJ9JPc8I57awIzrhtQgKskVTvKdW/TBd+vFMgJ5vvu
gtCcUoxslT+g0VJKHhb1r52dKBprfGIFhI6Cvm8XMNCPkboqv6d2FduR9xXlJ5su8CvoF009
hLJ4JTKfVupPW7JeDlRI61QBE+Xwv1QzGR8z</vt:lpwstr>
  </property>
  <property fmtid="{D5CDD505-2E9C-101B-9397-08002B2CF9AE}" pid="4" name="_2015_ms_pID_7253432">
    <vt:lpwstr>4iYU1dQxCGJ+WvHPXN0tgZA=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1728181683</vt:lpwstr>
  </property>
</Properties>
</file>