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4" r:id="rId1"/>
  </p:sldMasterIdLst>
  <p:notesMasterIdLst>
    <p:notesMasterId r:id="rId13"/>
  </p:notesMasterIdLst>
  <p:sldIdLst>
    <p:sldId id="256" r:id="rId2"/>
    <p:sldId id="258" r:id="rId3"/>
    <p:sldId id="261" r:id="rId4"/>
    <p:sldId id="266" r:id="rId5"/>
    <p:sldId id="263" r:id="rId6"/>
    <p:sldId id="265" r:id="rId7"/>
    <p:sldId id="264" r:id="rId8"/>
    <p:sldId id="268" r:id="rId9"/>
    <p:sldId id="272" r:id="rId10"/>
    <p:sldId id="273" r:id="rId11"/>
    <p:sldId id="26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81D2D7B-5115-4BD9-8FF9-57ACF1E4B259}">
          <p14:sldIdLst>
            <p14:sldId id="256"/>
          </p14:sldIdLst>
        </p14:section>
        <p14:section name="Untitled Section" id="{EBE335E1-8199-43EA-98CC-AF5FC85FE0C0}">
          <p14:sldIdLst>
            <p14:sldId id="258"/>
            <p14:sldId id="261"/>
            <p14:sldId id="266"/>
            <p14:sldId id="263"/>
            <p14:sldId id="265"/>
            <p14:sldId id="264"/>
            <p14:sldId id="268"/>
            <p14:sldId id="272"/>
            <p14:sldId id="273"/>
            <p14:sldId id="26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A4EFA4-3EE8-D3E7-BDD8-A04ADFFC7867}" name="Salim Yaghmour" initials="SY" userId="S::salim.yaghmour@intelsat.com::dff8fcf2-6dbd-426c-8273-b62d7fce027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04" d="100"/>
          <a:sy n="104" d="100"/>
        </p:scale>
        <p:origin x="732" y="108"/>
      </p:cViewPr>
      <p:guideLst/>
    </p:cSldViewPr>
  </p:slideViewPr>
  <p:notesTextViewPr>
    <p:cViewPr>
      <p:scale>
        <a:sx n="1" d="1"/>
        <a:sy n="1" d="1"/>
      </p:scale>
      <p:origin x="0" y="0"/>
    </p:cViewPr>
  </p:notesTextViewPr>
  <p:sorterViewPr>
    <p:cViewPr>
      <p:scale>
        <a:sx n="100" d="100"/>
        <a:sy n="100" d="100"/>
      </p:scale>
      <p:origin x="0" y="-9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oghom\AppData\Local\Microsoft\Windows\INetCache\Content.Outlook\C6NDH4BW\NSR_FPA09-datasheet.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xMode val="edge"/>
          <c:yMode val="edge"/>
          <c:x val="5.0131926121372031E-2"/>
          <c:y val="0.11067193675889328"/>
          <c:w val="0.91212079031018223"/>
          <c:h val="0.77135352152127235"/>
        </c:manualLayout>
      </c:layout>
      <c:barChart>
        <c:barDir val="col"/>
        <c:grouping val="stacked"/>
        <c:varyColors val="0"/>
        <c:ser>
          <c:idx val="0"/>
          <c:order val="0"/>
          <c:tx>
            <c:strRef>
              <c:f>[1]template!$B$22</c:f>
              <c:strCache>
                <c:ptCount val="1"/>
                <c:pt idx="0">
                  <c:v>FSS</c:v>
                </c:pt>
              </c:strCache>
            </c:strRef>
          </c:tx>
          <c:spPr>
            <a:solidFill>
              <a:schemeClr val="accent1"/>
            </a:solidFill>
            <a:ln>
              <a:noFill/>
            </a:ln>
            <a:effectLst/>
          </c:spPr>
          <c:invertIfNegative val="0"/>
          <c:cat>
            <c:numRef>
              <c:f>[1]template!$C$21:$M$21</c:f>
              <c:numCache>
                <c:formatCode>General</c:formatCode>
                <c:ptCount val="11"/>
                <c:pt idx="0">
                  <c:v>2023</c:v>
                </c:pt>
                <c:pt idx="1">
                  <c:v>2024</c:v>
                </c:pt>
                <c:pt idx="2">
                  <c:v>2025</c:v>
                </c:pt>
                <c:pt idx="3">
                  <c:v>2026</c:v>
                </c:pt>
                <c:pt idx="4">
                  <c:v>2027</c:v>
                </c:pt>
                <c:pt idx="5">
                  <c:v>2028</c:v>
                </c:pt>
                <c:pt idx="6">
                  <c:v>2029</c:v>
                </c:pt>
                <c:pt idx="7">
                  <c:v>2030</c:v>
                </c:pt>
                <c:pt idx="8">
                  <c:v>2031</c:v>
                </c:pt>
                <c:pt idx="9">
                  <c:v>2032</c:v>
                </c:pt>
                <c:pt idx="10">
                  <c:v>2033</c:v>
                </c:pt>
              </c:numCache>
            </c:numRef>
          </c:cat>
          <c:val>
            <c:numRef>
              <c:f>[1]template!$C$22:$M$22</c:f>
              <c:numCache>
                <c:formatCode>General</c:formatCode>
                <c:ptCount val="11"/>
                <c:pt idx="0">
                  <c:v>4214.9049999999988</c:v>
                </c:pt>
                <c:pt idx="1">
                  <c:v>4743.1374999999998</c:v>
                </c:pt>
                <c:pt idx="2">
                  <c:v>5833.1249999999991</c:v>
                </c:pt>
                <c:pt idx="3">
                  <c:v>7464.3574999999983</c:v>
                </c:pt>
                <c:pt idx="4">
                  <c:v>9064.4025000000001</c:v>
                </c:pt>
                <c:pt idx="5">
                  <c:v>11281.609999999999</c:v>
                </c:pt>
                <c:pt idx="6">
                  <c:v>12705.494999999997</c:v>
                </c:pt>
                <c:pt idx="7">
                  <c:v>15061.999999999998</c:v>
                </c:pt>
                <c:pt idx="8">
                  <c:v>16464.237499999999</c:v>
                </c:pt>
                <c:pt idx="9">
                  <c:v>18378.350565275199</c:v>
                </c:pt>
                <c:pt idx="10">
                  <c:v>20010.992674592813</c:v>
                </c:pt>
              </c:numCache>
            </c:numRef>
          </c:val>
          <c:extLst>
            <c:ext xmlns:c16="http://schemas.microsoft.com/office/drawing/2014/chart" uri="{C3380CC4-5D6E-409C-BE32-E72D297353CC}">
              <c16:uniqueId val="{00000000-7A30-4919-8B40-CBE6EC5B718F}"/>
            </c:ext>
          </c:extLst>
        </c:ser>
        <c:ser>
          <c:idx val="1"/>
          <c:order val="1"/>
          <c:tx>
            <c:strRef>
              <c:f>[1]template!$B$25</c:f>
              <c:strCache>
                <c:ptCount val="1"/>
                <c:pt idx="0">
                  <c:v>GEO-HTS</c:v>
                </c:pt>
              </c:strCache>
            </c:strRef>
          </c:tx>
          <c:spPr>
            <a:solidFill>
              <a:schemeClr val="accent2"/>
            </a:solidFill>
            <a:ln>
              <a:noFill/>
            </a:ln>
            <a:effectLst/>
          </c:spPr>
          <c:invertIfNegative val="0"/>
          <c:cat>
            <c:numRef>
              <c:f>[1]template!$C$21:$M$21</c:f>
              <c:numCache>
                <c:formatCode>General</c:formatCode>
                <c:ptCount val="11"/>
                <c:pt idx="0">
                  <c:v>2023</c:v>
                </c:pt>
                <c:pt idx="1">
                  <c:v>2024</c:v>
                </c:pt>
                <c:pt idx="2">
                  <c:v>2025</c:v>
                </c:pt>
                <c:pt idx="3">
                  <c:v>2026</c:v>
                </c:pt>
                <c:pt idx="4">
                  <c:v>2027</c:v>
                </c:pt>
                <c:pt idx="5">
                  <c:v>2028</c:v>
                </c:pt>
                <c:pt idx="6">
                  <c:v>2029</c:v>
                </c:pt>
                <c:pt idx="7">
                  <c:v>2030</c:v>
                </c:pt>
                <c:pt idx="8">
                  <c:v>2031</c:v>
                </c:pt>
                <c:pt idx="9">
                  <c:v>2032</c:v>
                </c:pt>
                <c:pt idx="10">
                  <c:v>2033</c:v>
                </c:pt>
              </c:numCache>
            </c:numRef>
          </c:cat>
          <c:val>
            <c:numRef>
              <c:f>[1]template!$C$25:$M$25</c:f>
              <c:numCache>
                <c:formatCode>General</c:formatCode>
                <c:ptCount val="11"/>
                <c:pt idx="0">
                  <c:v>70816.062500000073</c:v>
                </c:pt>
                <c:pt idx="1">
                  <c:v>78570.997500000056</c:v>
                </c:pt>
                <c:pt idx="2">
                  <c:v>79612.247500000041</c:v>
                </c:pt>
                <c:pt idx="3">
                  <c:v>105640.77749999998</c:v>
                </c:pt>
                <c:pt idx="4">
                  <c:v>134980</c:v>
                </c:pt>
                <c:pt idx="5">
                  <c:v>172358.57249999995</c:v>
                </c:pt>
                <c:pt idx="6">
                  <c:v>220371.89749999993</c:v>
                </c:pt>
                <c:pt idx="7">
                  <c:v>270919.52750000003</c:v>
                </c:pt>
                <c:pt idx="8">
                  <c:v>330374.17749999982</c:v>
                </c:pt>
                <c:pt idx="9">
                  <c:v>397975.67512822105</c:v>
                </c:pt>
                <c:pt idx="10">
                  <c:v>470601.92956756701</c:v>
                </c:pt>
              </c:numCache>
            </c:numRef>
          </c:val>
          <c:extLst>
            <c:ext xmlns:c16="http://schemas.microsoft.com/office/drawing/2014/chart" uri="{C3380CC4-5D6E-409C-BE32-E72D297353CC}">
              <c16:uniqueId val="{00000001-7A30-4919-8B40-CBE6EC5B718F}"/>
            </c:ext>
          </c:extLst>
        </c:ser>
        <c:ser>
          <c:idx val="2"/>
          <c:order val="2"/>
          <c:tx>
            <c:strRef>
              <c:f>[1]template!$B$28</c:f>
              <c:strCache>
                <c:ptCount val="1"/>
                <c:pt idx="0">
                  <c:v>Non-GEO HTS</c:v>
                </c:pt>
              </c:strCache>
            </c:strRef>
          </c:tx>
          <c:spPr>
            <a:solidFill>
              <a:srgbClr val="0070C0"/>
            </a:solidFill>
            <a:ln>
              <a:noFill/>
            </a:ln>
            <a:effectLst/>
          </c:spPr>
          <c:invertIfNegative val="0"/>
          <c:cat>
            <c:numRef>
              <c:f>[1]template!$C$21:$M$21</c:f>
              <c:numCache>
                <c:formatCode>General</c:formatCode>
                <c:ptCount val="11"/>
                <c:pt idx="0">
                  <c:v>2023</c:v>
                </c:pt>
                <c:pt idx="1">
                  <c:v>2024</c:v>
                </c:pt>
                <c:pt idx="2">
                  <c:v>2025</c:v>
                </c:pt>
                <c:pt idx="3">
                  <c:v>2026</c:v>
                </c:pt>
                <c:pt idx="4">
                  <c:v>2027</c:v>
                </c:pt>
                <c:pt idx="5">
                  <c:v>2028</c:v>
                </c:pt>
                <c:pt idx="6">
                  <c:v>2029</c:v>
                </c:pt>
                <c:pt idx="7">
                  <c:v>2030</c:v>
                </c:pt>
                <c:pt idx="8">
                  <c:v>2031</c:v>
                </c:pt>
                <c:pt idx="9">
                  <c:v>2032</c:v>
                </c:pt>
                <c:pt idx="10">
                  <c:v>2033</c:v>
                </c:pt>
              </c:numCache>
            </c:numRef>
          </c:cat>
          <c:val>
            <c:numRef>
              <c:f>[1]template!$C$28:$M$28</c:f>
              <c:numCache>
                <c:formatCode>General</c:formatCode>
                <c:ptCount val="11"/>
                <c:pt idx="0">
                  <c:v>502857.32733303314</c:v>
                </c:pt>
                <c:pt idx="1">
                  <c:v>1135209.4326816422</c:v>
                </c:pt>
                <c:pt idx="2">
                  <c:v>1084759.648941119</c:v>
                </c:pt>
                <c:pt idx="3">
                  <c:v>1374599.4598382465</c:v>
                </c:pt>
                <c:pt idx="4">
                  <c:v>1763264.7687461497</c:v>
                </c:pt>
                <c:pt idx="5">
                  <c:v>1934061.2218166713</c:v>
                </c:pt>
                <c:pt idx="6">
                  <c:v>2298320.6998383566</c:v>
                </c:pt>
                <c:pt idx="7">
                  <c:v>2683611.1492480864</c:v>
                </c:pt>
                <c:pt idx="8">
                  <c:v>3109826.6049150932</c:v>
                </c:pt>
                <c:pt idx="9">
                  <c:v>3610768.1257936894</c:v>
                </c:pt>
                <c:pt idx="10">
                  <c:v>4237181.8128390163</c:v>
                </c:pt>
              </c:numCache>
            </c:numRef>
          </c:val>
          <c:extLst>
            <c:ext xmlns:c16="http://schemas.microsoft.com/office/drawing/2014/chart" uri="{C3380CC4-5D6E-409C-BE32-E72D297353CC}">
              <c16:uniqueId val="{00000002-7A30-4919-8B40-CBE6EC5B718F}"/>
            </c:ext>
          </c:extLst>
        </c:ser>
        <c:dLbls>
          <c:showLegendKey val="0"/>
          <c:showVal val="0"/>
          <c:showCatName val="0"/>
          <c:showSerName val="0"/>
          <c:showPercent val="0"/>
          <c:showBubbleSize val="0"/>
        </c:dLbls>
        <c:gapWidth val="50"/>
        <c:overlap val="100"/>
        <c:axId val="716685088"/>
        <c:axId val="716672192"/>
      </c:barChart>
      <c:catAx>
        <c:axId val="716685088"/>
        <c:scaling>
          <c:orientation val="minMax"/>
        </c:scaling>
        <c:delete val="0"/>
        <c:axPos val="b"/>
        <c:numFmt formatCode="General" sourceLinked="1"/>
        <c:majorTickMark val="none"/>
        <c:minorTickMark val="none"/>
        <c:tickLblPos val="low"/>
        <c:spPr>
          <a:noFill/>
          <a:ln w="25400" cap="flat" cmpd="sng" algn="ctr">
            <a:noFill/>
            <a:round/>
          </a:ln>
          <a:effectLst/>
        </c:spPr>
        <c:txPr>
          <a:bodyPr rot="0" spcFirstLastPara="1" vertOverflow="ellipsis" wrap="square" anchor="ctr" anchorCtr="1"/>
          <a:lstStyle/>
          <a:p>
            <a:pPr>
              <a:defRPr sz="900" b="0" i="0" u="none" strike="noStrike" kern="1200" baseline="0">
                <a:solidFill>
                  <a:srgbClr val="404040"/>
                </a:solidFill>
                <a:latin typeface="Maven Pro"/>
                <a:ea typeface="Maven Pro"/>
                <a:cs typeface="Maven Pro"/>
              </a:defRPr>
            </a:pPr>
            <a:endParaRPr lang="en-US"/>
          </a:p>
        </c:txPr>
        <c:crossAx val="716672192"/>
        <c:crosses val="autoZero"/>
        <c:auto val="1"/>
        <c:lblAlgn val="ctr"/>
        <c:lblOffset val="0"/>
        <c:noMultiLvlLbl val="0"/>
      </c:catAx>
      <c:valAx>
        <c:axId val="716672192"/>
        <c:scaling>
          <c:orientation val="minMax"/>
        </c:scaling>
        <c:delete val="0"/>
        <c:axPos val="l"/>
        <c:majorGridlines>
          <c:spPr>
            <a:ln w="3175" cap="flat" cmpd="sng" algn="ctr">
              <a:solidFill>
                <a:srgbClr val="E9E9E9"/>
              </a:solidFill>
              <a:prstDash val="solid"/>
              <a:round/>
            </a:ln>
            <a:effectLst/>
          </c:spPr>
        </c:majorGridlines>
        <c:title>
          <c:tx>
            <c:strRef>
              <c:f>[1]template!$B$21</c:f>
              <c:strCache>
                <c:ptCount val="1"/>
                <c:pt idx="0">
                  <c:v>Shipped FPAs</c:v>
                </c:pt>
              </c:strCache>
            </c:strRef>
          </c:tx>
          <c:layout>
            <c:manualLayout>
              <c:xMode val="edge"/>
              <c:yMode val="edge"/>
              <c:x val="2.7777777777777779E-3"/>
              <c:y val="0.33892716535433071"/>
            </c:manualLayout>
          </c:layout>
          <c:overlay val="0"/>
          <c:spPr>
            <a:noFill/>
            <a:ln>
              <a:noFill/>
            </a:ln>
            <a:effectLst/>
          </c:spPr>
          <c:txPr>
            <a:bodyPr rot="-5400000" spcFirstLastPara="1" vertOverflow="ellipsis" vert="horz" wrap="square" anchor="ctr" anchorCtr="1"/>
            <a:lstStyle/>
            <a:p>
              <a:pPr algn="ctr">
                <a:defRPr sz="900" b="0" i="0" u="none" strike="noStrike" kern="1200" baseline="0">
                  <a:solidFill>
                    <a:srgbClr val="404040"/>
                  </a:solidFill>
                  <a:latin typeface="Maven Pro"/>
                  <a:ea typeface="Maven Pro"/>
                  <a:cs typeface="Maven Pro"/>
                </a:defRPr>
              </a:pPr>
              <a:endParaRPr lang="en-US"/>
            </a:p>
          </c:txPr>
        </c:title>
        <c:numFmt formatCode="General" sourceLinked="1"/>
        <c:majorTickMark val="none"/>
        <c:minorTickMark val="none"/>
        <c:tickLblPos val="nextTo"/>
        <c:spPr>
          <a:noFill/>
          <a:ln w="25400">
            <a:noFill/>
          </a:ln>
          <a:effectLst/>
        </c:spPr>
        <c:txPr>
          <a:bodyPr rot="0" spcFirstLastPara="1" vertOverflow="ellipsis" wrap="square" anchor="ctr" anchorCtr="1"/>
          <a:lstStyle/>
          <a:p>
            <a:pPr>
              <a:defRPr sz="900" b="0" i="0" u="none" strike="noStrike" kern="1200" baseline="0">
                <a:solidFill>
                  <a:srgbClr val="404040"/>
                </a:solidFill>
                <a:latin typeface="Maven Pro"/>
                <a:ea typeface="Maven Pro"/>
                <a:cs typeface="Maven Pro"/>
              </a:defRPr>
            </a:pPr>
            <a:endParaRPr lang="en-US"/>
          </a:p>
        </c:txPr>
        <c:crossAx val="716685088"/>
        <c:crosses val="autoZero"/>
        <c:crossBetween val="between"/>
      </c:valAx>
      <c:spPr>
        <a:noFill/>
        <a:ln>
          <a:noFill/>
        </a:ln>
        <a:effectLst/>
      </c:spPr>
    </c:plotArea>
    <c:legend>
      <c:legendPos val="b"/>
      <c:layout>
        <c:manualLayout>
          <c:xMode val="edge"/>
          <c:yMode val="edge"/>
          <c:x val="2.3746701846965697E-2"/>
          <c:y val="0.87747035573122534"/>
          <c:w val="0.9604221635883905"/>
          <c:h val="7.9051383399209488E-2"/>
        </c:manualLayout>
      </c:layout>
      <c:overlay val="0"/>
      <c:spPr>
        <a:noFill/>
        <a:ln w="25400">
          <a:noFill/>
        </a:ln>
        <a:effectLst/>
      </c:spPr>
      <c:txPr>
        <a:bodyPr rot="0" spcFirstLastPara="1" vertOverflow="ellipsis" vert="horz" wrap="square" anchor="ctr" anchorCtr="1"/>
        <a:lstStyle/>
        <a:p>
          <a:pPr>
            <a:defRPr sz="800" b="0" i="0" u="none" strike="noStrike" kern="1200" baseline="0">
              <a:solidFill>
                <a:srgbClr val="404040"/>
              </a:solidFill>
              <a:latin typeface="Maven Pro"/>
              <a:ea typeface="Maven Pro"/>
              <a:cs typeface="Maven Pro"/>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25400" cap="flat" cmpd="sng" algn="ctr">
      <a:noFill/>
      <a:round/>
    </a:ln>
    <a:effectLst/>
  </c:spPr>
  <c:txPr>
    <a:bodyPr/>
    <a:lstStyle/>
    <a:p>
      <a:pPr>
        <a:defRPr sz="900" b="0" i="0">
          <a:solidFill>
            <a:srgbClr val="404040"/>
          </a:solidFill>
          <a:latin typeface="Maven Pro"/>
          <a:ea typeface="Maven Pro"/>
          <a:cs typeface="Maven Pro"/>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0.8153</cdr:x>
      <cdr:y>0.94071</cdr:y>
    </cdr:from>
    <cdr:to>
      <cdr:x>1</cdr:x>
      <cdr:y>1</cdr:y>
    </cdr:to>
    <cdr:sp macro="" textlink="">
      <cdr:nvSpPr>
        <cdr:cNvPr id="2" name="TextBox 1">
          <a:extLst xmlns:a="http://schemas.openxmlformats.org/drawingml/2006/main">
            <a:ext uri="{FF2B5EF4-FFF2-40B4-BE49-F238E27FC236}">
              <a16:creationId xmlns:a16="http://schemas.microsoft.com/office/drawing/2014/main" id="{917DACC2-295E-4FD8-8F06-69ACD402EE89}"/>
            </a:ext>
          </a:extLst>
        </cdr:cNvPr>
        <cdr:cNvSpPr txBox="1"/>
      </cdr:nvSpPr>
      <cdr:spPr>
        <a:xfrm xmlns:a="http://schemas.openxmlformats.org/drawingml/2006/main">
          <a:off x="4800600" y="3200400"/>
          <a:ext cx="889000" cy="190500"/>
        </a:xfrm>
        <a:prstGeom xmlns:a="http://schemas.openxmlformats.org/drawingml/2006/main" prst="rect">
          <a:avLst/>
        </a:prstGeom>
      </cdr:spPr>
      <cdr:txBody>
        <a:bodyPr xmlns:a="http://schemas.openxmlformats.org/drawingml/2006/main" vertOverflow="clip" vert="horz" rtlCol="0" anchor="ctr"/>
        <a:lstStyle xmlns:a="http://schemas.openxmlformats.org/drawingml/2006/main"/>
        <a:p xmlns:a="http://schemas.openxmlformats.org/drawingml/2006/main">
          <a:pPr algn="r"/>
          <a:r>
            <a:rPr lang="en-US" sz="700" i="1">
              <a:solidFill>
                <a:srgbClr val="404040"/>
              </a:solidFill>
              <a:latin typeface="Maven Pro Medium" panose="00000600000000000000" pitchFamily="2" charset="0"/>
            </a:rPr>
            <a:t>Source: NSR </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51705-E8E2-4350-A0B5-BF6FE78B6ADB}" type="datetimeFigureOut">
              <a:rPr lang="en-GB" smtClean="0"/>
              <a:t>05/10/2024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539F87-B522-4A9A-AE0F-0EC72A8683E1}" type="slidenum">
              <a:rPr lang="en-GB" smtClean="0"/>
              <a:t>‹#›</a:t>
            </a:fld>
            <a:endParaRPr lang="en-GB"/>
          </a:p>
        </p:txBody>
      </p:sp>
    </p:spTree>
    <p:extLst>
      <p:ext uri="{BB962C8B-B14F-4D97-AF65-F5344CB8AC3E}">
        <p14:creationId xmlns:p14="http://schemas.microsoft.com/office/powerpoint/2010/main" val="945918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B539F87-B522-4A9A-AE0F-0EC72A8683E1}" type="slidenum">
              <a:rPr lang="en-GB" smtClean="0"/>
              <a:t>8</a:t>
            </a:fld>
            <a:endParaRPr lang="en-GB"/>
          </a:p>
        </p:txBody>
      </p:sp>
    </p:spTree>
    <p:extLst>
      <p:ext uri="{BB962C8B-B14F-4D97-AF65-F5344CB8AC3E}">
        <p14:creationId xmlns:p14="http://schemas.microsoft.com/office/powerpoint/2010/main" val="987621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0070C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8" name="Rectangle 7"/>
          <p:cNvSpPr/>
          <p:nvPr/>
        </p:nvSpPr>
        <p:spPr>
          <a:xfrm>
            <a:off x="15" y="6334316"/>
            <a:ext cx="12188825" cy="640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5" name="Footer Placeholder 4"/>
          <p:cNvSpPr>
            <a:spLocks noGrp="1"/>
          </p:cNvSpPr>
          <p:nvPr>
            <p:ph type="ftr" sz="quarter" idx="11"/>
          </p:nvPr>
        </p:nvSpPr>
        <p:spPr>
          <a:solidFill>
            <a:srgbClr val="0070C0"/>
          </a:solidFill>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632039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015314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102904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
        <p:nvSpPr>
          <p:cNvPr id="7" name="Rectangle 6">
            <a:extLst>
              <a:ext uri="{FF2B5EF4-FFF2-40B4-BE49-F238E27FC236}">
                <a16:creationId xmlns:a16="http://schemas.microsoft.com/office/drawing/2014/main" id="{06B884B7-4053-9A49-AF73-654F4CC982C8}"/>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04918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
        <p:nvSpPr>
          <p:cNvPr id="9" name="Rectangle 8">
            <a:extLst>
              <a:ext uri="{FF2B5EF4-FFF2-40B4-BE49-F238E27FC236}">
                <a16:creationId xmlns:a16="http://schemas.microsoft.com/office/drawing/2014/main" id="{0321C379-ECA9-6353-0AD6-3BA5DF10C000}"/>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58961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20576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lvl3pPr marL="566928" indent="-182880">
              <a:buClr>
                <a:srgbClr val="0070C0"/>
              </a:buClr>
              <a:buSzPct val="120000"/>
              <a:buFont typeface="Wingdings" panose="05000000000000000000" pitchFamily="2" charset="2"/>
              <a:buChar char="§"/>
              <a:defRPr/>
            </a:lvl3pPr>
            <a:lvl4pPr marL="749808" indent="-182880">
              <a:buClr>
                <a:srgbClr val="0070C0"/>
              </a:buClr>
              <a:buSzPct val="120000"/>
              <a:buFont typeface="Wingdings" panose="05000000000000000000" pitchFamily="2" charset="2"/>
              <a:buChar char="§"/>
              <a:defRPr/>
            </a:lvl4pPr>
            <a:lvl5pPr marL="932688" indent="-182880">
              <a:buClr>
                <a:srgbClr val="0070C0"/>
              </a:buClr>
              <a:buSzPct val="120000"/>
              <a:buFont typeface="Wingdings" panose="05000000000000000000"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17920" y="1845735"/>
            <a:ext cx="4937760" cy="4023360"/>
          </a:xfrm>
        </p:spPr>
        <p:txBody>
          <a:bodyPr/>
          <a:lstStyle>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
        <p:nvSpPr>
          <p:cNvPr id="2" name="Rectangle 1">
            <a:extLst>
              <a:ext uri="{FF2B5EF4-FFF2-40B4-BE49-F238E27FC236}">
                <a16:creationId xmlns:a16="http://schemas.microsoft.com/office/drawing/2014/main" id="{9733AE56-51AF-B757-0282-F5267C324E9F}"/>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2945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lvl2pPr>
              <a:buClr>
                <a:srgbClr val="0070C0"/>
              </a:buClr>
              <a:defRPr/>
            </a:lvl2pPr>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lvl2pPr>
              <a:buClr>
                <a:srgbClr val="0070C0"/>
              </a:buClr>
              <a:defRPr/>
            </a:lvl2pPr>
            <a:lvl3pPr>
              <a:buClr>
                <a:srgbClr val="0070C0"/>
              </a:buClr>
              <a:defRPr/>
            </a:lvl3pPr>
            <a:lvl4pPr>
              <a:buClr>
                <a:srgbClr val="0070C0"/>
              </a:buClr>
              <a:defRPr/>
            </a:lvl4pPr>
            <a:lvl5pPr>
              <a:buClr>
                <a:srgbClr val="0070C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
        <p:nvSpPr>
          <p:cNvPr id="2" name="Rectangle 1">
            <a:extLst>
              <a:ext uri="{FF2B5EF4-FFF2-40B4-BE49-F238E27FC236}">
                <a16:creationId xmlns:a16="http://schemas.microsoft.com/office/drawing/2014/main" id="{0292F509-2C8F-52A1-0C76-F3B0A3FCB100}"/>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27930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469B5BD-C33D-407A-8652-0D3D6CBDED23}" type="slidenum">
              <a:rPr lang="en-GB" smtClean="0"/>
              <a:t>‹#›</a:t>
            </a:fld>
            <a:endParaRPr lang="en-GB" dirty="0"/>
          </a:p>
        </p:txBody>
      </p:sp>
      <p:sp>
        <p:nvSpPr>
          <p:cNvPr id="6" name="Rectangle 5">
            <a:extLst>
              <a:ext uri="{FF2B5EF4-FFF2-40B4-BE49-F238E27FC236}">
                <a16:creationId xmlns:a16="http://schemas.microsoft.com/office/drawing/2014/main" id="{AF6E77BB-B14E-79E5-5BBC-F4966892969C}"/>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87363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GB" dirty="0"/>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
        <p:nvSpPr>
          <p:cNvPr id="2" name="Rectangle 1">
            <a:extLst>
              <a:ext uri="{FF2B5EF4-FFF2-40B4-BE49-F238E27FC236}">
                <a16:creationId xmlns:a16="http://schemas.microsoft.com/office/drawing/2014/main" id="{95BD29BC-5897-63D6-1FA4-40E4A1B4FC72}"/>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87457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16" y="0"/>
            <a:ext cx="4050791"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720243" y="80010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624F836-B9F0-4442-A0C5-00C74EB584D4}" type="datetimeFigureOut">
              <a:rPr lang="en-GB" smtClean="0"/>
              <a:t>05/10/2024</a:t>
            </a:fld>
            <a:endParaRPr lang="en-GB"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GB"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469B5BD-C33D-407A-8652-0D3D6CBDED23}" type="slidenum">
              <a:rPr lang="en-GB" smtClean="0"/>
              <a:t>‹#›</a:t>
            </a:fld>
            <a:endParaRPr lang="en-GB" dirty="0"/>
          </a:p>
        </p:txBody>
      </p:sp>
      <p:sp>
        <p:nvSpPr>
          <p:cNvPr id="10" name="Rectangle 9">
            <a:extLst>
              <a:ext uri="{FF2B5EF4-FFF2-40B4-BE49-F238E27FC236}">
                <a16:creationId xmlns:a16="http://schemas.microsoft.com/office/drawing/2014/main" id="{817BBDFF-E16B-BF2E-DB0D-AA85898B64CB}"/>
              </a:ext>
            </a:extLst>
          </p:cNvPr>
          <p:cNvSpPr/>
          <p:nvPr userDrawn="1"/>
        </p:nvSpPr>
        <p:spPr>
          <a:xfrm>
            <a:off x="3175" y="6272820"/>
            <a:ext cx="12188825" cy="640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88880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24F836-B9F0-4442-A0C5-00C74EB584D4}" type="datetimeFigureOut">
              <a:rPr lang="en-GB" smtClean="0"/>
              <a:t>05/10/2024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40210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4"/>
            <a:ext cx="10058400" cy="117988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624F836-B9F0-4442-A0C5-00C74EB584D4}" type="datetimeFigureOut">
              <a:rPr lang="en-GB" smtClean="0"/>
              <a:t>05/10/2024</a:t>
            </a:fld>
            <a:endParaRPr lang="en-GB"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GB"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469B5BD-C33D-407A-8652-0D3D6CBDED23}" type="slidenum">
              <a:rPr lang="en-GB" smtClean="0"/>
              <a:t>‹#›</a:t>
            </a:fld>
            <a:endParaRPr lang="en-GB" dirty="0"/>
          </a:p>
        </p:txBody>
      </p:sp>
    </p:spTree>
    <p:extLst>
      <p:ext uri="{BB962C8B-B14F-4D97-AF65-F5344CB8AC3E}">
        <p14:creationId xmlns:p14="http://schemas.microsoft.com/office/powerpoint/2010/main" val="2628597900"/>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501CAE0-7D99-E9AE-0DF6-8A0FFF5F18A4}"/>
              </a:ext>
            </a:extLst>
          </p:cNvPr>
          <p:cNvSpPr>
            <a:spLocks noGrp="1"/>
          </p:cNvSpPr>
          <p:nvPr>
            <p:ph type="title"/>
          </p:nvPr>
        </p:nvSpPr>
        <p:spPr>
          <a:xfrm>
            <a:off x="527057" y="579479"/>
            <a:ext cx="10877005" cy="3512230"/>
          </a:xfrm>
        </p:spPr>
        <p:txBody>
          <a:bodyPr>
            <a:noAutofit/>
          </a:bodyPr>
          <a:lstStyle/>
          <a:p>
            <a:pPr>
              <a:lnSpc>
                <a:spcPct val="100000"/>
              </a:lnSpc>
            </a:pPr>
            <a:r>
              <a:rPr lang="en-US" sz="2400" b="1" dirty="0">
                <a:effectLst/>
                <a:latin typeface="Arial" panose="020B0604020202020204" pitchFamily="34" charset="0"/>
                <a:ea typeface="SimSun" panose="02010600030101010101" pitchFamily="2" charset="-122"/>
                <a:cs typeface="Arial" panose="020B0604020202020204" pitchFamily="34" charset="0"/>
              </a:rPr>
              <a:t>3GPP TSG-RAN WG4 Meeting #112bis			 R4-2415381</a:t>
            </a:r>
            <a:br>
              <a:rPr lang="en-GB" sz="2400" b="1" dirty="0">
                <a:effectLst/>
                <a:latin typeface="Arial" panose="020B0604020202020204" pitchFamily="34" charset="0"/>
                <a:ea typeface="SimSun" panose="02010600030101010101" pitchFamily="2" charset="-122"/>
                <a:cs typeface="Times New Roman" panose="02020603050405020304" pitchFamily="18" charset="0"/>
              </a:rPr>
            </a:br>
            <a:r>
              <a:rPr lang="en-US" sz="2400" b="1" dirty="0">
                <a:effectLst/>
                <a:latin typeface="Arial" panose="020B0604020202020204" pitchFamily="34" charset="0"/>
                <a:ea typeface="SimSun" panose="02010600030101010101" pitchFamily="2" charset="-122"/>
                <a:cs typeface="Arial" panose="020B0604020202020204" pitchFamily="34" charset="0"/>
              </a:rPr>
              <a:t>Hefei, Anhui, China, 14</a:t>
            </a:r>
            <a:r>
              <a:rPr lang="en-US" sz="2400" b="1" baseline="30000" dirty="0">
                <a:effectLst/>
                <a:latin typeface="Arial" panose="020B0604020202020204" pitchFamily="34" charset="0"/>
                <a:ea typeface="SimSun" panose="02010600030101010101" pitchFamily="2" charset="-122"/>
                <a:cs typeface="Arial" panose="020B0604020202020204" pitchFamily="34" charset="0"/>
              </a:rPr>
              <a:t>th</a:t>
            </a:r>
            <a:r>
              <a:rPr lang="en-US" sz="2400" b="1" dirty="0">
                <a:effectLst/>
                <a:latin typeface="Arial" panose="020B0604020202020204" pitchFamily="34" charset="0"/>
                <a:ea typeface="SimSun" panose="02010600030101010101" pitchFamily="2" charset="-122"/>
                <a:cs typeface="Arial" panose="020B0604020202020204" pitchFamily="34" charset="0"/>
              </a:rPr>
              <a:t> – 18</a:t>
            </a:r>
            <a:r>
              <a:rPr lang="en-US" sz="2400" b="1" baseline="30000" dirty="0">
                <a:effectLst/>
                <a:latin typeface="Arial" panose="020B0604020202020204" pitchFamily="34" charset="0"/>
                <a:ea typeface="SimSun" panose="02010600030101010101" pitchFamily="2" charset="-122"/>
                <a:cs typeface="Arial" panose="020B0604020202020204" pitchFamily="34" charset="0"/>
              </a:rPr>
              <a:t>th</a:t>
            </a:r>
            <a:r>
              <a:rPr lang="en-US" sz="2400" b="1" dirty="0">
                <a:effectLst/>
                <a:latin typeface="Arial" panose="020B0604020202020204" pitchFamily="34" charset="0"/>
                <a:ea typeface="SimSun" panose="02010600030101010101" pitchFamily="2" charset="-122"/>
                <a:cs typeface="Arial" panose="020B0604020202020204" pitchFamily="34" charset="0"/>
              </a:rPr>
              <a:t> October, 2024</a:t>
            </a:r>
            <a:br>
              <a:rPr lang="en-GB" sz="2400" b="1"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 </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Agenda Item:		6.9.1</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Source: 			Intelsat</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Title:</a:t>
            </a:r>
            <a:r>
              <a:rPr lang="en-GB" sz="2400" dirty="0">
                <a:effectLst/>
                <a:latin typeface="Arial" panose="020B0604020202020204" pitchFamily="34" charset="0"/>
                <a:ea typeface="SimSun" panose="02010600030101010101" pitchFamily="2" charset="-122"/>
                <a:cs typeface="Arial" panose="020B0604020202020204" pitchFamily="34" charset="0"/>
              </a:rPr>
              <a:t> 	 			</a:t>
            </a:r>
            <a:r>
              <a:rPr lang="en-GB" sz="2400" b="1" dirty="0">
                <a:effectLst/>
                <a:latin typeface="Arial" panose="020B0604020202020204" pitchFamily="34" charset="0"/>
                <a:ea typeface="SimSun" panose="02010600030101010101" pitchFamily="2" charset="-122"/>
                <a:cs typeface="Arial" panose="020B0604020202020204" pitchFamily="34" charset="0"/>
              </a:rPr>
              <a:t>Mobile VSAT Motivation and Market Growth</a:t>
            </a:r>
            <a:br>
              <a:rPr lang="en-GB" sz="2400" dirty="0">
                <a:effectLst/>
                <a:latin typeface="Arial" panose="020B0604020202020204" pitchFamily="34" charset="0"/>
                <a:ea typeface="SimSun" panose="02010600030101010101" pitchFamily="2" charset="-122"/>
                <a:cs typeface="Times New Roman" panose="02020603050405020304" pitchFamily="18" charset="0"/>
              </a:rPr>
            </a:br>
            <a:r>
              <a:rPr lang="en-GB" sz="2400" b="1" dirty="0">
                <a:effectLst/>
                <a:latin typeface="Arial" panose="020B0604020202020204" pitchFamily="34" charset="0"/>
                <a:ea typeface="SimSun" panose="02010600030101010101" pitchFamily="2" charset="-122"/>
                <a:cs typeface="Arial" panose="020B0604020202020204" pitchFamily="34" charset="0"/>
              </a:rPr>
              <a:t>Document for:</a:t>
            </a:r>
            <a:r>
              <a:rPr lang="en-GB" sz="2400" dirty="0">
                <a:effectLst/>
                <a:latin typeface="Arial" panose="020B0604020202020204" pitchFamily="34" charset="0"/>
                <a:ea typeface="SimSun" panose="02010600030101010101" pitchFamily="2" charset="-122"/>
                <a:cs typeface="Arial" panose="020B0604020202020204" pitchFamily="34" charset="0"/>
              </a:rPr>
              <a:t>		</a:t>
            </a:r>
            <a:r>
              <a:rPr lang="en-GB" sz="2400" b="1" dirty="0">
                <a:effectLst/>
                <a:latin typeface="Arial" panose="020B0604020202020204" pitchFamily="34" charset="0"/>
                <a:ea typeface="SimSun" panose="02010600030101010101" pitchFamily="2" charset="-122"/>
                <a:cs typeface="Arial" panose="020B0604020202020204" pitchFamily="34" charset="0"/>
              </a:rPr>
              <a:t>Discussion and Decision</a:t>
            </a:r>
            <a:br>
              <a:rPr lang="en-GB" sz="2400" b="1" dirty="0">
                <a:effectLst/>
                <a:latin typeface="Arial" panose="020B0604020202020204" pitchFamily="34" charset="0"/>
                <a:ea typeface="SimSun" panose="02010600030101010101" pitchFamily="2" charset="-122"/>
                <a:cs typeface="Arial" panose="020B0604020202020204" pitchFamily="34" charset="0"/>
              </a:rPr>
            </a:br>
            <a:br>
              <a:rPr lang="en-GB" sz="2400" b="1" dirty="0">
                <a:effectLst/>
                <a:latin typeface="Arial" panose="020B0604020202020204" pitchFamily="34" charset="0"/>
                <a:ea typeface="SimSun" panose="02010600030101010101" pitchFamily="2" charset="-122"/>
                <a:cs typeface="Arial" panose="020B0604020202020204" pitchFamily="34" charset="0"/>
              </a:rPr>
            </a:br>
            <a:endParaRPr lang="en-GB" sz="2400" dirty="0">
              <a:solidFill>
                <a:srgbClr val="FF0000"/>
              </a:solidFill>
            </a:endParaRPr>
          </a:p>
        </p:txBody>
      </p:sp>
    </p:spTree>
    <p:extLst>
      <p:ext uri="{BB962C8B-B14F-4D97-AF65-F5344CB8AC3E}">
        <p14:creationId xmlns:p14="http://schemas.microsoft.com/office/powerpoint/2010/main" val="2386442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91293"/>
            <a:ext cx="10058400" cy="837346"/>
          </a:xfrm>
        </p:spPr>
        <p:txBody>
          <a:bodyPr>
            <a:normAutofit/>
          </a:bodyPr>
          <a:lstStyle/>
          <a:p>
            <a:r>
              <a:rPr lang="en-GB" sz="4000" dirty="0"/>
              <a:t>High Level Parameters of Notional VSAT Terminals </a:t>
            </a:r>
          </a:p>
        </p:txBody>
      </p:sp>
      <p:sp>
        <p:nvSpPr>
          <p:cNvPr id="7" name="TextBox 6">
            <a:extLst>
              <a:ext uri="{FF2B5EF4-FFF2-40B4-BE49-F238E27FC236}">
                <a16:creationId xmlns:a16="http://schemas.microsoft.com/office/drawing/2014/main" id="{C7320640-8AA7-6ED1-999B-C8DC924DD9E8}"/>
              </a:ext>
            </a:extLst>
          </p:cNvPr>
          <p:cNvSpPr txBox="1"/>
          <p:nvPr/>
        </p:nvSpPr>
        <p:spPr>
          <a:xfrm>
            <a:off x="3138750" y="6386730"/>
            <a:ext cx="5914504" cy="369332"/>
          </a:xfrm>
          <a:prstGeom prst="rect">
            <a:avLst/>
          </a:prstGeom>
          <a:solidFill>
            <a:srgbClr val="00B0F0"/>
          </a:solidFill>
        </p:spPr>
        <p:txBody>
          <a:bodyPr wrap="none" rtlCol="0">
            <a:spAutoFit/>
          </a:bodyPr>
          <a:lstStyle/>
          <a:p>
            <a:pPr algn="ctr"/>
            <a:r>
              <a:rPr lang="en-GB" dirty="0">
                <a:solidFill>
                  <a:schemeClr val="bg1"/>
                </a:solidFill>
              </a:rPr>
              <a:t>Figure  4 High-level Parameters of Notional Mobile VSAT FPAs</a:t>
            </a:r>
          </a:p>
        </p:txBody>
      </p:sp>
      <p:graphicFrame>
        <p:nvGraphicFramePr>
          <p:cNvPr id="4" name="Table 5">
            <a:extLst>
              <a:ext uri="{FF2B5EF4-FFF2-40B4-BE49-F238E27FC236}">
                <a16:creationId xmlns:a16="http://schemas.microsoft.com/office/drawing/2014/main" id="{8D46887C-136E-50E5-8B65-27176C0FBF4E}"/>
              </a:ext>
            </a:extLst>
          </p:cNvPr>
          <p:cNvGraphicFramePr>
            <a:graphicFrameLocks noGrp="1"/>
          </p:cNvGraphicFramePr>
          <p:nvPr>
            <p:extLst>
              <p:ext uri="{D42A27DB-BD31-4B8C-83A1-F6EECF244321}">
                <p14:modId xmlns:p14="http://schemas.microsoft.com/office/powerpoint/2010/main" val="1101231269"/>
              </p:ext>
            </p:extLst>
          </p:nvPr>
        </p:nvGraphicFramePr>
        <p:xfrm>
          <a:off x="1560946" y="1123950"/>
          <a:ext cx="9126104" cy="4460685"/>
        </p:xfrm>
        <a:graphic>
          <a:graphicData uri="http://schemas.openxmlformats.org/drawingml/2006/table">
            <a:tbl>
              <a:tblPr firstRow="1" bandRow="1">
                <a:tableStyleId>{93296810-A885-4BE3-A3E7-6D5BEEA58F35}</a:tableStyleId>
              </a:tblPr>
              <a:tblGrid>
                <a:gridCol w="2159848">
                  <a:extLst>
                    <a:ext uri="{9D8B030D-6E8A-4147-A177-3AD203B41FA5}">
                      <a16:colId xmlns:a16="http://schemas.microsoft.com/office/drawing/2014/main" val="2481444326"/>
                    </a:ext>
                  </a:extLst>
                </a:gridCol>
                <a:gridCol w="757818">
                  <a:extLst>
                    <a:ext uri="{9D8B030D-6E8A-4147-A177-3AD203B41FA5}">
                      <a16:colId xmlns:a16="http://schemas.microsoft.com/office/drawing/2014/main" val="1277592878"/>
                    </a:ext>
                  </a:extLst>
                </a:gridCol>
                <a:gridCol w="1565485">
                  <a:extLst>
                    <a:ext uri="{9D8B030D-6E8A-4147-A177-3AD203B41FA5}">
                      <a16:colId xmlns:a16="http://schemas.microsoft.com/office/drawing/2014/main" val="754307324"/>
                    </a:ext>
                  </a:extLst>
                </a:gridCol>
                <a:gridCol w="1565485">
                  <a:extLst>
                    <a:ext uri="{9D8B030D-6E8A-4147-A177-3AD203B41FA5}">
                      <a16:colId xmlns:a16="http://schemas.microsoft.com/office/drawing/2014/main" val="3266020384"/>
                    </a:ext>
                  </a:extLst>
                </a:gridCol>
                <a:gridCol w="1565485">
                  <a:extLst>
                    <a:ext uri="{9D8B030D-6E8A-4147-A177-3AD203B41FA5}">
                      <a16:colId xmlns:a16="http://schemas.microsoft.com/office/drawing/2014/main" val="3359952094"/>
                    </a:ext>
                  </a:extLst>
                </a:gridCol>
                <a:gridCol w="1511983">
                  <a:extLst>
                    <a:ext uri="{9D8B030D-6E8A-4147-A177-3AD203B41FA5}">
                      <a16:colId xmlns:a16="http://schemas.microsoft.com/office/drawing/2014/main" val="3698002363"/>
                    </a:ext>
                  </a:extLst>
                </a:gridCol>
              </a:tblGrid>
              <a:tr h="400529">
                <a:tc>
                  <a:txBody>
                    <a:bodyPr/>
                    <a:lstStyle/>
                    <a:p>
                      <a:pPr algn="ctr"/>
                      <a:r>
                        <a:rPr lang="en-US" sz="1600" dirty="0"/>
                        <a:t>Characteristics</a:t>
                      </a:r>
                    </a:p>
                  </a:txBody>
                  <a:tcPr/>
                </a:tc>
                <a:tc>
                  <a:txBody>
                    <a:bodyPr/>
                    <a:lstStyle/>
                    <a:p>
                      <a:pPr algn="ctr"/>
                      <a:r>
                        <a:rPr lang="en-US" sz="1600" dirty="0"/>
                        <a:t>Unit</a:t>
                      </a:r>
                    </a:p>
                  </a:txBody>
                  <a:tcPr/>
                </a:tc>
                <a:tc>
                  <a:txBody>
                    <a:bodyPr/>
                    <a:lstStyle/>
                    <a:p>
                      <a:pPr algn="ctr"/>
                      <a:r>
                        <a:rPr lang="en-US" sz="1600" dirty="0"/>
                        <a:t>20cm x 20cm</a:t>
                      </a:r>
                    </a:p>
                  </a:txBody>
                  <a:tcPr/>
                </a:tc>
                <a:tc>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US" sz="1600" dirty="0"/>
                        <a:t>40cm x 40cm</a:t>
                      </a:r>
                    </a:p>
                  </a:txBody>
                  <a:tcPr/>
                </a:tc>
                <a:tc>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US" sz="1600" dirty="0"/>
                        <a:t>60cm x 60cm</a:t>
                      </a:r>
                    </a:p>
                  </a:txBody>
                  <a:tcPr/>
                </a:tc>
                <a:tc>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US" sz="1600" dirty="0"/>
                        <a:t>Comments</a:t>
                      </a:r>
                    </a:p>
                  </a:txBody>
                  <a:tcPr/>
                </a:tc>
                <a:extLst>
                  <a:ext uri="{0D108BD9-81ED-4DB2-BD59-A6C34878D82A}">
                    <a16:rowId xmlns:a16="http://schemas.microsoft.com/office/drawing/2014/main" val="2252733532"/>
                  </a:ext>
                </a:extLst>
              </a:tr>
              <a:tr h="362122">
                <a:tc>
                  <a:txBody>
                    <a:bodyPr/>
                    <a:lstStyle/>
                    <a:p>
                      <a:pPr algn="ctr"/>
                      <a:r>
                        <a:rPr lang="en-US" sz="1600" dirty="0"/>
                        <a:t>Frequency band</a:t>
                      </a:r>
                    </a:p>
                  </a:txBody>
                  <a:tcPr/>
                </a:tc>
                <a:tc>
                  <a:txBody>
                    <a:bodyPr/>
                    <a:lstStyle/>
                    <a:p>
                      <a:pPr algn="ctr"/>
                      <a:endParaRPr lang="en-US" sz="1600" dirty="0"/>
                    </a:p>
                  </a:txBody>
                  <a:tcPr/>
                </a:tc>
                <a:tc gridSpan="3">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US" sz="1600" dirty="0"/>
                        <a:t>Ku band</a:t>
                      </a:r>
                    </a:p>
                  </a:txBody>
                  <a:tcPr/>
                </a:tc>
                <a:tc hMerge="1">
                  <a:txBody>
                    <a:bodyPr/>
                    <a:lstStyle/>
                    <a:p>
                      <a:pPr algn="ctr"/>
                      <a:endParaRPr lang="en-US" sz="1600" dirty="0"/>
                    </a:p>
                  </a:txBody>
                  <a:tcPr/>
                </a:tc>
                <a:tc hMerge="1">
                  <a:txBody>
                    <a:bodyPr/>
                    <a:lstStyle/>
                    <a:p>
                      <a:pPr algn="ctr"/>
                      <a:endParaRPr lang="en-US" sz="1600" dirty="0"/>
                    </a:p>
                  </a:txBody>
                  <a:tcPr/>
                </a:tc>
                <a:tc>
                  <a:txBody>
                    <a:bodyPr/>
                    <a:lstStyle/>
                    <a:p>
                      <a:pPr algn="ctr"/>
                      <a:endParaRPr lang="en-US" sz="1600" dirty="0"/>
                    </a:p>
                  </a:txBody>
                  <a:tcPr/>
                </a:tc>
                <a:extLst>
                  <a:ext uri="{0D108BD9-81ED-4DB2-BD59-A6C34878D82A}">
                    <a16:rowId xmlns:a16="http://schemas.microsoft.com/office/drawing/2014/main" val="1357612574"/>
                  </a:ext>
                </a:extLst>
              </a:tr>
              <a:tr h="362122">
                <a:tc>
                  <a:txBody>
                    <a:bodyPr/>
                    <a:lstStyle/>
                    <a:p>
                      <a:pPr algn="ctr"/>
                      <a:r>
                        <a:rPr lang="en-US" sz="1600" dirty="0"/>
                        <a:t>Uplink Frequency</a:t>
                      </a:r>
                    </a:p>
                  </a:txBody>
                  <a:tcPr/>
                </a:tc>
                <a:tc>
                  <a:txBody>
                    <a:bodyPr/>
                    <a:lstStyle/>
                    <a:p>
                      <a:pPr algn="ctr"/>
                      <a:r>
                        <a:rPr lang="en-US" sz="1600" dirty="0"/>
                        <a:t>GHz</a:t>
                      </a:r>
                    </a:p>
                  </a:txBody>
                  <a:tcPr/>
                </a:tc>
                <a:tc gridSpan="3">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US" sz="1600" dirty="0"/>
                        <a:t>13.75-14.5</a:t>
                      </a:r>
                    </a:p>
                  </a:txBody>
                  <a:tcPr/>
                </a:tc>
                <a:tc hMerge="1">
                  <a:txBody>
                    <a:bodyPr/>
                    <a:lstStyle/>
                    <a:p>
                      <a:pPr algn="ctr"/>
                      <a:endParaRPr lang="en-US" sz="1600" dirty="0"/>
                    </a:p>
                  </a:txBody>
                  <a:tcPr/>
                </a:tc>
                <a:tc hMerge="1">
                  <a:txBody>
                    <a:bodyPr/>
                    <a:lstStyle/>
                    <a:p>
                      <a:pPr algn="ctr"/>
                      <a:endParaRPr lang="en-US" sz="1600" dirty="0"/>
                    </a:p>
                  </a:txBody>
                  <a:tcPr/>
                </a:tc>
                <a:tc>
                  <a:txBody>
                    <a:bodyPr/>
                    <a:lstStyle/>
                    <a:p>
                      <a:pPr algn="ctr"/>
                      <a:endParaRPr lang="en-US" sz="1600" dirty="0"/>
                    </a:p>
                  </a:txBody>
                  <a:tcPr/>
                </a:tc>
                <a:extLst>
                  <a:ext uri="{0D108BD9-81ED-4DB2-BD59-A6C34878D82A}">
                    <a16:rowId xmlns:a16="http://schemas.microsoft.com/office/drawing/2014/main" val="1860280057"/>
                  </a:ext>
                </a:extLst>
              </a:tr>
              <a:tr h="362122">
                <a:tc>
                  <a:txBody>
                    <a:bodyPr/>
                    <a:lstStyle/>
                    <a:p>
                      <a:pPr algn="ctr"/>
                      <a:r>
                        <a:rPr lang="en-US" sz="1600" dirty="0"/>
                        <a:t>Downlink Frequency</a:t>
                      </a:r>
                    </a:p>
                  </a:txBody>
                  <a:tcPr/>
                </a:tc>
                <a:tc>
                  <a:txBody>
                    <a:bodyPr/>
                    <a:lstStyle/>
                    <a:p>
                      <a:pPr algn="ctr"/>
                      <a:r>
                        <a:rPr lang="en-US" sz="1600" dirty="0"/>
                        <a:t>GHz</a:t>
                      </a:r>
                    </a:p>
                  </a:txBody>
                  <a:tcPr/>
                </a:tc>
                <a:tc gridSpan="3">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US" sz="1600" dirty="0"/>
                        <a:t>10.7-12.75</a:t>
                      </a:r>
                    </a:p>
                  </a:txBody>
                  <a:tcPr/>
                </a:tc>
                <a:tc hMerge="1">
                  <a:txBody>
                    <a:bodyPr/>
                    <a:lstStyle/>
                    <a:p>
                      <a:pPr algn="ctr"/>
                      <a:endParaRPr lang="en-US" sz="1600" dirty="0"/>
                    </a:p>
                  </a:txBody>
                  <a:tcPr/>
                </a:tc>
                <a:tc hMerge="1">
                  <a:txBody>
                    <a:bodyPr/>
                    <a:lstStyle/>
                    <a:p>
                      <a:pPr algn="ctr"/>
                      <a:endParaRPr lang="en-US" sz="1600" dirty="0"/>
                    </a:p>
                  </a:txBody>
                  <a:tcPr/>
                </a:tc>
                <a:tc>
                  <a:txBody>
                    <a:bodyPr/>
                    <a:lstStyle/>
                    <a:p>
                      <a:pPr algn="ctr"/>
                      <a:endParaRPr lang="en-US" sz="1600" dirty="0"/>
                    </a:p>
                  </a:txBody>
                  <a:tcPr/>
                </a:tc>
                <a:extLst>
                  <a:ext uri="{0D108BD9-81ED-4DB2-BD59-A6C34878D82A}">
                    <a16:rowId xmlns:a16="http://schemas.microsoft.com/office/drawing/2014/main" val="4050880094"/>
                  </a:ext>
                </a:extLst>
              </a:tr>
              <a:tr h="362122">
                <a:tc>
                  <a:txBody>
                    <a:bodyPr/>
                    <a:lstStyle/>
                    <a:p>
                      <a:pPr algn="ctr"/>
                      <a:r>
                        <a:rPr lang="en-US" sz="1600" dirty="0"/>
                        <a:t>Polarization</a:t>
                      </a:r>
                    </a:p>
                  </a:txBody>
                  <a:tcPr/>
                </a:tc>
                <a:tc>
                  <a:txBody>
                    <a:bodyPr/>
                    <a:lstStyle/>
                    <a:p>
                      <a:pPr algn="ctr"/>
                      <a:endParaRPr lang="en-US" sz="1600" dirty="0"/>
                    </a:p>
                  </a:txBody>
                  <a:tcPr/>
                </a:tc>
                <a:tc gridSpan="3">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US" sz="1600" dirty="0"/>
                        <a:t>Linear(GEO), Circular(NGSO)</a:t>
                      </a:r>
                    </a:p>
                  </a:txBody>
                  <a:tcPr/>
                </a:tc>
                <a:tc hMerge="1">
                  <a:txBody>
                    <a:bodyPr/>
                    <a:lstStyle/>
                    <a:p>
                      <a:pPr algn="ctr"/>
                      <a:endParaRPr lang="en-US" sz="1600" dirty="0"/>
                    </a:p>
                  </a:txBody>
                  <a:tcPr/>
                </a:tc>
                <a:tc hMerge="1">
                  <a:txBody>
                    <a:bodyPr/>
                    <a:lstStyle/>
                    <a:p>
                      <a:pPr algn="ctr"/>
                      <a:endParaRPr lang="en-US" sz="1600" dirty="0"/>
                    </a:p>
                  </a:txBody>
                  <a:tcPr/>
                </a:tc>
                <a:tc>
                  <a:txBody>
                    <a:bodyPr/>
                    <a:lstStyle/>
                    <a:p>
                      <a:pPr algn="ctr"/>
                      <a:endParaRPr lang="en-US" sz="1600" dirty="0"/>
                    </a:p>
                  </a:txBody>
                  <a:tcPr/>
                </a:tc>
                <a:extLst>
                  <a:ext uri="{0D108BD9-81ED-4DB2-BD59-A6C34878D82A}">
                    <a16:rowId xmlns:a16="http://schemas.microsoft.com/office/drawing/2014/main" val="1880637176"/>
                  </a:ext>
                </a:extLst>
              </a:tr>
              <a:tr h="362122">
                <a:tc>
                  <a:txBody>
                    <a:bodyPr/>
                    <a:lstStyle/>
                    <a:p>
                      <a:pPr algn="ctr"/>
                      <a:r>
                        <a:rPr lang="en-US" sz="1600" dirty="0"/>
                        <a:t>Duplex</a:t>
                      </a:r>
                    </a:p>
                  </a:txBody>
                  <a:tcPr/>
                </a:tc>
                <a:tc>
                  <a:txBody>
                    <a:bodyPr/>
                    <a:lstStyle/>
                    <a:p>
                      <a:pPr algn="ctr"/>
                      <a:endParaRPr lang="en-US" sz="1600" dirty="0"/>
                    </a:p>
                  </a:txBody>
                  <a:tcPr/>
                </a:tc>
                <a:tc gridSpan="3">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US" sz="1600" dirty="0"/>
                        <a:t>Full Duplex</a:t>
                      </a:r>
                    </a:p>
                  </a:txBody>
                  <a:tcPr/>
                </a:tc>
                <a:tc hMerge="1">
                  <a:txBody>
                    <a:bodyPr/>
                    <a:lstStyle/>
                    <a:p>
                      <a:pPr algn="ctr"/>
                      <a:endParaRPr lang="en-US" sz="1600" dirty="0"/>
                    </a:p>
                  </a:txBody>
                  <a:tcPr/>
                </a:tc>
                <a:tc hMerge="1">
                  <a:txBody>
                    <a:bodyPr/>
                    <a:lstStyle/>
                    <a:p>
                      <a:pPr algn="ctr"/>
                      <a:endParaRPr lang="en-US" sz="1600" dirty="0"/>
                    </a:p>
                  </a:txBody>
                  <a:tcPr/>
                </a:tc>
                <a:tc>
                  <a:txBody>
                    <a:bodyPr/>
                    <a:lstStyle/>
                    <a:p>
                      <a:pPr algn="ctr"/>
                      <a:endParaRPr lang="en-US" sz="1600" dirty="0"/>
                    </a:p>
                  </a:txBody>
                  <a:tcPr/>
                </a:tc>
                <a:extLst>
                  <a:ext uri="{0D108BD9-81ED-4DB2-BD59-A6C34878D82A}">
                    <a16:rowId xmlns:a16="http://schemas.microsoft.com/office/drawing/2014/main" val="2824208733"/>
                  </a:ext>
                </a:extLst>
              </a:tr>
              <a:tr h="362122">
                <a:tc>
                  <a:txBody>
                    <a:bodyPr/>
                    <a:lstStyle/>
                    <a:p>
                      <a:pPr algn="ctr"/>
                      <a:r>
                        <a:rPr lang="en-US" sz="1600" dirty="0"/>
                        <a:t>Rx Antenna gain</a:t>
                      </a:r>
                    </a:p>
                  </a:txBody>
                  <a:tcPr/>
                </a:tc>
                <a:tc>
                  <a:txBody>
                    <a:bodyPr/>
                    <a:lstStyle/>
                    <a:p>
                      <a:pPr algn="ctr"/>
                      <a:r>
                        <a:rPr lang="en-US" sz="1600" dirty="0"/>
                        <a:t>dBi</a:t>
                      </a:r>
                    </a:p>
                  </a:txBody>
                  <a:tcPr/>
                </a:tc>
                <a:tc>
                  <a:txBody>
                    <a:bodyPr/>
                    <a:lstStyle/>
                    <a:p>
                      <a:pPr algn="ctr"/>
                      <a:r>
                        <a:rPr lang="en-US" sz="1600" dirty="0"/>
                        <a:t>22.3</a:t>
                      </a:r>
                    </a:p>
                  </a:txBody>
                  <a:tcPr/>
                </a:tc>
                <a:tc>
                  <a:txBody>
                    <a:bodyPr/>
                    <a:lstStyle/>
                    <a:p>
                      <a:pPr algn="ctr"/>
                      <a:r>
                        <a:rPr lang="en-US" sz="1600" dirty="0"/>
                        <a:t>28.3</a:t>
                      </a:r>
                    </a:p>
                  </a:txBody>
                  <a:tcPr/>
                </a:tc>
                <a:tc>
                  <a:txBody>
                    <a:bodyPr/>
                    <a:lstStyle/>
                    <a:p>
                      <a:pPr algn="ctr"/>
                      <a:r>
                        <a:rPr lang="en-US" sz="1600" dirty="0"/>
                        <a:t>32.1</a:t>
                      </a:r>
                    </a:p>
                  </a:txBody>
                  <a:tcPr/>
                </a:tc>
                <a:tc>
                  <a:txBody>
                    <a:bodyPr/>
                    <a:lstStyle/>
                    <a:p>
                      <a:pPr algn="ctr"/>
                      <a:r>
                        <a:rPr lang="en-US" sz="1600" dirty="0"/>
                        <a:t>@11.7 GHz</a:t>
                      </a:r>
                    </a:p>
                  </a:txBody>
                  <a:tcPr/>
                </a:tc>
                <a:extLst>
                  <a:ext uri="{0D108BD9-81ED-4DB2-BD59-A6C34878D82A}">
                    <a16:rowId xmlns:a16="http://schemas.microsoft.com/office/drawing/2014/main" val="2575686840"/>
                  </a:ext>
                </a:extLst>
              </a:tr>
              <a:tr h="362122">
                <a:tc>
                  <a:txBody>
                    <a:bodyPr/>
                    <a:lstStyle/>
                    <a:p>
                      <a:pPr algn="ctr"/>
                      <a:r>
                        <a:rPr lang="en-US" sz="1600" dirty="0"/>
                        <a:t>Antenna temp</a:t>
                      </a:r>
                    </a:p>
                  </a:txBody>
                  <a:tcPr/>
                </a:tc>
                <a:tc>
                  <a:txBody>
                    <a:bodyPr/>
                    <a:lstStyle/>
                    <a:p>
                      <a:pPr algn="ctr"/>
                      <a:r>
                        <a:rPr lang="en-US" sz="1600" dirty="0"/>
                        <a:t>K</a:t>
                      </a:r>
                    </a:p>
                  </a:txBody>
                  <a:tcPr/>
                </a:tc>
                <a:tc>
                  <a:txBody>
                    <a:bodyPr/>
                    <a:lstStyle/>
                    <a:p>
                      <a:pPr algn="ctr"/>
                      <a:r>
                        <a:rPr lang="en-US" sz="1600" dirty="0"/>
                        <a:t>43</a:t>
                      </a:r>
                    </a:p>
                  </a:txBody>
                  <a:tcPr/>
                </a:tc>
                <a:tc>
                  <a:txBody>
                    <a:bodyPr/>
                    <a:lstStyle/>
                    <a:p>
                      <a:pPr algn="ctr"/>
                      <a:r>
                        <a:rPr lang="en-US" sz="1600" dirty="0"/>
                        <a:t>43</a:t>
                      </a:r>
                    </a:p>
                  </a:txBody>
                  <a:tcPr/>
                </a:tc>
                <a:tc>
                  <a:txBody>
                    <a:bodyPr/>
                    <a:lstStyle/>
                    <a:p>
                      <a:pPr algn="ctr"/>
                      <a:r>
                        <a:rPr lang="en-US" sz="1600" dirty="0"/>
                        <a:t>43</a:t>
                      </a:r>
                    </a:p>
                  </a:txBody>
                  <a:tcPr/>
                </a:tc>
                <a:tc>
                  <a:txBody>
                    <a:bodyPr/>
                    <a:lstStyle/>
                    <a:p>
                      <a:pPr algn="ctr"/>
                      <a:endParaRPr lang="en-US" sz="1600" dirty="0"/>
                    </a:p>
                  </a:txBody>
                  <a:tcPr/>
                </a:tc>
                <a:extLst>
                  <a:ext uri="{0D108BD9-81ED-4DB2-BD59-A6C34878D82A}">
                    <a16:rowId xmlns:a16="http://schemas.microsoft.com/office/drawing/2014/main" val="1593834235"/>
                  </a:ext>
                </a:extLst>
              </a:tr>
              <a:tr h="400529">
                <a:tc>
                  <a:txBody>
                    <a:bodyPr/>
                    <a:lstStyle/>
                    <a:p>
                      <a:pPr algn="ctr"/>
                      <a:r>
                        <a:rPr lang="en-US" sz="1600" dirty="0"/>
                        <a:t>Noise Figure</a:t>
                      </a:r>
                    </a:p>
                  </a:txBody>
                  <a:tcPr/>
                </a:tc>
                <a:tc>
                  <a:txBody>
                    <a:bodyPr/>
                    <a:lstStyle/>
                    <a:p>
                      <a:pPr algn="ctr"/>
                      <a:r>
                        <a:rPr lang="en-US" sz="1600" dirty="0"/>
                        <a:t>K</a:t>
                      </a:r>
                    </a:p>
                  </a:txBody>
                  <a:tcPr/>
                </a:tc>
                <a:tc>
                  <a:txBody>
                    <a:bodyPr/>
                    <a:lstStyle/>
                    <a:p>
                      <a:pPr algn="ctr"/>
                      <a:r>
                        <a:rPr lang="en-US" sz="1600" dirty="0"/>
                        <a:t>3.3</a:t>
                      </a:r>
                    </a:p>
                  </a:txBody>
                  <a:tcPr/>
                </a:tc>
                <a:tc>
                  <a:txBody>
                    <a:bodyPr/>
                    <a:lstStyle/>
                    <a:p>
                      <a:pPr algn="ctr"/>
                      <a:r>
                        <a:rPr lang="en-US" sz="1600" dirty="0"/>
                        <a:t>3.3</a:t>
                      </a:r>
                    </a:p>
                  </a:txBody>
                  <a:tcPr/>
                </a:tc>
                <a:tc>
                  <a:txBody>
                    <a:bodyPr/>
                    <a:lstStyle/>
                    <a:p>
                      <a:pPr algn="ctr"/>
                      <a:r>
                        <a:rPr lang="en-US" sz="1600" dirty="0"/>
                        <a:t>3.3</a:t>
                      </a:r>
                    </a:p>
                  </a:txBody>
                  <a:tcPr/>
                </a:tc>
                <a:tc>
                  <a:txBody>
                    <a:bodyPr/>
                    <a:lstStyle/>
                    <a:p>
                      <a:pPr algn="ctr"/>
                      <a:endParaRPr lang="en-US" sz="1600" dirty="0"/>
                    </a:p>
                  </a:txBody>
                  <a:tcPr/>
                </a:tc>
                <a:extLst>
                  <a:ext uri="{0D108BD9-81ED-4DB2-BD59-A6C34878D82A}">
                    <a16:rowId xmlns:a16="http://schemas.microsoft.com/office/drawing/2014/main" val="807554309"/>
                  </a:ext>
                </a:extLst>
              </a:tr>
              <a:tr h="400529">
                <a:tc>
                  <a:txBody>
                    <a:bodyPr/>
                    <a:lstStyle/>
                    <a:p>
                      <a:pPr algn="ctr"/>
                      <a:r>
                        <a:rPr lang="en-US" sz="1600" dirty="0"/>
                        <a:t>System temp</a:t>
                      </a:r>
                    </a:p>
                  </a:txBody>
                  <a:tcPr/>
                </a:tc>
                <a:tc>
                  <a:txBody>
                    <a:bodyPr/>
                    <a:lstStyle/>
                    <a:p>
                      <a:pPr algn="ctr"/>
                      <a:r>
                        <a:rPr lang="en-US" sz="1600" dirty="0"/>
                        <a:t>K</a:t>
                      </a:r>
                    </a:p>
                  </a:txBody>
                  <a:tcPr/>
                </a:tc>
                <a:tc>
                  <a:txBody>
                    <a:bodyPr/>
                    <a:lstStyle/>
                    <a:p>
                      <a:pPr algn="ctr"/>
                      <a:r>
                        <a:rPr lang="en-US" sz="1600" dirty="0"/>
                        <a:t>373</a:t>
                      </a:r>
                    </a:p>
                  </a:txBody>
                  <a:tcPr/>
                </a:tc>
                <a:tc>
                  <a:txBody>
                    <a:bodyPr/>
                    <a:lstStyle/>
                    <a:p>
                      <a:pPr algn="ctr"/>
                      <a:r>
                        <a:rPr lang="en-US" sz="1600" dirty="0"/>
                        <a:t>373</a:t>
                      </a:r>
                    </a:p>
                  </a:txBody>
                  <a:tcPr/>
                </a:tc>
                <a:tc>
                  <a:txBody>
                    <a:bodyPr/>
                    <a:lstStyle/>
                    <a:p>
                      <a:pPr algn="ctr"/>
                      <a:r>
                        <a:rPr lang="en-US" sz="1600" dirty="0"/>
                        <a:t>373</a:t>
                      </a:r>
                    </a:p>
                  </a:txBody>
                  <a:tcPr/>
                </a:tc>
                <a:tc>
                  <a:txBody>
                    <a:bodyPr/>
                    <a:lstStyle/>
                    <a:p>
                      <a:pPr algn="ctr"/>
                      <a:endParaRPr lang="en-US" sz="1600" dirty="0"/>
                    </a:p>
                  </a:txBody>
                  <a:tcPr/>
                </a:tc>
                <a:extLst>
                  <a:ext uri="{0D108BD9-81ED-4DB2-BD59-A6C34878D82A}">
                    <a16:rowId xmlns:a16="http://schemas.microsoft.com/office/drawing/2014/main" val="1547818305"/>
                  </a:ext>
                </a:extLst>
              </a:tr>
              <a:tr h="362122">
                <a:tc>
                  <a:txBody>
                    <a:bodyPr/>
                    <a:lstStyle/>
                    <a:p>
                      <a:pPr algn="ctr"/>
                      <a:r>
                        <a:rPr lang="en-US" sz="1600" dirty="0"/>
                        <a:t>G/T </a:t>
                      </a:r>
                    </a:p>
                  </a:txBody>
                  <a:tcPr/>
                </a:tc>
                <a:tc>
                  <a:txBody>
                    <a:bodyPr/>
                    <a:lstStyle/>
                    <a:p>
                      <a:pPr algn="ctr"/>
                      <a:r>
                        <a:rPr lang="en-US" sz="1600" dirty="0"/>
                        <a:t>dB/K</a:t>
                      </a:r>
                    </a:p>
                  </a:txBody>
                  <a:tcPr/>
                </a:tc>
                <a:tc>
                  <a:txBody>
                    <a:bodyPr/>
                    <a:lstStyle/>
                    <a:p>
                      <a:pPr algn="ctr"/>
                      <a:r>
                        <a:rPr lang="en-US" sz="1600" dirty="0"/>
                        <a:t>-3.4</a:t>
                      </a:r>
                    </a:p>
                  </a:txBody>
                  <a:tcPr/>
                </a:tc>
                <a:tc>
                  <a:txBody>
                    <a:bodyPr/>
                    <a:lstStyle/>
                    <a:p>
                      <a:pPr algn="ctr"/>
                      <a:r>
                        <a:rPr lang="en-US" sz="1600" dirty="0"/>
                        <a:t>2.6</a:t>
                      </a:r>
                    </a:p>
                  </a:txBody>
                  <a:tcPr/>
                </a:tc>
                <a:tc>
                  <a:txBody>
                    <a:bodyPr/>
                    <a:lstStyle/>
                    <a:p>
                      <a:pPr algn="ctr"/>
                      <a:r>
                        <a:rPr lang="en-US" sz="1600" dirty="0"/>
                        <a:t>6.4</a:t>
                      </a:r>
                    </a:p>
                  </a:txBody>
                  <a:tcPr/>
                </a:tc>
                <a:tc>
                  <a:txBody>
                    <a:bodyPr/>
                    <a:lstStyle/>
                    <a:p>
                      <a:pPr algn="ctr"/>
                      <a:endParaRPr lang="en-US" sz="1600" dirty="0"/>
                    </a:p>
                  </a:txBody>
                  <a:tcPr/>
                </a:tc>
                <a:extLst>
                  <a:ext uri="{0D108BD9-81ED-4DB2-BD59-A6C34878D82A}">
                    <a16:rowId xmlns:a16="http://schemas.microsoft.com/office/drawing/2014/main" val="3860423747"/>
                  </a:ext>
                </a:extLst>
              </a:tr>
              <a:tr h="362122">
                <a:tc>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US" sz="1600" dirty="0"/>
                        <a:t>Tx Antenna Gain</a:t>
                      </a:r>
                    </a:p>
                  </a:txBody>
                  <a:tcPr/>
                </a:tc>
                <a:tc>
                  <a:txBody>
                    <a:bodyPr/>
                    <a:lstStyle/>
                    <a:p>
                      <a:pPr algn="ctr"/>
                      <a:r>
                        <a:rPr lang="en-US" sz="1600" dirty="0"/>
                        <a:t>dBi</a:t>
                      </a:r>
                    </a:p>
                  </a:txBody>
                  <a:tcPr/>
                </a:tc>
                <a:tc>
                  <a:txBody>
                    <a:bodyPr/>
                    <a:lstStyle/>
                    <a:p>
                      <a:pPr algn="ctr"/>
                      <a:r>
                        <a:rPr lang="en-US" sz="1600" dirty="0"/>
                        <a:t>23.9</a:t>
                      </a:r>
                    </a:p>
                  </a:txBody>
                  <a:tcPr/>
                </a:tc>
                <a:tc>
                  <a:txBody>
                    <a:bodyPr/>
                    <a:lstStyle/>
                    <a:p>
                      <a:pPr algn="ctr"/>
                      <a:r>
                        <a:rPr lang="en-US" sz="1600" dirty="0"/>
                        <a:t>29.9</a:t>
                      </a:r>
                    </a:p>
                  </a:txBody>
                  <a:tcPr/>
                </a:tc>
                <a:tc>
                  <a:txBody>
                    <a:bodyPr/>
                    <a:lstStyle/>
                    <a:p>
                      <a:pPr algn="ctr"/>
                      <a:r>
                        <a:rPr lang="en-US" sz="1600" dirty="0"/>
                        <a:t>33.7</a:t>
                      </a:r>
                    </a:p>
                  </a:txBody>
                  <a:tcPr/>
                </a:tc>
                <a:tc>
                  <a:txBody>
                    <a:bodyPr/>
                    <a:lstStyle/>
                    <a:p>
                      <a:pPr algn="ctr"/>
                      <a:r>
                        <a:rPr lang="en-US" sz="1600" dirty="0"/>
                        <a:t> @14.25 GHz</a:t>
                      </a:r>
                    </a:p>
                  </a:txBody>
                  <a:tcPr/>
                </a:tc>
                <a:extLst>
                  <a:ext uri="{0D108BD9-81ED-4DB2-BD59-A6C34878D82A}">
                    <a16:rowId xmlns:a16="http://schemas.microsoft.com/office/drawing/2014/main" val="3046866258"/>
                  </a:ext>
                </a:extLst>
              </a:tr>
            </a:tbl>
          </a:graphicData>
        </a:graphic>
      </p:graphicFrame>
    </p:spTree>
    <p:extLst>
      <p:ext uri="{BB962C8B-B14F-4D97-AF65-F5344CB8AC3E}">
        <p14:creationId xmlns:p14="http://schemas.microsoft.com/office/powerpoint/2010/main" val="1573311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8580F-E499-E72C-4307-1B9DA450D2DE}"/>
              </a:ext>
            </a:extLst>
          </p:cNvPr>
          <p:cNvSpPr>
            <a:spLocks noGrp="1"/>
          </p:cNvSpPr>
          <p:nvPr>
            <p:ph type="title"/>
          </p:nvPr>
        </p:nvSpPr>
        <p:spPr>
          <a:xfrm>
            <a:off x="1097280" y="286604"/>
            <a:ext cx="10058400" cy="702302"/>
          </a:xfrm>
        </p:spPr>
        <p:txBody>
          <a:bodyPr>
            <a:normAutofit fontScale="90000"/>
          </a:bodyPr>
          <a:lstStyle/>
          <a:p>
            <a:r>
              <a:rPr lang="en-GB" dirty="0"/>
              <a:t>Conclusions and Proposal</a:t>
            </a:r>
          </a:p>
        </p:txBody>
      </p:sp>
      <p:sp>
        <p:nvSpPr>
          <p:cNvPr id="3" name="Content Placeholder 2">
            <a:extLst>
              <a:ext uri="{FF2B5EF4-FFF2-40B4-BE49-F238E27FC236}">
                <a16:creationId xmlns:a16="http://schemas.microsoft.com/office/drawing/2014/main" id="{28E45B9C-38F0-BC80-9ACA-5973435BD1B4}"/>
              </a:ext>
            </a:extLst>
          </p:cNvPr>
          <p:cNvSpPr>
            <a:spLocks noGrp="1"/>
          </p:cNvSpPr>
          <p:nvPr>
            <p:ph idx="1"/>
          </p:nvPr>
        </p:nvSpPr>
        <p:spPr>
          <a:xfrm>
            <a:off x="1066800" y="1169890"/>
            <a:ext cx="10058400" cy="4630545"/>
          </a:xfrm>
        </p:spPr>
        <p:txBody>
          <a:bodyPr>
            <a:normAutofit fontScale="92500" lnSpcReduction="10000"/>
          </a:bodyPr>
          <a:lstStyle/>
          <a:p>
            <a:pPr>
              <a:buClr>
                <a:srgbClr val="0070C0"/>
              </a:buClr>
              <a:buSzPct val="120000"/>
              <a:buFont typeface="Wingdings" panose="05000000000000000000" pitchFamily="2" charset="2"/>
              <a:buChar char="§"/>
            </a:pPr>
            <a:r>
              <a:rPr lang="en-GB" dirty="0"/>
              <a:t> The Mobile VSATs are the main work horse of the Satellite Communicating Industry </a:t>
            </a:r>
          </a:p>
          <a:p>
            <a:pPr>
              <a:buClr>
                <a:srgbClr val="0070C0"/>
              </a:buClr>
              <a:buSzPct val="120000"/>
              <a:buFont typeface="Wingdings" panose="05000000000000000000" pitchFamily="2" charset="2"/>
              <a:buChar char="§"/>
            </a:pPr>
            <a:r>
              <a:rPr lang="en-GB" dirty="0"/>
              <a:t> Large revenues are generated through services, enabled by Mobile VSATs through various market sectors</a:t>
            </a:r>
          </a:p>
          <a:p>
            <a:pPr>
              <a:buClr>
                <a:srgbClr val="0070C0"/>
              </a:buClr>
              <a:buSzPct val="120000"/>
              <a:buFont typeface="Wingdings" panose="05000000000000000000" pitchFamily="2" charset="2"/>
              <a:buChar char="§"/>
            </a:pPr>
            <a:r>
              <a:rPr lang="en-GB" dirty="0"/>
              <a:t> With the introduction of Electronically Steered Flat Panel Antennas (FPAs), Mobile VSATs can connect to Multi-Orbit Satellite Constellations</a:t>
            </a:r>
          </a:p>
          <a:p>
            <a:pPr>
              <a:buClr>
                <a:srgbClr val="0070C0"/>
              </a:buClr>
              <a:buSzPct val="120000"/>
              <a:buFont typeface="Wingdings" panose="05000000000000000000" pitchFamily="2" charset="2"/>
              <a:buChar char="§"/>
            </a:pPr>
            <a:r>
              <a:rPr lang="en-GB" dirty="0"/>
              <a:t> Mobile VSATs and Multi-Orbit Connectivity provide a wide variety of service options to customers and partners </a:t>
            </a:r>
          </a:p>
          <a:p>
            <a:pPr>
              <a:buClr>
                <a:srgbClr val="0070C0"/>
              </a:buClr>
              <a:buSzPct val="120000"/>
              <a:buFont typeface="Wingdings" panose="05000000000000000000" pitchFamily="2" charset="2"/>
              <a:buChar char="§"/>
            </a:pPr>
            <a:r>
              <a:rPr lang="en-GB" dirty="0"/>
              <a:t>  The connectivity to Non-GEO is growing annually and has surpassed the GEO sector </a:t>
            </a:r>
          </a:p>
          <a:p>
            <a:pPr>
              <a:buClr>
                <a:srgbClr val="0070C0"/>
              </a:buClr>
              <a:buSzPct val="120000"/>
              <a:buFont typeface="Wingdings" panose="05000000000000000000" pitchFamily="2" charset="2"/>
              <a:buChar char="§"/>
            </a:pPr>
            <a:r>
              <a:rPr lang="en-GB" dirty="0"/>
              <a:t> The natural progression is the introduction of Mobile VSATs to NGSO Satellite Constellations in the 3GPP Forums</a:t>
            </a:r>
          </a:p>
          <a:p>
            <a:pPr marL="0" indent="0">
              <a:buClr>
                <a:srgbClr val="0070C0"/>
              </a:buClr>
              <a:buSzPct val="120000"/>
              <a:buNone/>
            </a:pPr>
            <a:r>
              <a:rPr lang="en-GB" sz="3500" dirty="0"/>
              <a:t>Proposal</a:t>
            </a:r>
          </a:p>
          <a:p>
            <a:pPr>
              <a:buClr>
                <a:srgbClr val="0070C0"/>
              </a:buClr>
              <a:buSzPct val="120000"/>
              <a:buFont typeface="Arial" panose="020B0604020202020204" pitchFamily="34" charset="0"/>
              <a:buChar char="•"/>
            </a:pPr>
            <a:r>
              <a:rPr lang="en-GB" dirty="0"/>
              <a:t> In the light of the presented material, we propose to commence discussion in 3GPP on the Mobile VSAT connectivity to Non-GSO Satellites </a:t>
            </a:r>
          </a:p>
          <a:p>
            <a:endParaRPr lang="en-GB" dirty="0"/>
          </a:p>
        </p:txBody>
      </p:sp>
    </p:spTree>
    <p:extLst>
      <p:ext uri="{BB962C8B-B14F-4D97-AF65-F5344CB8AC3E}">
        <p14:creationId xmlns:p14="http://schemas.microsoft.com/office/powerpoint/2010/main" val="3312576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A894A1-0C24-3A2F-143E-651F32072F28}"/>
              </a:ext>
            </a:extLst>
          </p:cNvPr>
          <p:cNvSpPr>
            <a:spLocks noGrp="1"/>
          </p:cNvSpPr>
          <p:nvPr>
            <p:ph type="title"/>
          </p:nvPr>
        </p:nvSpPr>
        <p:spPr>
          <a:xfrm>
            <a:off x="1097280" y="286604"/>
            <a:ext cx="10058400" cy="702302"/>
          </a:xfrm>
        </p:spPr>
        <p:txBody>
          <a:bodyPr>
            <a:normAutofit fontScale="90000"/>
          </a:bodyPr>
          <a:lstStyle/>
          <a:p>
            <a:r>
              <a:rPr lang="en-GB" dirty="0"/>
              <a:t>Introduction</a:t>
            </a:r>
          </a:p>
        </p:txBody>
      </p:sp>
      <p:sp>
        <p:nvSpPr>
          <p:cNvPr id="10" name="Content Placeholder 9">
            <a:extLst>
              <a:ext uri="{FF2B5EF4-FFF2-40B4-BE49-F238E27FC236}">
                <a16:creationId xmlns:a16="http://schemas.microsoft.com/office/drawing/2014/main" id="{C5B781FC-92C3-0DB2-3F8A-C3231EE0156B}"/>
              </a:ext>
            </a:extLst>
          </p:cNvPr>
          <p:cNvSpPr>
            <a:spLocks noGrp="1"/>
          </p:cNvSpPr>
          <p:nvPr>
            <p:ph idx="1"/>
          </p:nvPr>
        </p:nvSpPr>
        <p:spPr>
          <a:xfrm>
            <a:off x="1097280" y="1079863"/>
            <a:ext cx="10058400" cy="4789231"/>
          </a:xfrm>
        </p:spPr>
        <p:txBody>
          <a:bodyPr/>
          <a:lstStyle/>
          <a:p>
            <a:r>
              <a:rPr lang="en-GB" dirty="0"/>
              <a:t>The purpose of this contribution is to introduce the motivation behind the Mobile VSAT Connectivity to Non-GSO Satellites and the growth of the Mobile VSATs in various market sectors.</a:t>
            </a:r>
          </a:p>
          <a:p>
            <a:r>
              <a:rPr lang="en-US" dirty="0"/>
              <a:t>The growing demand for seamless connectivity is leading to a significant increase in the number of connected vehicles, vessels and aircrafts in the mobility market. </a:t>
            </a:r>
          </a:p>
          <a:p>
            <a:r>
              <a:rPr lang="en-US" dirty="0"/>
              <a:t>This expansion presents huge revenue opportunities for </a:t>
            </a:r>
            <a:r>
              <a:rPr lang="en-US" dirty="0" err="1"/>
              <a:t>SatCom</a:t>
            </a:r>
            <a:r>
              <a:rPr lang="en-US" dirty="0"/>
              <a:t> players. </a:t>
            </a:r>
          </a:p>
          <a:p>
            <a:r>
              <a:rPr lang="en-US" dirty="0"/>
              <a:t>Technology advancements in </a:t>
            </a:r>
            <a:r>
              <a:rPr lang="en-US" dirty="0" err="1"/>
              <a:t>SatCom</a:t>
            </a:r>
            <a:r>
              <a:rPr lang="en-US" dirty="0"/>
              <a:t>, the development of standards, new business models and partnerships are supporting </a:t>
            </a:r>
            <a:r>
              <a:rPr lang="en-US" dirty="0" err="1"/>
              <a:t>SatCom</a:t>
            </a:r>
            <a:r>
              <a:rPr lang="en-US" dirty="0"/>
              <a:t> players to overcome barriers to succeed in the mobility market.</a:t>
            </a:r>
          </a:p>
          <a:p>
            <a:r>
              <a:rPr lang="en-US" dirty="0"/>
              <a:t>To date the </a:t>
            </a:r>
            <a:r>
              <a:rPr lang="en-US" dirty="0" err="1"/>
              <a:t>SatCom</a:t>
            </a:r>
            <a:r>
              <a:rPr lang="en-US" dirty="0"/>
              <a:t> industry has relied on proprietary technologies for its connectivity solution, however with he growing interest and success of 5G-NR and NTN Technologies and  the 3GPP Open Standards, the natural trend is to migrate services to a more a profitable and a more widely accessible industry. </a:t>
            </a:r>
            <a:endParaRPr lang="en-GB" dirty="0"/>
          </a:p>
          <a:p>
            <a:endParaRPr lang="en-GB" dirty="0"/>
          </a:p>
        </p:txBody>
      </p:sp>
    </p:spTree>
    <p:extLst>
      <p:ext uri="{BB962C8B-B14F-4D97-AF65-F5344CB8AC3E}">
        <p14:creationId xmlns:p14="http://schemas.microsoft.com/office/powerpoint/2010/main" val="1620970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680047"/>
          </a:xfrm>
        </p:spPr>
        <p:txBody>
          <a:bodyPr>
            <a:normAutofit fontScale="90000"/>
          </a:bodyPr>
          <a:lstStyle/>
          <a:p>
            <a:r>
              <a:rPr lang="en-GB" dirty="0"/>
              <a:t>Multi-Orbit Connectivity</a:t>
            </a:r>
          </a:p>
        </p:txBody>
      </p:sp>
      <p:sp>
        <p:nvSpPr>
          <p:cNvPr id="3" name="Content Placeholder 2">
            <a:extLst>
              <a:ext uri="{FF2B5EF4-FFF2-40B4-BE49-F238E27FC236}">
                <a16:creationId xmlns:a16="http://schemas.microsoft.com/office/drawing/2014/main" id="{CFB140C0-BC8F-8A35-E3E3-070C3A59D39D}"/>
              </a:ext>
            </a:extLst>
          </p:cNvPr>
          <p:cNvSpPr>
            <a:spLocks noGrp="1"/>
          </p:cNvSpPr>
          <p:nvPr>
            <p:ph idx="1"/>
          </p:nvPr>
        </p:nvSpPr>
        <p:spPr>
          <a:xfrm>
            <a:off x="1097280" y="966651"/>
            <a:ext cx="10058400" cy="5171756"/>
          </a:xfrm>
        </p:spPr>
        <p:txBody>
          <a:bodyPr>
            <a:normAutofit/>
          </a:bodyPr>
          <a:lstStyle/>
          <a:p>
            <a:pPr marL="0" indent="0">
              <a:buNone/>
            </a:pPr>
            <a:r>
              <a:rPr lang="en-US" dirty="0"/>
              <a:t>Satellite operators operate large integrated Satellites constellations, with integrations into Terrestrial Networks. </a:t>
            </a:r>
          </a:p>
          <a:p>
            <a:pPr marL="0" indent="0">
              <a:buNone/>
            </a:pPr>
            <a:r>
              <a:rPr lang="en-US" dirty="0"/>
              <a:t>With the advances in technology, operators now offer In-flight Connectivity (IFC) and Multi-Orbit Solutions for all relevant business thanks to a new satellite terminal strategy that will deliver advanced capabilities and improved economics.</a:t>
            </a:r>
          </a:p>
          <a:p>
            <a:pPr marL="0" indent="0">
              <a:buNone/>
            </a:pPr>
            <a:r>
              <a:rPr lang="en-US" dirty="0"/>
              <a:t>The bulk of the connectivity to users are facilitated through VSAT (Very Small Aperture Terminals)  terminals which are either on stationary building and installations or are mounted on vehicles, ships and aircrafts, better known as Mobile VSATs. </a:t>
            </a:r>
          </a:p>
          <a:p>
            <a:pPr marL="0" indent="0">
              <a:buNone/>
            </a:pPr>
            <a:r>
              <a:rPr lang="en-US" dirty="0"/>
              <a:t>These advanced VSAT terminals consists of  Electronically Steered Flat Panel Antennas (FPAs) that provide connectivity to stationary GEO and Non-Stationary Satellites such as MEOs and LEOs. See following figure 1.</a:t>
            </a:r>
          </a:p>
          <a:p>
            <a:pPr marL="0" indent="0">
              <a:buNone/>
            </a:pPr>
            <a:r>
              <a:rPr lang="en-US" dirty="0"/>
              <a:t>Furthermore, multiple connectivity guarantees that customers and partners aren't confined to a single satellite technology. This flexibility allows for the customization of services to fit a wide range of market segments, use cases and applications</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3599337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680047"/>
          </a:xfrm>
        </p:spPr>
        <p:txBody>
          <a:bodyPr>
            <a:normAutofit fontScale="90000"/>
          </a:bodyPr>
          <a:lstStyle/>
          <a:p>
            <a:r>
              <a:rPr lang="en-GB" dirty="0"/>
              <a:t>Multi-Orbit Connectivity</a:t>
            </a:r>
          </a:p>
        </p:txBody>
      </p:sp>
      <p:sp>
        <p:nvSpPr>
          <p:cNvPr id="3" name="Content Placeholder 2">
            <a:extLst>
              <a:ext uri="{FF2B5EF4-FFF2-40B4-BE49-F238E27FC236}">
                <a16:creationId xmlns:a16="http://schemas.microsoft.com/office/drawing/2014/main" id="{CFB140C0-BC8F-8A35-E3E3-070C3A59D39D}"/>
              </a:ext>
            </a:extLst>
          </p:cNvPr>
          <p:cNvSpPr>
            <a:spLocks noGrp="1"/>
          </p:cNvSpPr>
          <p:nvPr>
            <p:ph idx="1"/>
          </p:nvPr>
        </p:nvSpPr>
        <p:spPr>
          <a:xfrm>
            <a:off x="1097280" y="966651"/>
            <a:ext cx="10058400" cy="4023360"/>
          </a:xfrm>
        </p:spPr>
        <p:txBody>
          <a:bodyPr>
            <a:normAutofit/>
          </a:bodyPr>
          <a:lstStyle/>
          <a:p>
            <a:pPr algn="l"/>
            <a:r>
              <a:rPr lang="en-GB" sz="1800" b="0" i="0" u="none" strike="noStrike" baseline="0" dirty="0">
                <a:solidFill>
                  <a:srgbClr val="000000"/>
                </a:solidFill>
                <a:latin typeface="Arial" panose="020B0604020202020204" pitchFamily="34" charset="0"/>
              </a:rPr>
              <a:t>Multi-Orbit Connectivity with Mobile VSATs allows to: </a:t>
            </a:r>
          </a:p>
          <a:p>
            <a:pPr algn="l">
              <a:buClr>
                <a:srgbClr val="0070C0"/>
              </a:buClr>
              <a:buFont typeface="Wingdings" panose="05000000000000000000" pitchFamily="2" charset="2"/>
              <a:buChar char="§"/>
            </a:pPr>
            <a:r>
              <a:rPr lang="en-US" b="0" i="0" u="none" strike="noStrike" baseline="0" dirty="0">
                <a:solidFill>
                  <a:srgbClr val="000000"/>
                </a:solidFill>
                <a:latin typeface="Arial" panose="020B0604020202020204" pitchFamily="34" charset="0"/>
              </a:rPr>
              <a:t>   </a:t>
            </a:r>
            <a:r>
              <a:rPr lang="en-US" sz="1800" b="0" i="0" u="none" strike="noStrike" baseline="0" dirty="0">
                <a:solidFill>
                  <a:srgbClr val="000000"/>
                </a:solidFill>
                <a:latin typeface="Arial" panose="020B0604020202020204" pitchFamily="34" charset="0"/>
              </a:rPr>
              <a:t>Fully benefit from the attributes and characteristics of each constellation in orbit  such as GEO, MEO and LEO – and seamlessly switch between them or blend networks together based on the capacity needs of individual applications. </a:t>
            </a:r>
          </a:p>
          <a:p>
            <a:pPr>
              <a:buClr>
                <a:srgbClr val="0070C0"/>
              </a:buClr>
              <a:buFont typeface="Wingdings" panose="05000000000000000000" pitchFamily="2" charset="2"/>
              <a:buChar char="§"/>
            </a:pPr>
            <a:r>
              <a:rPr lang="en-US" sz="1800" b="0" i="0" u="none" strike="noStrike" baseline="0" dirty="0">
                <a:solidFill>
                  <a:srgbClr val="000000"/>
                </a:solidFill>
                <a:latin typeface="Arial" panose="020B0604020202020204" pitchFamily="34" charset="0"/>
              </a:rPr>
              <a:t>   Continue to leverage the coverage breadth, bandwidth capacity, stability, security, and location-surging capabilities of GEO networks. </a:t>
            </a:r>
          </a:p>
          <a:p>
            <a:pPr>
              <a:buClr>
                <a:srgbClr val="0070C0"/>
              </a:buClr>
              <a:buFont typeface="Wingdings" panose="05000000000000000000" pitchFamily="2" charset="2"/>
              <a:buChar char="§"/>
            </a:pPr>
            <a:r>
              <a:rPr lang="en-US" sz="1800" b="0" i="0" u="none" strike="noStrike" baseline="0" dirty="0">
                <a:solidFill>
                  <a:srgbClr val="000000"/>
                </a:solidFill>
                <a:latin typeface="Arial" panose="020B0604020202020204" pitchFamily="34" charset="0"/>
              </a:rPr>
              <a:t>   Access connectivity from NGSO networks for applications that require lower latency and as overflow to deliver high quality QoE even at peak times. </a:t>
            </a:r>
          </a:p>
          <a:p>
            <a:pPr>
              <a:buClr>
                <a:srgbClr val="0070C0"/>
              </a:buClr>
              <a:buFont typeface="Wingdings" panose="05000000000000000000" pitchFamily="2" charset="2"/>
              <a:buChar char="§"/>
            </a:pPr>
            <a:r>
              <a:rPr lang="en-US" sz="1800" b="0" i="0" u="none" strike="noStrike" baseline="0" dirty="0">
                <a:solidFill>
                  <a:srgbClr val="000000"/>
                </a:solidFill>
                <a:latin typeface="Arial" panose="020B0604020202020204" pitchFamily="34" charset="0"/>
              </a:rPr>
              <a:t>  Ultimately leverage the power of satellite communication with greater applicability, ease, and affordability.</a:t>
            </a:r>
          </a:p>
          <a:p>
            <a:pPr marL="0" indent="0">
              <a:buNone/>
            </a:pPr>
            <a:endParaRPr lang="en-US" dirty="0"/>
          </a:p>
          <a:p>
            <a:pPr>
              <a:buSzPct val="120000"/>
              <a:buFont typeface="Arial" panose="020B0604020202020204" pitchFamily="34" charset="0"/>
              <a:buChar char="•"/>
            </a:pPr>
            <a:endParaRPr lang="en-US" dirty="0"/>
          </a:p>
          <a:p>
            <a:pPr marL="0" indent="0">
              <a:buNone/>
            </a:pPr>
            <a:endParaRPr lang="en-US" dirty="0"/>
          </a:p>
        </p:txBody>
      </p:sp>
    </p:spTree>
    <p:extLst>
      <p:ext uri="{BB962C8B-B14F-4D97-AF65-F5344CB8AC3E}">
        <p14:creationId xmlns:p14="http://schemas.microsoft.com/office/powerpoint/2010/main" val="980225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702302"/>
          </a:xfrm>
        </p:spPr>
        <p:txBody>
          <a:bodyPr>
            <a:normAutofit fontScale="90000"/>
          </a:bodyPr>
          <a:lstStyle/>
          <a:p>
            <a:r>
              <a:rPr lang="en-GB" dirty="0"/>
              <a:t>Mobile VSATs</a:t>
            </a:r>
          </a:p>
        </p:txBody>
      </p:sp>
      <p:sp>
        <p:nvSpPr>
          <p:cNvPr id="3" name="Content Placeholder 2">
            <a:extLst>
              <a:ext uri="{FF2B5EF4-FFF2-40B4-BE49-F238E27FC236}">
                <a16:creationId xmlns:a16="http://schemas.microsoft.com/office/drawing/2014/main" id="{1C1014BE-9E4A-D735-E2A1-E493612FFB62}"/>
              </a:ext>
            </a:extLst>
          </p:cNvPr>
          <p:cNvSpPr>
            <a:spLocks noGrp="1"/>
          </p:cNvSpPr>
          <p:nvPr>
            <p:ph idx="1"/>
          </p:nvPr>
        </p:nvSpPr>
        <p:spPr>
          <a:xfrm>
            <a:off x="1097280" y="1169890"/>
            <a:ext cx="10058400" cy="4610707"/>
          </a:xfrm>
        </p:spPr>
        <p:txBody>
          <a:bodyPr>
            <a:normAutofit fontScale="92500" lnSpcReduction="10000"/>
          </a:bodyPr>
          <a:lstStyle/>
          <a:p>
            <a:pPr algn="just" hangingPunct="0">
              <a:lnSpc>
                <a:spcPct val="120000"/>
              </a:lnSpc>
              <a:spcAft>
                <a:spcPts val="1200"/>
              </a:spcAft>
            </a:pPr>
            <a:r>
              <a:rPr lang="en-GB" sz="1800" dirty="0">
                <a:effectLst/>
                <a:latin typeface="Arial" panose="020B0604020202020204" pitchFamily="34" charset="0"/>
                <a:ea typeface="SimSun" panose="02010600030101010101" pitchFamily="2" charset="-122"/>
                <a:cs typeface="Times New Roman" panose="02020603050405020304" pitchFamily="18" charset="0"/>
              </a:rPr>
              <a:t>Mobile VSATs, which include terminals on stations, on buildings,  on aircraft, ships, and land vehicles, facilitate high-bandwidth, reliable connections to moving or stationary satellite systems. These terminals have evolved from the traditional large parabolic dish antennas to electronically steered advance devices capable of tracking multiple satellites. </a:t>
            </a:r>
          </a:p>
          <a:p>
            <a:pPr algn="just" hangingPunct="0">
              <a:spcAft>
                <a:spcPts val="1200"/>
              </a:spcAft>
            </a:pPr>
            <a:r>
              <a:rPr lang="en-GB" sz="1800" dirty="0">
                <a:effectLst/>
                <a:latin typeface="Arial" panose="020B0604020202020204" pitchFamily="34" charset="0"/>
                <a:ea typeface="SimSun" panose="02010600030101010101" pitchFamily="2" charset="-122"/>
                <a:cs typeface="Times New Roman" panose="02020603050405020304" pitchFamily="18" charset="0"/>
              </a:rPr>
              <a:t>Mobile VSATs constitute to a large category of terminals which are the workhorse of the satellite communication industry and provide connectivity to GEO and to NGSO Satellite constellations. </a:t>
            </a:r>
          </a:p>
          <a:p>
            <a:pPr algn="just" hangingPunct="0">
              <a:spcAft>
                <a:spcPts val="600"/>
              </a:spcAft>
            </a:pPr>
            <a:r>
              <a:rPr lang="en-GB" sz="1800" dirty="0">
                <a:effectLst/>
                <a:latin typeface="Arial" panose="020B0604020202020204" pitchFamily="34" charset="0"/>
                <a:ea typeface="SimSun" panose="02010600030101010101" pitchFamily="2" charset="-122"/>
                <a:cs typeface="Times New Roman" panose="02020603050405020304" pitchFamily="18" charset="0"/>
              </a:rPr>
              <a:t>In general, the Mobile VSATs can be categorised into three main types:</a:t>
            </a:r>
          </a:p>
          <a:p>
            <a:pPr marL="342900" lvl="0" indent="-342900" algn="just" hangingPunct="0">
              <a:buClr>
                <a:srgbClr val="0070C0"/>
              </a:buClr>
              <a:buFont typeface="Symbol" panose="05050102010706020507" pitchFamily="18" charset="2"/>
              <a:buChar char=""/>
            </a:pPr>
            <a:r>
              <a:rPr lang="en-GB" sz="1800" dirty="0">
                <a:effectLst/>
                <a:latin typeface="Arial" panose="020B0604020202020204" pitchFamily="34" charset="0"/>
                <a:ea typeface="SimSun" panose="02010600030101010101" pitchFamily="2" charset="-122"/>
                <a:cs typeface="Times New Roman" panose="02020603050405020304" pitchFamily="18" charset="0"/>
              </a:rPr>
              <a:t>Land Mobile VSATs</a:t>
            </a:r>
          </a:p>
          <a:p>
            <a:pPr marL="342900" lvl="0" indent="-342900" algn="just" hangingPunct="0">
              <a:buClr>
                <a:srgbClr val="0070C0"/>
              </a:buClr>
              <a:buFont typeface="Symbol" panose="05050102010706020507" pitchFamily="18" charset="2"/>
              <a:buChar char=""/>
            </a:pPr>
            <a:r>
              <a:rPr lang="en-GB" sz="1800" dirty="0">
                <a:effectLst/>
                <a:latin typeface="Arial" panose="020B0604020202020204" pitchFamily="34" charset="0"/>
                <a:ea typeface="SimSun" panose="02010600030101010101" pitchFamily="2" charset="-122"/>
                <a:cs typeface="Times New Roman" panose="02020603050405020304" pitchFamily="18" charset="0"/>
              </a:rPr>
              <a:t>Maritime Mobile VSATs and </a:t>
            </a:r>
          </a:p>
          <a:p>
            <a:pPr marL="342900" lvl="0" indent="-342900" algn="just" hangingPunct="0">
              <a:spcAft>
                <a:spcPts val="600"/>
              </a:spcAft>
              <a:buClr>
                <a:srgbClr val="0070C0"/>
              </a:buClr>
              <a:buFont typeface="Symbol" panose="05050102010706020507" pitchFamily="18" charset="2"/>
              <a:buChar char=""/>
            </a:pPr>
            <a:r>
              <a:rPr lang="en-GB" sz="1800" dirty="0">
                <a:effectLst/>
                <a:latin typeface="Arial" panose="020B0604020202020204" pitchFamily="34" charset="0"/>
                <a:ea typeface="SimSun" panose="02010600030101010101" pitchFamily="2" charset="-122"/>
                <a:cs typeface="Times New Roman" panose="02020603050405020304" pitchFamily="18" charset="0"/>
              </a:rPr>
              <a:t>Aeronautical Mobile VSATs</a:t>
            </a:r>
          </a:p>
          <a:p>
            <a:pPr marL="342900" lvl="0" indent="-342900" algn="just" hangingPunct="0">
              <a:spcAft>
                <a:spcPts val="600"/>
              </a:spcAft>
              <a:buClr>
                <a:srgbClr val="0070C0"/>
              </a:buClr>
              <a:buFont typeface="Symbol" panose="05050102010706020507" pitchFamily="18" charset="2"/>
              <a:buChar char=""/>
            </a:pPr>
            <a:r>
              <a:rPr lang="en-GB" sz="1800" dirty="0">
                <a:effectLst/>
                <a:latin typeface="Arial" panose="020B0604020202020204" pitchFamily="34" charset="0"/>
                <a:ea typeface="SimSun" panose="02010600030101010101" pitchFamily="2" charset="-122"/>
                <a:cs typeface="Times New Roman" panose="02020603050405020304" pitchFamily="18" charset="0"/>
              </a:rPr>
              <a:t>Vehicular Mobile VSATs</a:t>
            </a:r>
          </a:p>
          <a:p>
            <a:r>
              <a:rPr lang="en-GB" dirty="0"/>
              <a:t>See following Figure 2</a:t>
            </a:r>
          </a:p>
        </p:txBody>
      </p:sp>
    </p:spTree>
    <p:extLst>
      <p:ext uri="{BB962C8B-B14F-4D97-AF65-F5344CB8AC3E}">
        <p14:creationId xmlns:p14="http://schemas.microsoft.com/office/powerpoint/2010/main" val="228634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34DA1-EE78-B126-223A-F92B5EFB5AB4}"/>
              </a:ext>
            </a:extLst>
          </p:cNvPr>
          <p:cNvSpPr>
            <a:spLocks noGrp="1"/>
          </p:cNvSpPr>
          <p:nvPr>
            <p:ph type="title"/>
          </p:nvPr>
        </p:nvSpPr>
        <p:spPr>
          <a:xfrm>
            <a:off x="1066800" y="182101"/>
            <a:ext cx="10058400" cy="741007"/>
          </a:xfrm>
        </p:spPr>
        <p:txBody>
          <a:bodyPr>
            <a:normAutofit fontScale="90000"/>
          </a:bodyPr>
          <a:lstStyle/>
          <a:p>
            <a:r>
              <a:rPr lang="en-GB" dirty="0"/>
              <a:t>Mobile VSATs and Multi-Orbit Connectivity </a:t>
            </a:r>
          </a:p>
        </p:txBody>
      </p:sp>
      <p:pic>
        <p:nvPicPr>
          <p:cNvPr id="8" name="Picture 7" descr="A diagram of a satellite and a car&#10;&#10;Description automatically generated with medium confidence">
            <a:extLst>
              <a:ext uri="{FF2B5EF4-FFF2-40B4-BE49-F238E27FC236}">
                <a16:creationId xmlns:a16="http://schemas.microsoft.com/office/drawing/2014/main" id="{03885E96-E77D-EC65-C1F9-613E578B52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8208" y="980258"/>
            <a:ext cx="8355584" cy="5272671"/>
          </a:xfrm>
          <a:prstGeom prst="rect">
            <a:avLst/>
          </a:prstGeom>
        </p:spPr>
      </p:pic>
      <p:sp>
        <p:nvSpPr>
          <p:cNvPr id="3" name="TextBox 2">
            <a:extLst>
              <a:ext uri="{FF2B5EF4-FFF2-40B4-BE49-F238E27FC236}">
                <a16:creationId xmlns:a16="http://schemas.microsoft.com/office/drawing/2014/main" id="{1433D5A7-097B-072F-0362-7429CA2E493B}"/>
              </a:ext>
            </a:extLst>
          </p:cNvPr>
          <p:cNvSpPr txBox="1"/>
          <p:nvPr/>
        </p:nvSpPr>
        <p:spPr>
          <a:xfrm>
            <a:off x="1805709" y="6391564"/>
            <a:ext cx="8580582" cy="369332"/>
          </a:xfrm>
          <a:prstGeom prst="rect">
            <a:avLst/>
          </a:prstGeom>
          <a:solidFill>
            <a:srgbClr val="00B0F0"/>
          </a:solidFill>
        </p:spPr>
        <p:txBody>
          <a:bodyPr wrap="square" rtlCol="0">
            <a:spAutoFit/>
          </a:bodyPr>
          <a:lstStyle/>
          <a:p>
            <a:pPr algn="ctr"/>
            <a:r>
              <a:rPr lang="en-GB" dirty="0">
                <a:solidFill>
                  <a:schemeClr val="bg1"/>
                </a:solidFill>
              </a:rPr>
              <a:t>Figure 1 Mobile VSATs used for Fixed, Maritime, Aeronautical and Vehicular Applications  </a:t>
            </a:r>
          </a:p>
        </p:txBody>
      </p:sp>
    </p:spTree>
    <p:extLst>
      <p:ext uri="{BB962C8B-B14F-4D97-AF65-F5344CB8AC3E}">
        <p14:creationId xmlns:p14="http://schemas.microsoft.com/office/powerpoint/2010/main" val="3303357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702302"/>
          </a:xfrm>
        </p:spPr>
        <p:txBody>
          <a:bodyPr>
            <a:normAutofit fontScale="90000"/>
          </a:bodyPr>
          <a:lstStyle/>
          <a:p>
            <a:r>
              <a:rPr lang="en-GB" dirty="0"/>
              <a:t>Mobile VSAT Market  </a:t>
            </a:r>
          </a:p>
        </p:txBody>
      </p:sp>
      <p:sp>
        <p:nvSpPr>
          <p:cNvPr id="3" name="Content Placeholder 2">
            <a:extLst>
              <a:ext uri="{FF2B5EF4-FFF2-40B4-BE49-F238E27FC236}">
                <a16:creationId xmlns:a16="http://schemas.microsoft.com/office/drawing/2014/main" id="{0E5C0F78-353B-8BBC-7092-8976AAD7B312}"/>
              </a:ext>
            </a:extLst>
          </p:cNvPr>
          <p:cNvSpPr>
            <a:spLocks noGrp="1"/>
          </p:cNvSpPr>
          <p:nvPr>
            <p:ph idx="1"/>
          </p:nvPr>
        </p:nvSpPr>
        <p:spPr>
          <a:xfrm>
            <a:off x="1097280" y="1143432"/>
            <a:ext cx="10058400" cy="4023360"/>
          </a:xfrm>
        </p:spPr>
        <p:txBody>
          <a:bodyPr>
            <a:normAutofit lnSpcReduction="10000"/>
          </a:bodyPr>
          <a:lstStyle/>
          <a:p>
            <a:pPr>
              <a:buFont typeface="Wingdings" panose="05000000000000000000" pitchFamily="2" charset="2"/>
              <a:buChar char="§"/>
            </a:pPr>
            <a:r>
              <a:rPr lang="en-US" dirty="0"/>
              <a:t>  Market analysts,  forecasts that the total number of FPAs shipped worldwide will increase eight-fold between 2023 and 2033. </a:t>
            </a:r>
          </a:p>
          <a:p>
            <a:pPr>
              <a:buFont typeface="Wingdings" panose="05000000000000000000" pitchFamily="2" charset="2"/>
              <a:buChar char="§"/>
            </a:pPr>
            <a:r>
              <a:rPr lang="en-US" dirty="0"/>
              <a:t>  Consumers’ increasing demand for high-speed internet access continues to drive the adoption of FPAs, especially those using non-GEO High Throughput Satellites (HTS) capacity.</a:t>
            </a:r>
            <a:endParaRPr lang="en-GB" dirty="0"/>
          </a:p>
          <a:p>
            <a:pPr>
              <a:buFont typeface="Wingdings" panose="05000000000000000000" pitchFamily="2" charset="2"/>
              <a:buChar char="§"/>
            </a:pPr>
            <a:r>
              <a:rPr lang="en-GB" dirty="0"/>
              <a:t>  The </a:t>
            </a:r>
            <a:r>
              <a:rPr lang="en-US" dirty="0"/>
              <a:t>Mobile VSATs market is growing steadily for both GEO-HTS  and non-GESO HTS sectors</a:t>
            </a:r>
          </a:p>
          <a:p>
            <a:pPr>
              <a:buFont typeface="Wingdings" panose="05000000000000000000" pitchFamily="2" charset="2"/>
              <a:buChar char="§"/>
            </a:pPr>
            <a:r>
              <a:rPr lang="en-US" dirty="0"/>
              <a:t>  Non-GEO systems are accounting for a growing number of FPA contracts, particularly for land-mobile, maritime, aeronautical and unmanned aerial vehicle (UAV) applications in the military segment.</a:t>
            </a:r>
          </a:p>
          <a:p>
            <a:pPr>
              <a:buFont typeface="Wingdings" panose="05000000000000000000" pitchFamily="2" charset="2"/>
              <a:buChar char="§"/>
            </a:pPr>
            <a:r>
              <a:rPr lang="en-US" dirty="0"/>
              <a:t> Following Figures 2 illustrate the growth of the Mobile VSATS Globally: the data is a projection of combined Maritime, Aeronautical and </a:t>
            </a:r>
            <a:r>
              <a:rPr lang="en-US" dirty="0" err="1"/>
              <a:t>nd</a:t>
            </a:r>
            <a:r>
              <a:rPr lang="en-US" dirty="0"/>
              <a:t> Mobile Sectors </a:t>
            </a:r>
          </a:p>
          <a:p>
            <a:pPr>
              <a:buFont typeface="Wingdings" panose="05000000000000000000" pitchFamily="2" charset="2"/>
              <a:buChar char="§"/>
            </a:pPr>
            <a:r>
              <a:rPr lang="en-US" dirty="0"/>
              <a:t> A number of Mobile VSAT FPAs and corresponding High-Level parameters are also illustrated  as examples in following Figure 3 and Figure 4, respectively </a:t>
            </a:r>
          </a:p>
          <a:p>
            <a:endParaRPr lang="en-US" dirty="0"/>
          </a:p>
        </p:txBody>
      </p:sp>
    </p:spTree>
    <p:extLst>
      <p:ext uri="{BB962C8B-B14F-4D97-AF65-F5344CB8AC3E}">
        <p14:creationId xmlns:p14="http://schemas.microsoft.com/office/powerpoint/2010/main" val="3126360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837346"/>
          </a:xfrm>
        </p:spPr>
        <p:txBody>
          <a:bodyPr>
            <a:normAutofit fontScale="90000"/>
          </a:bodyPr>
          <a:lstStyle/>
          <a:p>
            <a:r>
              <a:rPr lang="en-GB" dirty="0"/>
              <a:t>Mobile VSAT Market: Overview of the Market </a:t>
            </a:r>
          </a:p>
        </p:txBody>
      </p:sp>
      <p:sp>
        <p:nvSpPr>
          <p:cNvPr id="4" name="TextBox 3">
            <a:extLst>
              <a:ext uri="{FF2B5EF4-FFF2-40B4-BE49-F238E27FC236}">
                <a16:creationId xmlns:a16="http://schemas.microsoft.com/office/drawing/2014/main" id="{E2227FC0-D585-2DB7-63CD-20DC3E18E522}"/>
              </a:ext>
            </a:extLst>
          </p:cNvPr>
          <p:cNvSpPr txBox="1"/>
          <p:nvPr/>
        </p:nvSpPr>
        <p:spPr>
          <a:xfrm>
            <a:off x="10122010" y="5360201"/>
            <a:ext cx="2069990" cy="861774"/>
          </a:xfrm>
          <a:prstGeom prst="rect">
            <a:avLst/>
          </a:prstGeom>
          <a:solidFill>
            <a:srgbClr val="00B0F0"/>
          </a:solidFill>
        </p:spPr>
        <p:txBody>
          <a:bodyPr wrap="square" rtlCol="0">
            <a:spAutoFit/>
          </a:bodyPr>
          <a:lstStyle/>
          <a:p>
            <a:r>
              <a:rPr lang="en-GB" sz="1000" dirty="0"/>
              <a:t>FSS: Fixed Satellite Services</a:t>
            </a:r>
          </a:p>
          <a:p>
            <a:r>
              <a:rPr lang="en-GB" sz="1000" dirty="0"/>
              <a:t>GEO-HTS GEO Stationery High Throughput Satellites</a:t>
            </a:r>
          </a:p>
          <a:p>
            <a:r>
              <a:rPr lang="en-GB" sz="1000" dirty="0"/>
              <a:t>Non-GEO: Non-GEO stationary High Throughput Satellites</a:t>
            </a:r>
          </a:p>
        </p:txBody>
      </p:sp>
      <p:sp>
        <p:nvSpPr>
          <p:cNvPr id="5" name="TextBox 4">
            <a:extLst>
              <a:ext uri="{FF2B5EF4-FFF2-40B4-BE49-F238E27FC236}">
                <a16:creationId xmlns:a16="http://schemas.microsoft.com/office/drawing/2014/main" id="{06DBC8FA-D608-C506-113D-19ACBB00D159}"/>
              </a:ext>
            </a:extLst>
          </p:cNvPr>
          <p:cNvSpPr txBox="1"/>
          <p:nvPr/>
        </p:nvSpPr>
        <p:spPr>
          <a:xfrm>
            <a:off x="2453434" y="6386730"/>
            <a:ext cx="7285136" cy="369332"/>
          </a:xfrm>
          <a:prstGeom prst="rect">
            <a:avLst/>
          </a:prstGeom>
          <a:solidFill>
            <a:srgbClr val="00B0F0"/>
          </a:solidFill>
        </p:spPr>
        <p:txBody>
          <a:bodyPr wrap="none" rtlCol="0">
            <a:spAutoFit/>
          </a:bodyPr>
          <a:lstStyle/>
          <a:p>
            <a:pPr algn="ctr"/>
            <a:r>
              <a:rPr lang="en-GB" dirty="0">
                <a:solidFill>
                  <a:schemeClr val="bg1"/>
                </a:solidFill>
              </a:rPr>
              <a:t>Figure 2 The Projected Growth of the VSATs/ Flat Pannel Antennas  Globally  </a:t>
            </a:r>
          </a:p>
        </p:txBody>
      </p:sp>
      <p:sp>
        <p:nvSpPr>
          <p:cNvPr id="6" name="TextBox 5">
            <a:extLst>
              <a:ext uri="{FF2B5EF4-FFF2-40B4-BE49-F238E27FC236}">
                <a16:creationId xmlns:a16="http://schemas.microsoft.com/office/drawing/2014/main" id="{5194D2F4-C443-9335-BE12-138D5B8E54E1}"/>
              </a:ext>
            </a:extLst>
          </p:cNvPr>
          <p:cNvSpPr txBox="1"/>
          <p:nvPr/>
        </p:nvSpPr>
        <p:spPr>
          <a:xfrm>
            <a:off x="0" y="5987332"/>
            <a:ext cx="1463862" cy="338554"/>
          </a:xfrm>
          <a:prstGeom prst="rect">
            <a:avLst/>
          </a:prstGeom>
          <a:solidFill>
            <a:srgbClr val="C00000"/>
          </a:solidFill>
        </p:spPr>
        <p:txBody>
          <a:bodyPr wrap="none" rtlCol="0">
            <a:spAutoFit/>
          </a:bodyPr>
          <a:lstStyle/>
          <a:p>
            <a:r>
              <a:rPr lang="en-GB" sz="800" dirty="0">
                <a:solidFill>
                  <a:schemeClr val="bg1"/>
                </a:solidFill>
              </a:rPr>
              <a:t>Data Supplied by NSR</a:t>
            </a:r>
          </a:p>
          <a:p>
            <a:r>
              <a:rPr lang="en-GB" sz="800" dirty="0">
                <a:solidFill>
                  <a:schemeClr val="bg1"/>
                </a:solidFill>
              </a:rPr>
              <a:t>An </a:t>
            </a:r>
            <a:r>
              <a:rPr lang="en-GB" sz="800" dirty="0" err="1">
                <a:solidFill>
                  <a:schemeClr val="bg1"/>
                </a:solidFill>
              </a:rPr>
              <a:t>Analysys</a:t>
            </a:r>
            <a:r>
              <a:rPr lang="en-GB" sz="800" dirty="0">
                <a:solidFill>
                  <a:schemeClr val="bg1"/>
                </a:solidFill>
              </a:rPr>
              <a:t> Mason </a:t>
            </a:r>
            <a:r>
              <a:rPr lang="en-GB" sz="800" dirty="0" err="1">
                <a:solidFill>
                  <a:schemeClr val="bg1"/>
                </a:solidFill>
              </a:rPr>
              <a:t>bCompany</a:t>
            </a:r>
            <a:endParaRPr lang="en-GB" sz="800" dirty="0">
              <a:solidFill>
                <a:schemeClr val="bg1"/>
              </a:solidFill>
            </a:endParaRPr>
          </a:p>
        </p:txBody>
      </p:sp>
      <p:graphicFrame>
        <p:nvGraphicFramePr>
          <p:cNvPr id="3" name="Chart 2">
            <a:extLst>
              <a:ext uri="{FF2B5EF4-FFF2-40B4-BE49-F238E27FC236}">
                <a16:creationId xmlns:a16="http://schemas.microsoft.com/office/drawing/2014/main" id="{EFFF18CC-30C2-E649-B827-DA3232017173}"/>
              </a:ext>
            </a:extLst>
          </p:cNvPr>
          <p:cNvGraphicFramePr>
            <a:graphicFrameLocks/>
          </p:cNvGraphicFramePr>
          <p:nvPr>
            <p:extLst>
              <p:ext uri="{D42A27DB-BD31-4B8C-83A1-F6EECF244321}">
                <p14:modId xmlns:p14="http://schemas.microsoft.com/office/powerpoint/2010/main" val="3574153673"/>
              </p:ext>
            </p:extLst>
          </p:nvPr>
        </p:nvGraphicFramePr>
        <p:xfrm>
          <a:off x="2258291" y="1123950"/>
          <a:ext cx="7675418" cy="5201936"/>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4C7BA8E5-5FB3-64A2-E62C-8018B62054C4}"/>
              </a:ext>
            </a:extLst>
          </p:cNvPr>
          <p:cNvSpPr txBox="1"/>
          <p:nvPr/>
        </p:nvSpPr>
        <p:spPr>
          <a:xfrm>
            <a:off x="4336448" y="1237543"/>
            <a:ext cx="3519105" cy="369332"/>
          </a:xfrm>
          <a:prstGeom prst="rect">
            <a:avLst/>
          </a:prstGeom>
          <a:solidFill>
            <a:schemeClr val="bg1">
              <a:lumMod val="85000"/>
            </a:schemeClr>
          </a:solidFill>
        </p:spPr>
        <p:txBody>
          <a:bodyPr wrap="none" rtlCol="0">
            <a:spAutoFit/>
          </a:bodyPr>
          <a:lstStyle/>
          <a:p>
            <a:r>
              <a:rPr lang="en-GB" dirty="0"/>
              <a:t>Global FPA Market: Projected Units </a:t>
            </a:r>
          </a:p>
        </p:txBody>
      </p:sp>
      <p:sp>
        <p:nvSpPr>
          <p:cNvPr id="9" name="TextBox 8">
            <a:extLst>
              <a:ext uri="{FF2B5EF4-FFF2-40B4-BE49-F238E27FC236}">
                <a16:creationId xmlns:a16="http://schemas.microsoft.com/office/drawing/2014/main" id="{D6245922-92A8-19CF-0AAA-31CAF93E1977}"/>
              </a:ext>
            </a:extLst>
          </p:cNvPr>
          <p:cNvSpPr txBox="1"/>
          <p:nvPr/>
        </p:nvSpPr>
        <p:spPr>
          <a:xfrm>
            <a:off x="10059725" y="1606875"/>
            <a:ext cx="2069989" cy="1815882"/>
          </a:xfrm>
          <a:prstGeom prst="rect">
            <a:avLst/>
          </a:prstGeom>
          <a:solidFill>
            <a:srgbClr val="00B0F0"/>
          </a:solidFill>
        </p:spPr>
        <p:txBody>
          <a:bodyPr wrap="square">
            <a:spAutoFit/>
          </a:bodyPr>
          <a:lstStyle/>
          <a:p>
            <a:pPr lvl="0"/>
            <a:r>
              <a:rPr lang="en-US" sz="1400" dirty="0">
                <a:solidFill>
                  <a:schemeClr val="bg1"/>
                </a:solidFill>
                <a:latin typeface="Arial" panose="020B0604020202020204" pitchFamily="34" charset="0"/>
                <a:ea typeface="Times New Roman" panose="02020603050405020304" pitchFamily="18" charset="0"/>
              </a:rPr>
              <a:t>Market projects </a:t>
            </a:r>
            <a:r>
              <a:rPr lang="en-US" sz="1400" dirty="0">
                <a:solidFill>
                  <a:schemeClr val="bg1"/>
                </a:solidFill>
                <a:effectLst/>
                <a:latin typeface="Arial" panose="020B0604020202020204" pitchFamily="34" charset="0"/>
                <a:ea typeface="Times New Roman" panose="02020603050405020304" pitchFamily="18" charset="0"/>
              </a:rPr>
              <a:t> 4.7M total flat panel antenna units across all bands and across all use cases  such as Maritime, Aeronautical and in Land Mobile Sectors by 2033</a:t>
            </a:r>
            <a:endParaRPr lang="en-GB" sz="1400" dirty="0">
              <a:solidFill>
                <a:schemeClr val="bg1"/>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285102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8FFB45C-97CF-EC91-8990-A2FC7582AAF8}"/>
              </a:ext>
            </a:extLst>
          </p:cNvPr>
          <p:cNvGrpSpPr/>
          <p:nvPr/>
        </p:nvGrpSpPr>
        <p:grpSpPr>
          <a:xfrm>
            <a:off x="359401" y="1123950"/>
            <a:ext cx="11473198" cy="4705350"/>
            <a:chOff x="359401" y="1123950"/>
            <a:chExt cx="11473198" cy="4705350"/>
          </a:xfrm>
        </p:grpSpPr>
        <p:pic>
          <p:nvPicPr>
            <p:cNvPr id="9" name="Picture 8" descr="A diagram of a grid&#10;&#10;Description automatically generated">
              <a:extLst>
                <a:ext uri="{FF2B5EF4-FFF2-40B4-BE49-F238E27FC236}">
                  <a16:creationId xmlns:a16="http://schemas.microsoft.com/office/drawing/2014/main" id="{5D51EED7-C001-A8BF-853A-971B3E0104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401" y="1123950"/>
              <a:ext cx="11473198" cy="4705350"/>
            </a:xfrm>
            <a:prstGeom prst="rect">
              <a:avLst/>
            </a:prstGeom>
          </p:spPr>
        </p:pic>
        <p:sp>
          <p:nvSpPr>
            <p:cNvPr id="3" name="Rectangle 2">
              <a:extLst>
                <a:ext uri="{FF2B5EF4-FFF2-40B4-BE49-F238E27FC236}">
                  <a16:creationId xmlns:a16="http://schemas.microsoft.com/office/drawing/2014/main" id="{16ABFD53-173B-3E69-04A6-4D176883DB78}"/>
                </a:ext>
              </a:extLst>
            </p:cNvPr>
            <p:cNvSpPr/>
            <p:nvPr/>
          </p:nvSpPr>
          <p:spPr>
            <a:xfrm>
              <a:off x="3630967" y="1198485"/>
              <a:ext cx="2698812" cy="2681057"/>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2310AF4-F58A-08DD-7AF6-FC2626315F59}"/>
                </a:ext>
              </a:extLst>
            </p:cNvPr>
            <p:cNvSpPr/>
            <p:nvPr/>
          </p:nvSpPr>
          <p:spPr>
            <a:xfrm>
              <a:off x="721978" y="1123951"/>
              <a:ext cx="1311008" cy="1352920"/>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D4A1309-B8F5-2333-1B67-2114915C4D8E}"/>
                </a:ext>
              </a:extLst>
            </p:cNvPr>
            <p:cNvSpPr/>
            <p:nvPr/>
          </p:nvSpPr>
          <p:spPr>
            <a:xfrm>
              <a:off x="7770181" y="1186092"/>
              <a:ext cx="4062418" cy="4033977"/>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B40D5722-1173-F241-51E8-EC5FCBBFC554}"/>
              </a:ext>
            </a:extLst>
          </p:cNvPr>
          <p:cNvSpPr>
            <a:spLocks noGrp="1"/>
          </p:cNvSpPr>
          <p:nvPr>
            <p:ph type="title"/>
          </p:nvPr>
        </p:nvSpPr>
        <p:spPr>
          <a:xfrm>
            <a:off x="1097280" y="286604"/>
            <a:ext cx="10058400" cy="837346"/>
          </a:xfrm>
        </p:spPr>
        <p:txBody>
          <a:bodyPr>
            <a:normAutofit/>
          </a:bodyPr>
          <a:lstStyle/>
          <a:p>
            <a:r>
              <a:rPr lang="en-GB" dirty="0"/>
              <a:t>Examples of Mobile VSAT Terminals </a:t>
            </a:r>
          </a:p>
        </p:txBody>
      </p:sp>
      <p:sp>
        <p:nvSpPr>
          <p:cNvPr id="7" name="TextBox 6">
            <a:extLst>
              <a:ext uri="{FF2B5EF4-FFF2-40B4-BE49-F238E27FC236}">
                <a16:creationId xmlns:a16="http://schemas.microsoft.com/office/drawing/2014/main" id="{C7320640-8AA7-6ED1-999B-C8DC924DD9E8}"/>
              </a:ext>
            </a:extLst>
          </p:cNvPr>
          <p:cNvSpPr txBox="1"/>
          <p:nvPr/>
        </p:nvSpPr>
        <p:spPr>
          <a:xfrm>
            <a:off x="4154764" y="6386730"/>
            <a:ext cx="4743286" cy="369332"/>
          </a:xfrm>
          <a:prstGeom prst="rect">
            <a:avLst/>
          </a:prstGeom>
          <a:solidFill>
            <a:srgbClr val="00B0F0"/>
          </a:solidFill>
        </p:spPr>
        <p:txBody>
          <a:bodyPr wrap="none" rtlCol="0">
            <a:spAutoFit/>
          </a:bodyPr>
          <a:lstStyle/>
          <a:p>
            <a:r>
              <a:rPr lang="en-GB" dirty="0">
                <a:solidFill>
                  <a:schemeClr val="bg1"/>
                </a:solidFill>
              </a:rPr>
              <a:t>Figure  3 Notional Examples of Mobile VSAT FPAs</a:t>
            </a:r>
          </a:p>
        </p:txBody>
      </p:sp>
      <p:sp>
        <p:nvSpPr>
          <p:cNvPr id="10" name="TextBox 9">
            <a:extLst>
              <a:ext uri="{FF2B5EF4-FFF2-40B4-BE49-F238E27FC236}">
                <a16:creationId xmlns:a16="http://schemas.microsoft.com/office/drawing/2014/main" id="{6BDFD07B-4E42-C4F8-CB15-1282F6B5B6E3}"/>
              </a:ext>
            </a:extLst>
          </p:cNvPr>
          <p:cNvSpPr txBox="1"/>
          <p:nvPr/>
        </p:nvSpPr>
        <p:spPr>
          <a:xfrm>
            <a:off x="359401" y="4941239"/>
            <a:ext cx="6396506" cy="369332"/>
          </a:xfrm>
          <a:prstGeom prst="rect">
            <a:avLst/>
          </a:prstGeom>
          <a:solidFill>
            <a:srgbClr val="00B0F0"/>
          </a:solidFill>
        </p:spPr>
        <p:txBody>
          <a:bodyPr wrap="square" rtlCol="0">
            <a:spAutoFit/>
          </a:bodyPr>
          <a:lstStyle/>
          <a:p>
            <a:r>
              <a:rPr lang="en-GB" dirty="0">
                <a:solidFill>
                  <a:schemeClr val="bg1"/>
                </a:solidFill>
              </a:rPr>
              <a:t>These figures  illustrate notional FPAs used in the </a:t>
            </a:r>
            <a:r>
              <a:rPr lang="en-GB" dirty="0" err="1">
                <a:solidFill>
                  <a:schemeClr val="bg1"/>
                </a:solidFill>
              </a:rPr>
              <a:t>SatCom</a:t>
            </a:r>
            <a:r>
              <a:rPr lang="en-GB" dirty="0">
                <a:solidFill>
                  <a:schemeClr val="bg1"/>
                </a:solidFill>
              </a:rPr>
              <a:t> Industry</a:t>
            </a:r>
          </a:p>
        </p:txBody>
      </p:sp>
    </p:spTree>
    <p:extLst>
      <p:ext uri="{BB962C8B-B14F-4D97-AF65-F5344CB8AC3E}">
        <p14:creationId xmlns:p14="http://schemas.microsoft.com/office/powerpoint/2010/main" val="2868758313"/>
      </p:ext>
    </p:extLst>
  </p:cSld>
  <p:clrMapOvr>
    <a:masterClrMapping/>
  </p:clrMapOvr>
</p:sld>
</file>

<file path=ppt/theme/theme1.xml><?xml version="1.0" encoding="utf-8"?>
<a:theme xmlns:a="http://schemas.openxmlformats.org/drawingml/2006/main" name="Retrospect">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3564</TotalTime>
  <Words>1120</Words>
  <Application>Microsoft Office PowerPoint</Application>
  <PresentationFormat>Widescreen</PresentationFormat>
  <Paragraphs>114</Paragraphs>
  <Slides>11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Calibri Light</vt:lpstr>
      <vt:lpstr>Maven Pro Medium</vt:lpstr>
      <vt:lpstr>Symbol</vt:lpstr>
      <vt:lpstr>Wingdings</vt:lpstr>
      <vt:lpstr>Retrospect</vt:lpstr>
      <vt:lpstr>3GPP TSG-RAN WG4 Meeting #112bis    R4-2415381 Hefei, Anhui, China, 14th – 18th October, 2024   Agenda Item:  6.9.1 Source:    Intelsat Title:      Mobile VSAT Motivation and Market Growth Document for:  Discussion and Decision  </vt:lpstr>
      <vt:lpstr>Introduction</vt:lpstr>
      <vt:lpstr>Multi-Orbit Connectivity</vt:lpstr>
      <vt:lpstr>Multi-Orbit Connectivity</vt:lpstr>
      <vt:lpstr>Mobile VSATs</vt:lpstr>
      <vt:lpstr>Mobile VSATs and Multi-Orbit Connectivity </vt:lpstr>
      <vt:lpstr>Mobile VSAT Market  </vt:lpstr>
      <vt:lpstr>Mobile VSAT Market: Overview of the Market </vt:lpstr>
      <vt:lpstr>Examples of Mobile VSAT Terminals </vt:lpstr>
      <vt:lpstr>High Level Parameters of Notional VSAT Terminals </vt:lpstr>
      <vt:lpstr>Conclusions and 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Soghomonian, Manook (ITN)</dc:creator>
  <cp:lastModifiedBy>Soghomonian, Manook (ITN)</cp:lastModifiedBy>
  <cp:revision>13</cp:revision>
  <dcterms:created xsi:type="dcterms:W3CDTF">2024-08-07T13:12:06Z</dcterms:created>
  <dcterms:modified xsi:type="dcterms:W3CDTF">2024-10-05T10:25:38Z</dcterms:modified>
</cp:coreProperties>
</file>