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349" r:id="rId5"/>
    <p:sldId id="441" r:id="rId6"/>
    <p:sldId id="2147473055" r:id="rId7"/>
    <p:sldId id="2147473054" r:id="rId8"/>
    <p:sldId id="354" r:id="rId9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FFFF"/>
    <a:srgbClr val="8CDFFF"/>
    <a:srgbClr val="66FF33"/>
    <a:srgbClr val="0000CC"/>
    <a:srgbClr val="0000FF"/>
    <a:srgbClr val="66CCFF"/>
    <a:srgbClr val="99FF66"/>
    <a:srgbClr val="FFCC66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43" autoAdjust="0"/>
    <p:restoredTop sz="96224" autoAdjust="0"/>
  </p:normalViewPr>
  <p:slideViewPr>
    <p:cSldViewPr snapToGrid="0" snapToObjects="1" showGuides="1">
      <p:cViewPr varScale="1">
        <p:scale>
          <a:sx n="101" d="100"/>
          <a:sy n="101" d="100"/>
        </p:scale>
        <p:origin x="252" y="96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8/9/2024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09/08/2024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104/Docs/RP-241678.zip" TargetMode="External"/><Relationship Id="rId3" Type="http://schemas.openxmlformats.org/officeDocument/2006/relationships/hyperlink" Target="https://www.3gpp.org/ftp/tsg_ran/TSG_RAN/TSGR_103/Docs/RP-240307.zip" TargetMode="External"/><Relationship Id="rId7" Type="http://schemas.openxmlformats.org/officeDocument/2006/relationships/hyperlink" Target="https://www.3gpp.org/ftp/tsg_ran/TSG_RAN/TSGR_104/Docs/RP-241674.zip" TargetMode="External"/><Relationship Id="rId2" Type="http://schemas.openxmlformats.org/officeDocument/2006/relationships/hyperlink" Target="https://www.3gpp.org/ftp/tsg_ran/TSG_RAN/TSGR_101/Docs/RP-23171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TSG_RAN/TSGR_104/Docs/RP-241673.zip" TargetMode="External"/><Relationship Id="rId5" Type="http://schemas.openxmlformats.org/officeDocument/2006/relationships/hyperlink" Target="https://www.3gpp.org/ftp/tsg_ran/TSG_RAN/TSGR_104/Docs/RP-240894.zip" TargetMode="External"/><Relationship Id="rId4" Type="http://schemas.openxmlformats.org/officeDocument/2006/relationships/hyperlink" Target="https://www.3gpp.org/ftp/tsg_ran/TSG_RAN/TSGR_103/Docs/RP-240828.zip" TargetMode="External"/><Relationship Id="rId9" Type="http://schemas.openxmlformats.org/officeDocument/2006/relationships/hyperlink" Target="https://www.3gpp.org/ftp/tsg_ran/TSG_RAN/TSGR_104/Docs/RP-24167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Tx switching for 3Tx UEs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MediaTek Inc., China Telecom, China Unicom,</a:t>
            </a:r>
            <a:r>
              <a:rPr lang="zh-TW" altLang="en-US" sz="1800" dirty="0"/>
              <a:t> </a:t>
            </a:r>
            <a:r>
              <a:rPr lang="en-US" altLang="zh-TW" sz="1800" dirty="0"/>
              <a:t>OPPO, Softbank, T-Mobile USA, Verizon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altLang="zh-TW" b="1" dirty="0">
                <a:latin typeface="+mj-lt"/>
              </a:rPr>
              <a:t>3GPP TSG-RAN WG4 Meeting # 112</a:t>
            </a:r>
            <a:r>
              <a:rPr lang="en-US" altLang="zh-TW" b="1">
                <a:latin typeface="+mj-lt"/>
              </a:rPr>
              <a:t>	</a:t>
            </a:r>
            <a:r>
              <a:rPr lang="en-US" altLang="zh-TW" sz="1800" b="1">
                <a:latin typeface="+mj-lt"/>
              </a:rPr>
              <a:t> R4-2411783</a:t>
            </a:r>
            <a:endParaRPr lang="en-US" altLang="zh-TW" b="1" dirty="0">
              <a:highlight>
                <a:srgbClr val="FFFF00"/>
              </a:highlight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altLang="zh-TW" b="1" dirty="0">
                <a:latin typeface="+mj-lt"/>
              </a:rPr>
              <a:t>Maastricht, Netherlands, 19th – 23th Aug, 2024</a:t>
            </a:r>
            <a:r>
              <a:rPr lang="en-US" altLang="zh-TW" dirty="0"/>
              <a:t>	Agenda Item 11</a:t>
            </a: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448554"/>
            <a:ext cx="11233149" cy="4822380"/>
          </a:xfrm>
        </p:spPr>
        <p:txBody>
          <a:bodyPr/>
          <a:lstStyle/>
          <a:p>
            <a:r>
              <a:rPr lang="en-US" sz="2400" dirty="0">
                <a:latin typeface="+mj-lt"/>
              </a:rPr>
              <a:t>In </a:t>
            </a:r>
            <a:r>
              <a:rPr lang="en-US" sz="2400" dirty="0">
                <a:latin typeface="Calibri (Headings)"/>
              </a:rPr>
              <a:t>Rel-18, </a:t>
            </a:r>
          </a:p>
          <a:p>
            <a:pPr lvl="1"/>
            <a:r>
              <a:rPr lang="en-US" sz="1800" dirty="0">
                <a:latin typeface="Calibri (Headings)"/>
              </a:rPr>
              <a:t>One first step toward 3Tx was introduced via the following the non-spectrum WI </a:t>
            </a:r>
            <a:r>
              <a:rPr lang="nn-NO" altLang="zh-TW" sz="1800" i="1" dirty="0">
                <a:latin typeface="Calibri (Headings)"/>
                <a:cs typeface="Times New Roman" panose="02020603050405020304" pitchFamily="18" charset="0"/>
                <a:hlinkClick r:id="rId2"/>
              </a:rPr>
              <a:t>4Rx_low_NR_band_handheld_3Tx_NR_CA_ENDC </a:t>
            </a:r>
            <a:r>
              <a:rPr lang="en-US" sz="1800" dirty="0">
                <a:latin typeface="Calibri (Headings)"/>
              </a:rPr>
              <a:t>and the spectrum WI </a:t>
            </a:r>
            <a:r>
              <a:rPr lang="en-US" altLang="zh-TW" sz="1800" i="1" dirty="0">
                <a:latin typeface="Calibri (Headings)"/>
                <a:cs typeface="Times New Roman" panose="02020603050405020304" pitchFamily="18" charset="0"/>
                <a:hlinkClick r:id="rId3"/>
              </a:rPr>
              <a:t>R18_3Tx_NR_CA_ENDC</a:t>
            </a:r>
            <a:r>
              <a:rPr lang="en-US" altLang="zh-TW" sz="1800" dirty="0">
                <a:latin typeface="Calibri (Headings)"/>
              </a:rPr>
              <a:t>. Allowing </a:t>
            </a:r>
            <a:r>
              <a:rPr lang="fi-FI" sz="1800" dirty="0">
                <a:latin typeface="Calibri (Headings)"/>
              </a:rPr>
              <a:t>3Tx chains on top of PC2 and PC1.5 framework provides configuration flexibility for UL-MIMO </a:t>
            </a:r>
            <a:r>
              <a:rPr lang="fi-FI" altLang="zh-TW" sz="1800" dirty="0">
                <a:latin typeface="Calibri (Headings)"/>
              </a:rPr>
              <a:t>when UE is operating </a:t>
            </a:r>
            <a:r>
              <a:rPr lang="fi-FI" altLang="zh-TW" sz="1800" dirty="0">
                <a:latin typeface="+mj-lt"/>
              </a:rPr>
              <a:t>with UL CA, leading to further</a:t>
            </a:r>
            <a:r>
              <a:rPr lang="fi-FI" sz="1800" dirty="0">
                <a:latin typeface="+mj-lt"/>
              </a:rPr>
              <a:t> UL throughput improvement. </a:t>
            </a:r>
          </a:p>
          <a:p>
            <a:r>
              <a:rPr lang="fi-FI" sz="2400" dirty="0">
                <a:latin typeface="+mj-lt"/>
              </a:rPr>
              <a:t>In Rel-19, </a:t>
            </a:r>
          </a:p>
          <a:p>
            <a:pPr lvl="1"/>
            <a:r>
              <a:rPr lang="fi-FI" sz="1800" dirty="0">
                <a:latin typeface="+mj-lt"/>
              </a:rPr>
              <a:t>It is important to consider the evolution path to further utilize the 3Tx architecture to achieve even better performance. In the newly approved Rel-19 WI </a:t>
            </a:r>
            <a:r>
              <a:rPr lang="fi-FI" sz="1800" i="1" dirty="0">
                <a:latin typeface="+mj-lt"/>
                <a:hlinkClick r:id="rId4"/>
              </a:rPr>
              <a:t>NR_ENDC_RF_Ph4</a:t>
            </a:r>
            <a:r>
              <a:rPr lang="fi-FI" sz="1800" dirty="0">
                <a:latin typeface="+mj-lt"/>
              </a:rPr>
              <a:t>, one objective for HPUE with CA was introduced to discuss the general requirements for 3Tx UE. </a:t>
            </a:r>
          </a:p>
          <a:p>
            <a:pPr lvl="1"/>
            <a:r>
              <a:rPr lang="fi-FI" sz="1800" dirty="0">
                <a:latin typeface="+mj-lt"/>
              </a:rPr>
              <a:t>On spectrum-related Wis, according to the approved </a:t>
            </a:r>
            <a:r>
              <a:rPr lang="fi-FI" sz="1800" dirty="0">
                <a:latin typeface="+mj-lt"/>
                <a:hlinkClick r:id="rId5"/>
              </a:rPr>
              <a:t>RP-240894</a:t>
            </a:r>
            <a:r>
              <a:rPr lang="fi-FI" sz="1800" dirty="0">
                <a:latin typeface="+mj-lt"/>
              </a:rPr>
              <a:t>, the 3Tx requirements will be distribtued into multiple baskets, such as PC3: </a:t>
            </a:r>
            <a:r>
              <a:rPr lang="fi-FI" sz="1800" dirty="0">
                <a:latin typeface="+mj-lt"/>
                <a:hlinkClick r:id="rId6"/>
              </a:rPr>
              <a:t>DC_R19_xBLTE_yBNR</a:t>
            </a:r>
            <a:r>
              <a:rPr lang="fi-FI" sz="1800" dirty="0">
                <a:latin typeface="+mj-lt"/>
              </a:rPr>
              <a:t>/</a:t>
            </a:r>
            <a:r>
              <a:rPr lang="fi-FI" sz="1800" dirty="0">
                <a:latin typeface="+mj-lt"/>
                <a:hlinkClick r:id="rId7"/>
              </a:rPr>
              <a:t>NR_CADC_SUL_R19</a:t>
            </a:r>
            <a:r>
              <a:rPr lang="fi-FI" sz="1800" dirty="0">
                <a:latin typeface="+mj-lt"/>
              </a:rPr>
              <a:t> for PC3 and </a:t>
            </a:r>
            <a:r>
              <a:rPr lang="en-US" altLang="zh-TW" sz="1800" dirty="0">
                <a:latin typeface="+mj-lt"/>
                <a:hlinkClick r:id="rId8"/>
              </a:rPr>
              <a:t>HPUE_DC_LTE_NR_R19</a:t>
            </a:r>
            <a:r>
              <a:rPr lang="en-US" altLang="zh-TW" sz="1800" dirty="0">
                <a:latin typeface="+mj-lt"/>
              </a:rPr>
              <a:t>/</a:t>
            </a:r>
            <a:r>
              <a:rPr lang="en-US" altLang="zh-TW" sz="1800" dirty="0">
                <a:latin typeface="+mj-lt"/>
                <a:hlinkClick r:id="rId9"/>
              </a:rPr>
              <a:t>HPUE_NR_CADC_SUL_R19 </a:t>
            </a:r>
            <a:r>
              <a:rPr lang="en-US" altLang="zh-TW" sz="1800" dirty="0">
                <a:latin typeface="+mj-lt"/>
              </a:rPr>
              <a:t>for HPUE. </a:t>
            </a:r>
            <a:endParaRPr lang="zh-TW" altLang="zh-TW" sz="1800" dirty="0">
              <a:latin typeface="+mj-lt"/>
            </a:endParaRPr>
          </a:p>
          <a:p>
            <a:pPr lvl="1"/>
            <a:r>
              <a:rPr lang="fi-FI" sz="1800" dirty="0">
                <a:latin typeface="+mj-lt"/>
              </a:rPr>
              <a:t>In above WIs, FDD 2Tx + TDD 1Tx for 3Tx UEs is one of the main differences to Rel-18 WIs, which only involve </a:t>
            </a:r>
            <a:r>
              <a:rPr lang="fi-FI" altLang="zh-TW" sz="1800" dirty="0">
                <a:latin typeface="+mj-lt"/>
              </a:rPr>
              <a:t>FDD 1Tx + TDD 2Tx </a:t>
            </a:r>
            <a:endParaRPr lang="fi-FI" sz="1800" dirty="0">
              <a:latin typeface="+mj-lt"/>
            </a:endParaRPr>
          </a:p>
          <a:p>
            <a:pPr lvl="2"/>
            <a:endParaRPr lang="fi-FI" sz="1200" dirty="0">
              <a:latin typeface="+mj-lt"/>
            </a:endParaRPr>
          </a:p>
          <a:p>
            <a:pPr lvl="1"/>
            <a:endParaRPr lang="fi-FI" sz="2400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613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Discussions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2" y="1448554"/>
            <a:ext cx="6053023" cy="4822380"/>
          </a:xfrm>
        </p:spPr>
        <p:txBody>
          <a:bodyPr/>
          <a:lstStyle/>
          <a:p>
            <a:r>
              <a:rPr lang="en-US" altLang="zh-TW" sz="2000" dirty="0">
                <a:latin typeface="+mj-lt"/>
              </a:rPr>
              <a:t>Since both FDD 1Tx + TDD 2Tx and FDD 2Tx + TDD 1Tx are ready in the 3GPP spec, we can further consider a Tx switching between above 2 scenarios. </a:t>
            </a:r>
          </a:p>
          <a:p>
            <a:pPr lvl="1"/>
            <a:r>
              <a:rPr lang="fi-FI" altLang="zh-TW" sz="1800" dirty="0">
                <a:latin typeface="+mj-lt"/>
              </a:rPr>
              <a:t>With Dynamic Tx switching, network can fully utilize UE antennas to further improve the UL throughput. </a:t>
            </a:r>
            <a:r>
              <a:rPr lang="en-US" altLang="zh-TW" sz="1800" dirty="0">
                <a:latin typeface="+mj-lt"/>
              </a:rPr>
              <a:t>E.g., by default, 2Tx in TDD to enjoy the larger BW, and switch to 2Tx in FDD when UE moves to cell edge or during the TDD DL slots.</a:t>
            </a:r>
          </a:p>
          <a:p>
            <a:r>
              <a:rPr lang="fi-FI" altLang="zh-TW" sz="2000" dirty="0">
                <a:latin typeface="+mj-lt"/>
              </a:rPr>
              <a:t>On spec impact, almost all existing requirements, signaling and capabilities can be directly reused, such as switching period, dualUL, interruption, ... etc. The details can left to RAN4.</a:t>
            </a:r>
          </a:p>
          <a:p>
            <a:pPr marL="0" indent="0">
              <a:buNone/>
            </a:pPr>
            <a:r>
              <a:rPr lang="fi-FI" altLang="zh-TW" sz="2000" b="1" i="1" dirty="0">
                <a:latin typeface="+mj-lt"/>
              </a:rPr>
              <a:t>Proposal: </a:t>
            </a:r>
            <a:r>
              <a:rPr lang="en-US" altLang="zh-TW" sz="2000" b="1" i="1" dirty="0">
                <a:latin typeface="+mj-lt"/>
              </a:rPr>
              <a:t>Consider introducing Tx switching between FDD 1Tx + TDD 2Tx and </a:t>
            </a:r>
            <a:r>
              <a:rPr lang="fi-FI" altLang="zh-TW" sz="2000" b="1" i="1" dirty="0">
                <a:latin typeface="+mj-lt"/>
              </a:rPr>
              <a:t>FDD 2Tx + TDD 1Tx in Rel-19 RAN4 package in Dec’24. </a:t>
            </a:r>
            <a:endParaRPr lang="en-US" altLang="zh-TW" sz="2000" b="1" i="1" dirty="0">
              <a:latin typeface="+mj-lt"/>
            </a:endParaRPr>
          </a:p>
          <a:p>
            <a:endParaRPr lang="en-US" altLang="zh-TW" sz="2400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28907" y="6497770"/>
            <a:ext cx="370511" cy="144000"/>
          </a:xfrm>
        </p:spPr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F3E420-0E2B-4E55-162A-9350494A8CEF}"/>
              </a:ext>
            </a:extLst>
          </p:cNvPr>
          <p:cNvSpPr/>
          <p:nvPr/>
        </p:nvSpPr>
        <p:spPr>
          <a:xfrm>
            <a:off x="7981721" y="199355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F422B6-D4C1-8783-D5B2-22CE0C5C2506}"/>
              </a:ext>
            </a:extLst>
          </p:cNvPr>
          <p:cNvSpPr/>
          <p:nvPr/>
        </p:nvSpPr>
        <p:spPr>
          <a:xfrm>
            <a:off x="8655299" y="199355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D8B189-EA1A-D324-357E-4526921C5711}"/>
              </a:ext>
            </a:extLst>
          </p:cNvPr>
          <p:cNvSpPr/>
          <p:nvPr/>
        </p:nvSpPr>
        <p:spPr>
          <a:xfrm>
            <a:off x="9328876" y="1993553"/>
            <a:ext cx="673578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119AF0-15EF-134E-F3EC-31B82E8D6614}"/>
              </a:ext>
            </a:extLst>
          </p:cNvPr>
          <p:cNvSpPr/>
          <p:nvPr/>
        </p:nvSpPr>
        <p:spPr>
          <a:xfrm>
            <a:off x="10002454" y="1993553"/>
            <a:ext cx="673578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1727F-E2D0-E555-4ED1-A2AEF2A30FC6}"/>
              </a:ext>
            </a:extLst>
          </p:cNvPr>
          <p:cNvSpPr txBox="1"/>
          <p:nvPr/>
        </p:nvSpPr>
        <p:spPr>
          <a:xfrm>
            <a:off x="7294287" y="2095385"/>
            <a:ext cx="5907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FDD </a:t>
            </a:r>
            <a:endParaRPr lang="zh-TW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E90E374-F5CB-D91F-BEAB-482792B9003B}"/>
              </a:ext>
            </a:extLst>
          </p:cNvPr>
          <p:cNvSpPr/>
          <p:nvPr/>
        </p:nvSpPr>
        <p:spPr>
          <a:xfrm>
            <a:off x="7985493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7FA506-FA6B-BFAC-7C89-6A13F2BBA59A}"/>
              </a:ext>
            </a:extLst>
          </p:cNvPr>
          <p:cNvSpPr/>
          <p:nvPr/>
        </p:nvSpPr>
        <p:spPr>
          <a:xfrm>
            <a:off x="8321905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F233EA-33E9-8130-C43E-C5FE08C83660}"/>
              </a:ext>
            </a:extLst>
          </p:cNvPr>
          <p:cNvSpPr/>
          <p:nvPr/>
        </p:nvSpPr>
        <p:spPr>
          <a:xfrm>
            <a:off x="8658316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47A28D2-A910-544A-8399-8CC3A18553FD}"/>
              </a:ext>
            </a:extLst>
          </p:cNvPr>
          <p:cNvSpPr/>
          <p:nvPr/>
        </p:nvSpPr>
        <p:spPr>
          <a:xfrm>
            <a:off x="8994728" y="1324877"/>
            <a:ext cx="336412" cy="5981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S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142C9F-0158-0837-0F38-78DA8DB84E06}"/>
              </a:ext>
            </a:extLst>
          </p:cNvPr>
          <p:cNvSpPr/>
          <p:nvPr/>
        </p:nvSpPr>
        <p:spPr>
          <a:xfrm>
            <a:off x="9331139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3AF3FC-7AB4-DF6D-68B3-0DDD693B72D2}"/>
              </a:ext>
            </a:extLst>
          </p:cNvPr>
          <p:cNvSpPr txBox="1"/>
          <p:nvPr/>
        </p:nvSpPr>
        <p:spPr>
          <a:xfrm>
            <a:off x="7296301" y="1462190"/>
            <a:ext cx="593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TDD</a:t>
            </a:r>
            <a:endParaRPr lang="zh-TW" alt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9AF759-6ED5-90D3-B28B-D1A0F78BD1F1}"/>
              </a:ext>
            </a:extLst>
          </p:cNvPr>
          <p:cNvSpPr/>
          <p:nvPr/>
        </p:nvSpPr>
        <p:spPr>
          <a:xfrm>
            <a:off x="9667551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FDB9F5-1A2B-B4F7-FAF1-39EEE88D6A04}"/>
              </a:ext>
            </a:extLst>
          </p:cNvPr>
          <p:cNvSpPr/>
          <p:nvPr/>
        </p:nvSpPr>
        <p:spPr>
          <a:xfrm>
            <a:off x="10003963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362191C-7863-960D-CE34-CE0D269936BD}"/>
              </a:ext>
            </a:extLst>
          </p:cNvPr>
          <p:cNvSpPr/>
          <p:nvPr/>
        </p:nvSpPr>
        <p:spPr>
          <a:xfrm>
            <a:off x="10340374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F48D776-0FF7-D654-F569-D6C405E13728}"/>
              </a:ext>
            </a:extLst>
          </p:cNvPr>
          <p:cNvSpPr/>
          <p:nvPr/>
        </p:nvSpPr>
        <p:spPr>
          <a:xfrm>
            <a:off x="7984739" y="132487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C55B744-8B6A-0978-B3F9-9D228A870477}"/>
              </a:ext>
            </a:extLst>
          </p:cNvPr>
          <p:cNvSpPr/>
          <p:nvPr/>
        </p:nvSpPr>
        <p:spPr>
          <a:xfrm>
            <a:off x="8321151" y="132487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2681AFD-E456-11B5-FE18-C4A8A4133EA6}"/>
              </a:ext>
            </a:extLst>
          </p:cNvPr>
          <p:cNvSpPr/>
          <p:nvPr/>
        </p:nvSpPr>
        <p:spPr>
          <a:xfrm>
            <a:off x="8657562" y="132487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94BB4D6-91F4-9532-E7D7-5197AA1BF2D1}"/>
              </a:ext>
            </a:extLst>
          </p:cNvPr>
          <p:cNvSpPr/>
          <p:nvPr/>
        </p:nvSpPr>
        <p:spPr>
          <a:xfrm>
            <a:off x="9330385" y="132487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6CF2583-8331-18DD-799E-3111041B995D}"/>
              </a:ext>
            </a:extLst>
          </p:cNvPr>
          <p:cNvSpPr/>
          <p:nvPr/>
        </p:nvSpPr>
        <p:spPr>
          <a:xfrm>
            <a:off x="9666797" y="132487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218300-EA99-19C2-F5BE-0CDB5DE2F3DA}"/>
              </a:ext>
            </a:extLst>
          </p:cNvPr>
          <p:cNvSpPr/>
          <p:nvPr/>
        </p:nvSpPr>
        <p:spPr>
          <a:xfrm>
            <a:off x="10003209" y="132487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8BB5B3D-CC26-092E-9435-E6D8A7DFF260}"/>
              </a:ext>
            </a:extLst>
          </p:cNvPr>
          <p:cNvSpPr/>
          <p:nvPr/>
        </p:nvSpPr>
        <p:spPr>
          <a:xfrm>
            <a:off x="10339620" y="132487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41BCD55-6ABD-A3FE-13B1-20491012DAE6}"/>
              </a:ext>
            </a:extLst>
          </p:cNvPr>
          <p:cNvSpPr/>
          <p:nvPr/>
        </p:nvSpPr>
        <p:spPr>
          <a:xfrm>
            <a:off x="7981720" y="228005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94955C3-15C8-E5E7-4085-F9F74CBE0859}"/>
              </a:ext>
            </a:extLst>
          </p:cNvPr>
          <p:cNvSpPr/>
          <p:nvPr/>
        </p:nvSpPr>
        <p:spPr>
          <a:xfrm>
            <a:off x="8655298" y="228005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EBF8B2-5C81-9817-2169-8C408D073CA6}"/>
              </a:ext>
            </a:extLst>
          </p:cNvPr>
          <p:cNvSpPr/>
          <p:nvPr/>
        </p:nvSpPr>
        <p:spPr>
          <a:xfrm>
            <a:off x="9328875" y="228005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DBC57A0-D998-9716-AC8C-8706E21FF764}"/>
              </a:ext>
            </a:extLst>
          </p:cNvPr>
          <p:cNvSpPr/>
          <p:nvPr/>
        </p:nvSpPr>
        <p:spPr>
          <a:xfrm>
            <a:off x="10002453" y="228005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A3290ED-7A13-AE07-C81B-26452BB5661C}"/>
              </a:ext>
            </a:extLst>
          </p:cNvPr>
          <p:cNvSpPr/>
          <p:nvPr/>
        </p:nvSpPr>
        <p:spPr>
          <a:xfrm>
            <a:off x="7990110" y="465781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B0D1A4D-A6F6-5D09-FFDF-0737B17F7765}"/>
              </a:ext>
            </a:extLst>
          </p:cNvPr>
          <p:cNvSpPr/>
          <p:nvPr/>
        </p:nvSpPr>
        <p:spPr>
          <a:xfrm>
            <a:off x="8663688" y="465781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8546D75-F150-0B19-ADC3-3C318576E097}"/>
              </a:ext>
            </a:extLst>
          </p:cNvPr>
          <p:cNvSpPr/>
          <p:nvPr/>
        </p:nvSpPr>
        <p:spPr>
          <a:xfrm>
            <a:off x="9337265" y="4657813"/>
            <a:ext cx="673578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EF8C425-A208-8280-E99E-FF28483957C5}"/>
              </a:ext>
            </a:extLst>
          </p:cNvPr>
          <p:cNvSpPr/>
          <p:nvPr/>
        </p:nvSpPr>
        <p:spPr>
          <a:xfrm>
            <a:off x="10010843" y="4657813"/>
            <a:ext cx="673578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7D2B3B3-5D9E-0644-AF82-620E8B0D9FC3}"/>
              </a:ext>
            </a:extLst>
          </p:cNvPr>
          <p:cNvSpPr txBox="1"/>
          <p:nvPr/>
        </p:nvSpPr>
        <p:spPr>
          <a:xfrm>
            <a:off x="7302676" y="4759645"/>
            <a:ext cx="5907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FDD </a:t>
            </a:r>
            <a:endParaRPr lang="zh-TW" alt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8A3FF54-5459-ECA0-2258-2DBD9A861280}"/>
              </a:ext>
            </a:extLst>
          </p:cNvPr>
          <p:cNvSpPr/>
          <p:nvPr/>
        </p:nvSpPr>
        <p:spPr>
          <a:xfrm>
            <a:off x="7993882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93A6C8D-13E8-C4BA-BF0C-CD956B611F00}"/>
              </a:ext>
            </a:extLst>
          </p:cNvPr>
          <p:cNvSpPr/>
          <p:nvPr/>
        </p:nvSpPr>
        <p:spPr>
          <a:xfrm>
            <a:off x="8330294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F026C95-1022-5A65-CD89-3C211C40562B}"/>
              </a:ext>
            </a:extLst>
          </p:cNvPr>
          <p:cNvSpPr/>
          <p:nvPr/>
        </p:nvSpPr>
        <p:spPr>
          <a:xfrm>
            <a:off x="8666705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9DF529D-3C8D-CFA6-CC0C-84641ECFCCA8}"/>
              </a:ext>
            </a:extLst>
          </p:cNvPr>
          <p:cNvSpPr/>
          <p:nvPr/>
        </p:nvSpPr>
        <p:spPr>
          <a:xfrm>
            <a:off x="9003117" y="3989137"/>
            <a:ext cx="336412" cy="5981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S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95FB609-3AE9-183B-C8E6-7B46CBC01EF5}"/>
              </a:ext>
            </a:extLst>
          </p:cNvPr>
          <p:cNvSpPr/>
          <p:nvPr/>
        </p:nvSpPr>
        <p:spPr>
          <a:xfrm>
            <a:off x="9339528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F2B88B-896B-357B-DC40-3398EC948274}"/>
              </a:ext>
            </a:extLst>
          </p:cNvPr>
          <p:cNvSpPr txBox="1"/>
          <p:nvPr/>
        </p:nvSpPr>
        <p:spPr>
          <a:xfrm>
            <a:off x="6784476" y="4126450"/>
            <a:ext cx="11140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TDD CC#1</a:t>
            </a:r>
            <a:endParaRPr lang="zh-TW" alt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938902E-B393-8C68-C9FB-29E1B4F3D255}"/>
              </a:ext>
            </a:extLst>
          </p:cNvPr>
          <p:cNvSpPr/>
          <p:nvPr/>
        </p:nvSpPr>
        <p:spPr>
          <a:xfrm>
            <a:off x="9675940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E6687CB-A80F-0775-73B1-BDEEAC20CD14}"/>
              </a:ext>
            </a:extLst>
          </p:cNvPr>
          <p:cNvSpPr/>
          <p:nvPr/>
        </p:nvSpPr>
        <p:spPr>
          <a:xfrm>
            <a:off x="10012352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D4FBB28-CFA8-C798-A6F9-C659DE261353}"/>
              </a:ext>
            </a:extLst>
          </p:cNvPr>
          <p:cNvSpPr/>
          <p:nvPr/>
        </p:nvSpPr>
        <p:spPr>
          <a:xfrm>
            <a:off x="10348763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139B716-52F8-977F-1885-AE7E0A8CC633}"/>
              </a:ext>
            </a:extLst>
          </p:cNvPr>
          <p:cNvSpPr/>
          <p:nvPr/>
        </p:nvSpPr>
        <p:spPr>
          <a:xfrm>
            <a:off x="7993128" y="398913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767E760-A851-5DB4-E235-847291AAE865}"/>
              </a:ext>
            </a:extLst>
          </p:cNvPr>
          <p:cNvSpPr/>
          <p:nvPr/>
        </p:nvSpPr>
        <p:spPr>
          <a:xfrm>
            <a:off x="8329540" y="398913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18A2FCA-7901-2019-5656-4E855597F340}"/>
              </a:ext>
            </a:extLst>
          </p:cNvPr>
          <p:cNvSpPr/>
          <p:nvPr/>
        </p:nvSpPr>
        <p:spPr>
          <a:xfrm>
            <a:off x="8665951" y="398913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8910051-FD35-4606-4524-B04FAD4028BF}"/>
              </a:ext>
            </a:extLst>
          </p:cNvPr>
          <p:cNvSpPr/>
          <p:nvPr/>
        </p:nvSpPr>
        <p:spPr>
          <a:xfrm>
            <a:off x="9338774" y="398913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D8DD68A-5D24-EBCA-A822-5B871A14E7C6}"/>
              </a:ext>
            </a:extLst>
          </p:cNvPr>
          <p:cNvSpPr/>
          <p:nvPr/>
        </p:nvSpPr>
        <p:spPr>
          <a:xfrm>
            <a:off x="9675186" y="398913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01B237F-49F9-9940-47BE-36F95A443875}"/>
              </a:ext>
            </a:extLst>
          </p:cNvPr>
          <p:cNvSpPr/>
          <p:nvPr/>
        </p:nvSpPr>
        <p:spPr>
          <a:xfrm>
            <a:off x="10011598" y="398913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B7D48BE-8022-4374-5A01-569654E0C51E}"/>
              </a:ext>
            </a:extLst>
          </p:cNvPr>
          <p:cNvSpPr/>
          <p:nvPr/>
        </p:nvSpPr>
        <p:spPr>
          <a:xfrm>
            <a:off x="10348009" y="398913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472A62D-F634-B287-380C-9CEA5A66141B}"/>
              </a:ext>
            </a:extLst>
          </p:cNvPr>
          <p:cNvSpPr/>
          <p:nvPr/>
        </p:nvSpPr>
        <p:spPr>
          <a:xfrm>
            <a:off x="7990109" y="494431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3A680E1-01B0-EC1B-FA46-DC2EB34B0ECB}"/>
              </a:ext>
            </a:extLst>
          </p:cNvPr>
          <p:cNvSpPr/>
          <p:nvPr/>
        </p:nvSpPr>
        <p:spPr>
          <a:xfrm>
            <a:off x="8663687" y="494431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D3CEED7-78AF-4D9E-C1C1-569BEF2B572A}"/>
              </a:ext>
            </a:extLst>
          </p:cNvPr>
          <p:cNvSpPr/>
          <p:nvPr/>
        </p:nvSpPr>
        <p:spPr>
          <a:xfrm>
            <a:off x="9337264" y="494431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F1D9936-092D-5FA4-A79C-577A3A9924AB}"/>
              </a:ext>
            </a:extLst>
          </p:cNvPr>
          <p:cNvSpPr/>
          <p:nvPr/>
        </p:nvSpPr>
        <p:spPr>
          <a:xfrm>
            <a:off x="10010842" y="494431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505B7D7-9743-B618-28B1-95A7F6948EAA}"/>
              </a:ext>
            </a:extLst>
          </p:cNvPr>
          <p:cNvSpPr/>
          <p:nvPr/>
        </p:nvSpPr>
        <p:spPr>
          <a:xfrm>
            <a:off x="7993881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0E05400-B44C-12FB-C5C2-CCC1EFD212C2}"/>
              </a:ext>
            </a:extLst>
          </p:cNvPr>
          <p:cNvSpPr/>
          <p:nvPr/>
        </p:nvSpPr>
        <p:spPr>
          <a:xfrm>
            <a:off x="8330293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58BECAF-AE64-5CF0-799D-DC9FBAB7BE07}"/>
              </a:ext>
            </a:extLst>
          </p:cNvPr>
          <p:cNvSpPr/>
          <p:nvPr/>
        </p:nvSpPr>
        <p:spPr>
          <a:xfrm>
            <a:off x="8666704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D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06B73B4-F674-D6D4-5672-B9CBB8E50D40}"/>
              </a:ext>
            </a:extLst>
          </p:cNvPr>
          <p:cNvSpPr/>
          <p:nvPr/>
        </p:nvSpPr>
        <p:spPr>
          <a:xfrm>
            <a:off x="9003116" y="3343675"/>
            <a:ext cx="336412" cy="5981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S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948B1BD-55BE-EBA1-ED4C-864A1B08F2EA}"/>
              </a:ext>
            </a:extLst>
          </p:cNvPr>
          <p:cNvSpPr/>
          <p:nvPr/>
        </p:nvSpPr>
        <p:spPr>
          <a:xfrm>
            <a:off x="9339527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C4D9779-BB59-9A7D-B831-BCAEB8CCE414}"/>
              </a:ext>
            </a:extLst>
          </p:cNvPr>
          <p:cNvSpPr txBox="1"/>
          <p:nvPr/>
        </p:nvSpPr>
        <p:spPr>
          <a:xfrm>
            <a:off x="6784477" y="3480988"/>
            <a:ext cx="1114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TDD CC#2</a:t>
            </a:r>
            <a:endParaRPr lang="zh-TW" alt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FC47890-D44F-D8A6-AA49-91D028440668}"/>
              </a:ext>
            </a:extLst>
          </p:cNvPr>
          <p:cNvSpPr/>
          <p:nvPr/>
        </p:nvSpPr>
        <p:spPr>
          <a:xfrm>
            <a:off x="9675939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EB74E0A-4A4E-4715-6065-3BE75F64AC78}"/>
              </a:ext>
            </a:extLst>
          </p:cNvPr>
          <p:cNvSpPr/>
          <p:nvPr/>
        </p:nvSpPr>
        <p:spPr>
          <a:xfrm>
            <a:off x="10012351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52F4B62-1CC5-9D7C-C9F5-0ECBD6C1C9C3}"/>
              </a:ext>
            </a:extLst>
          </p:cNvPr>
          <p:cNvSpPr/>
          <p:nvPr/>
        </p:nvSpPr>
        <p:spPr>
          <a:xfrm>
            <a:off x="10348762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342DA95D-2012-7E84-A66A-C3628F738AE8}"/>
              </a:ext>
            </a:extLst>
          </p:cNvPr>
          <p:cNvSpPr/>
          <p:nvPr/>
        </p:nvSpPr>
        <p:spPr>
          <a:xfrm>
            <a:off x="7993127" y="3343675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0E33A1F-C36B-4BFD-A81F-44653FBEAFFD}"/>
              </a:ext>
            </a:extLst>
          </p:cNvPr>
          <p:cNvSpPr/>
          <p:nvPr/>
        </p:nvSpPr>
        <p:spPr>
          <a:xfrm>
            <a:off x="8329539" y="3343675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617A631-DC93-31A6-9885-635D2C00DD25}"/>
              </a:ext>
            </a:extLst>
          </p:cNvPr>
          <p:cNvSpPr/>
          <p:nvPr/>
        </p:nvSpPr>
        <p:spPr>
          <a:xfrm>
            <a:off x="8665950" y="3343675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DC1AA33-DB68-6C28-7B18-67885E99B9B2}"/>
              </a:ext>
            </a:extLst>
          </p:cNvPr>
          <p:cNvSpPr/>
          <p:nvPr/>
        </p:nvSpPr>
        <p:spPr>
          <a:xfrm>
            <a:off x="9338773" y="3343675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693DC25-6238-6737-C6B7-DA187253024A}"/>
              </a:ext>
            </a:extLst>
          </p:cNvPr>
          <p:cNvSpPr/>
          <p:nvPr/>
        </p:nvSpPr>
        <p:spPr>
          <a:xfrm>
            <a:off x="9675185" y="3343675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B787825-2D39-4E67-DE24-F0BB2D296DB8}"/>
              </a:ext>
            </a:extLst>
          </p:cNvPr>
          <p:cNvSpPr/>
          <p:nvPr/>
        </p:nvSpPr>
        <p:spPr>
          <a:xfrm>
            <a:off x="10011597" y="3343675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7CD9815-65BE-D4B9-888C-E6B537AAAF24}"/>
              </a:ext>
            </a:extLst>
          </p:cNvPr>
          <p:cNvSpPr/>
          <p:nvPr/>
        </p:nvSpPr>
        <p:spPr>
          <a:xfrm>
            <a:off x="10348008" y="3343675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U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A062A1B0-9D97-14D1-8AEE-2AA3BC2556DD}"/>
              </a:ext>
            </a:extLst>
          </p:cNvPr>
          <p:cNvGrpSpPr/>
          <p:nvPr/>
        </p:nvGrpSpPr>
        <p:grpSpPr>
          <a:xfrm>
            <a:off x="11152812" y="1324877"/>
            <a:ext cx="673578" cy="953566"/>
            <a:chOff x="5628038" y="5961880"/>
            <a:chExt cx="1139840" cy="953566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DCEB1B2-42B6-01A0-A950-A3769D41E18C}"/>
                </a:ext>
              </a:extLst>
            </p:cNvPr>
            <p:cNvSpPr/>
            <p:nvPr/>
          </p:nvSpPr>
          <p:spPr>
            <a:xfrm>
              <a:off x="5635637" y="5961880"/>
              <a:ext cx="1132241" cy="298765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2Tx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0A047F14-BDBA-42B9-1C08-FDA818B35A7A}"/>
                </a:ext>
              </a:extLst>
            </p:cNvPr>
            <p:cNvSpPr/>
            <p:nvPr/>
          </p:nvSpPr>
          <p:spPr>
            <a:xfrm>
              <a:off x="5628038" y="6616681"/>
              <a:ext cx="1132240" cy="2987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1Tx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6" name="Rectangle 75">
            <a:extLst>
              <a:ext uri="{FF2B5EF4-FFF2-40B4-BE49-F238E27FC236}">
                <a16:creationId xmlns:a16="http://schemas.microsoft.com/office/drawing/2014/main" id="{67D6820E-90EF-2181-B497-4676CA1E6B4D}"/>
              </a:ext>
            </a:extLst>
          </p:cNvPr>
          <p:cNvSpPr/>
          <p:nvPr/>
        </p:nvSpPr>
        <p:spPr>
          <a:xfrm>
            <a:off x="9276139" y="1218135"/>
            <a:ext cx="80350" cy="14511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F8B072B-F825-6754-3B70-98384DFFE52A}"/>
              </a:ext>
            </a:extLst>
          </p:cNvPr>
          <p:cNvSpPr/>
          <p:nvPr/>
        </p:nvSpPr>
        <p:spPr>
          <a:xfrm>
            <a:off x="9291848" y="3261360"/>
            <a:ext cx="80350" cy="207968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9" name="箭號: 左-右雙向 78">
            <a:extLst>
              <a:ext uri="{FF2B5EF4-FFF2-40B4-BE49-F238E27FC236}">
                <a16:creationId xmlns:a16="http://schemas.microsoft.com/office/drawing/2014/main" id="{A4BE6F7C-FDF2-AA48-0889-FF381E7894DA}"/>
              </a:ext>
            </a:extLst>
          </p:cNvPr>
          <p:cNvSpPr/>
          <p:nvPr/>
        </p:nvSpPr>
        <p:spPr>
          <a:xfrm>
            <a:off x="9021459" y="5703193"/>
            <a:ext cx="617852" cy="209574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F88687D-EAFE-84DF-C36F-8BDEB70F81A5}"/>
              </a:ext>
            </a:extLst>
          </p:cNvPr>
          <p:cNvCxnSpPr>
            <a:cxnSpLocks/>
          </p:cNvCxnSpPr>
          <p:nvPr/>
        </p:nvCxnSpPr>
        <p:spPr>
          <a:xfrm>
            <a:off x="9311775" y="1100650"/>
            <a:ext cx="26634" cy="517427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73FA0A39-AF04-7438-5725-44BA0A1EB551}"/>
              </a:ext>
            </a:extLst>
          </p:cNvPr>
          <p:cNvSpPr txBox="1"/>
          <p:nvPr/>
        </p:nvSpPr>
        <p:spPr>
          <a:xfrm>
            <a:off x="8749092" y="2799678"/>
            <a:ext cx="117695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>
                <a:solidFill>
                  <a:schemeClr val="tx1"/>
                </a:solidFill>
              </a:rPr>
              <a:t>switch period</a:t>
            </a:r>
            <a:endParaRPr lang="zh-TW" altLang="en-US" sz="1400" dirty="0">
              <a:solidFill>
                <a:schemeClr val="tx1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79B7238-B60D-55EC-187D-2562069C8466}"/>
              </a:ext>
            </a:extLst>
          </p:cNvPr>
          <p:cNvSpPr txBox="1"/>
          <p:nvPr/>
        </p:nvSpPr>
        <p:spPr>
          <a:xfrm>
            <a:off x="7192253" y="5515732"/>
            <a:ext cx="18186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600" i="1" u="sng" dirty="0"/>
              <a:t>Maximize UL </a:t>
            </a:r>
            <a:r>
              <a:rPr lang="en-US" altLang="zh-TW" sz="1600" i="1" u="sng" dirty="0" err="1"/>
              <a:t>Tput</a:t>
            </a:r>
            <a:r>
              <a:rPr lang="en-US" altLang="zh-TW" sz="1600" i="1" u="sng" dirty="0"/>
              <a:t> by using FDD MIMO</a:t>
            </a:r>
            <a:endParaRPr lang="zh-TW" altLang="en-US" sz="1600" i="1" u="sng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6A88489-0700-D8C2-5DF5-D10F1AD0E312}"/>
              </a:ext>
            </a:extLst>
          </p:cNvPr>
          <p:cNvSpPr txBox="1"/>
          <p:nvPr/>
        </p:nvSpPr>
        <p:spPr>
          <a:xfrm>
            <a:off x="9675940" y="5375197"/>
            <a:ext cx="19164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600" i="1" u="sng" dirty="0"/>
              <a:t>Maximize UL </a:t>
            </a:r>
            <a:r>
              <a:rPr lang="en-US" altLang="zh-TW" sz="1600" i="1" u="sng" dirty="0" err="1"/>
              <a:t>Tput</a:t>
            </a:r>
            <a:r>
              <a:rPr lang="en-US" altLang="zh-TW" sz="1600" i="1" u="sng" dirty="0"/>
              <a:t> by using TDD MIMO&amp; larger BW</a:t>
            </a:r>
            <a:endParaRPr lang="zh-TW" altLang="en-US" sz="1600" i="1" u="sng" dirty="0"/>
          </a:p>
        </p:txBody>
      </p:sp>
    </p:spTree>
    <p:extLst>
      <p:ext uri="{BB962C8B-B14F-4D97-AF65-F5344CB8AC3E}">
        <p14:creationId xmlns:p14="http://schemas.microsoft.com/office/powerpoint/2010/main" val="119604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448554"/>
            <a:ext cx="11233149" cy="4822380"/>
          </a:xfrm>
        </p:spPr>
        <p:txBody>
          <a:bodyPr/>
          <a:lstStyle/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i-FI" altLang="zh-TW" sz="2400" b="1" i="1" dirty="0">
                <a:latin typeface="+mj-lt"/>
              </a:rPr>
              <a:t>Proposal 1: </a:t>
            </a:r>
            <a:r>
              <a:rPr lang="en-US" altLang="zh-TW" sz="2400" b="1" i="1" dirty="0">
                <a:latin typeface="+mj-lt"/>
              </a:rPr>
              <a:t>Consider introducing Tx switching between FDD 1Tx + TDD 2Tx and </a:t>
            </a:r>
            <a:r>
              <a:rPr lang="fi-FI" altLang="zh-TW" sz="2400" b="1" i="1" dirty="0">
                <a:latin typeface="+mj-lt"/>
              </a:rPr>
              <a:t>FDD 2Tx + TDD 1Tx in Rel-19 RAN4 package in Dec’24. </a:t>
            </a:r>
            <a:endParaRPr lang="en-US" altLang="zh-TW" sz="2400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7676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332386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6397e17d392d56ada45e5242a5a5938d">
  <xsd:schema xmlns:xsd="http://www.w3.org/2001/XMLSchema" xmlns:xs="http://www.w3.org/2001/XMLSchema" xmlns:p="http://schemas.microsoft.com/office/2006/metadata/properties" xmlns:ns2="554bdb6f-217d-4cda-85cc-0ca32126c36c" xmlns:ns3="9238aee7-caa6-41e3-83d0-457e088803cc" targetNamespace="http://schemas.microsoft.com/office/2006/metadata/properties" ma:root="true" ma:fieldsID="35443afd3cef50bc872c7ec5e285e232" ns2:_="" ns3:_="">
    <xsd:import namespace="554bdb6f-217d-4cda-85cc-0ca32126c36c"/>
    <xsd:import namespace="9238aee7-caa6-41e3-83d0-457e088803cc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8E6A07-64C1-4073-92D6-8AD4B385A025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9238aee7-caa6-41e3-83d0-457e088803cc"/>
    <ds:schemaRef ds:uri="554bdb6f-217d-4cda-85cc-0ca32126c36c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71FD626-EDEF-410F-93B3-44053320D9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459A3E-929F-44DD-AB8E-023FEB028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bdb6f-217d-4cda-85cc-0ca32126c36c"/>
    <ds:schemaRef ds:uri="9238aee7-caa6-41e3-83d0-457e088803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10506</TotalTime>
  <Words>523</Words>
  <Application>Microsoft Office PowerPoint</Application>
  <PresentationFormat>Custom</PresentationFormat>
  <Paragraphs>74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 (Headings)</vt:lpstr>
      <vt:lpstr>Arial</vt:lpstr>
      <vt:lpstr>Calibri</vt:lpstr>
      <vt:lpstr>Calibri Light</vt:lpstr>
      <vt:lpstr>MediaTek_PPT_Template_16x9_Internal Use</vt:lpstr>
      <vt:lpstr>Tx switching for 3Tx UEs</vt:lpstr>
      <vt:lpstr>Introduction</vt:lpstr>
      <vt:lpstr>Discussions</vt:lpstr>
      <vt:lpstr>Summary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MTK - Ato Yu</cp:lastModifiedBy>
  <cp:revision>473</cp:revision>
  <dcterms:created xsi:type="dcterms:W3CDTF">2019-11-21T19:15:22Z</dcterms:created>
  <dcterms:modified xsi:type="dcterms:W3CDTF">2024-08-09T11:15:47Z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0x010100273864C3BC768F4C83F728553A532E20</vt:lpwstr>
  </property>
  <property fmtid="{D5CDD505-2E9C-101B-9397-08002B2CF9AE}" pid="4" name="MSIP_Label_83bcef13-7cac-433f-ba1d-47a323951816_Enabled">
    <vt:lpwstr>true</vt:lpwstr>
  </property>
  <property fmtid="{D5CDD505-2E9C-101B-9397-08002B2CF9AE}" pid="5" name="MSIP_Label_83bcef13-7cac-433f-ba1d-47a323951816_SetDate">
    <vt:lpwstr>2023-05-02T13:14:22Z</vt:lpwstr>
  </property>
  <property fmtid="{D5CDD505-2E9C-101B-9397-08002B2CF9AE}" pid="6" name="MSIP_Label_83bcef13-7cac-433f-ba1d-47a323951816_Method">
    <vt:lpwstr>Privileged</vt:lpwstr>
  </property>
  <property fmtid="{D5CDD505-2E9C-101B-9397-08002B2CF9AE}" pid="7" name="MSIP_Label_83bcef13-7cac-433f-ba1d-47a323951816_Name">
    <vt:lpwstr>MTK_Unclassified</vt:lpwstr>
  </property>
  <property fmtid="{D5CDD505-2E9C-101B-9397-08002B2CF9AE}" pid="8" name="MSIP_Label_83bcef13-7cac-433f-ba1d-47a323951816_SiteId">
    <vt:lpwstr>a7687ede-7a6b-4ef6-bace-642f677fbe31</vt:lpwstr>
  </property>
  <property fmtid="{D5CDD505-2E9C-101B-9397-08002B2CF9AE}" pid="9" name="MSIP_Label_83bcef13-7cac-433f-ba1d-47a323951816_ActionId">
    <vt:lpwstr>d39c81c6-28a4-4768-a8d3-63679b7757a1</vt:lpwstr>
  </property>
  <property fmtid="{D5CDD505-2E9C-101B-9397-08002B2CF9AE}" pid="10" name="MSIP_Label_83bcef13-7cac-433f-ba1d-47a323951816_ContentBits">
    <vt:lpwstr>0</vt:lpwstr>
  </property>
</Properties>
</file>