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4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81D2D7B-5115-4BD9-8FF9-57ACF1E4B259}">
          <p14:sldIdLst>
            <p14:sldId id="256"/>
          </p14:sldIdLst>
        </p14:section>
        <p14:section name="Untitled Section" id="{EBE335E1-8199-43EA-98CC-AF5FC85FE0C0}">
          <p14:sldIdLst>
            <p14:sldId id="258"/>
            <p14:sldId id="259"/>
            <p14:sldId id="257"/>
            <p14:sldId id="260"/>
            <p14:sldId id="261"/>
            <p14:sldId id="262"/>
            <p14:sldId id="26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FA4A54-576E-48D3-B60F-FE9F5E59D896}" v="9" dt="2024-08-07T22:18:54.669"/>
    <p1510:client id="{E722648B-914E-45AE-9F33-6443B0045F95}" v="1" dt="2024-08-08T15:08:12.6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0070C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4F836-B9F0-4442-A0C5-00C74EB584D4}" type="datetimeFigureOut">
              <a:rPr lang="en-GB" smtClean="0"/>
              <a:t>08/08/2024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solidFill>
            <a:srgbClr val="0070C0"/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B5BD-C33D-407A-8652-0D3D6CBDED2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2039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4F836-B9F0-4442-A0C5-00C74EB584D4}" type="datetimeFigureOut">
              <a:rPr lang="en-GB" smtClean="0"/>
              <a:t>08/08/2024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B5BD-C33D-407A-8652-0D3D6CBDED2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5314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4F836-B9F0-4442-A0C5-00C74EB584D4}" type="datetimeFigureOut">
              <a:rPr lang="en-GB" smtClean="0"/>
              <a:t>08/08/2024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B5BD-C33D-407A-8652-0D3D6CBDED2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2904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4F836-B9F0-4442-A0C5-00C74EB584D4}" type="datetimeFigureOut">
              <a:rPr lang="en-GB" smtClean="0"/>
              <a:t>08/08/2024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B5BD-C33D-407A-8652-0D3D6CBDED2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4918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4F836-B9F0-4442-A0C5-00C74EB584D4}" type="datetimeFigureOut">
              <a:rPr lang="en-GB" smtClean="0"/>
              <a:t>08/08/2024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B5BD-C33D-407A-8652-0D3D6CBDED2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8961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2057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4F836-B9F0-4442-A0C5-00C74EB584D4}" type="datetimeFigureOut">
              <a:rPr lang="en-GB" smtClean="0"/>
              <a:t>08/08/2024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B5BD-C33D-407A-8652-0D3D6CBDED2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45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4F836-B9F0-4442-A0C5-00C74EB584D4}" type="datetimeFigureOut">
              <a:rPr lang="en-GB" smtClean="0"/>
              <a:t>08/08/2024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B5BD-C33D-407A-8652-0D3D6CBDED2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7930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4F836-B9F0-4442-A0C5-00C74EB584D4}" type="datetimeFigureOut">
              <a:rPr lang="en-GB" smtClean="0"/>
              <a:t>08/08/2024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B5BD-C33D-407A-8652-0D3D6CBDED2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7363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4F836-B9F0-4442-A0C5-00C74EB584D4}" type="datetimeFigureOut">
              <a:rPr lang="en-GB" smtClean="0"/>
              <a:t>08/08/2024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B5BD-C33D-407A-8652-0D3D6CBDED2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7457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624F836-B9F0-4442-A0C5-00C74EB584D4}" type="datetimeFigureOut">
              <a:rPr lang="en-GB" smtClean="0"/>
              <a:t>08/08/2024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69B5BD-C33D-407A-8652-0D3D6CBDED2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8880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4F836-B9F0-4442-A0C5-00C74EB584D4}" type="datetimeFigureOut">
              <a:rPr lang="en-GB" smtClean="0"/>
              <a:t>08/08/2024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9B5BD-C33D-407A-8652-0D3D6CBDED2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210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1798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624F836-B9F0-4442-A0C5-00C74EB584D4}" type="datetimeFigureOut">
              <a:rPr lang="en-GB" smtClean="0"/>
              <a:t>08/08/2024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469B5BD-C33D-407A-8652-0D3D6CBDED2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8597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4BBD970-53E9-3EEE-9C8B-E0C5962107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0051" y="323523"/>
            <a:ext cx="10058400" cy="3566160"/>
          </a:xfrm>
        </p:spPr>
        <p:txBody>
          <a:bodyPr/>
          <a:lstStyle/>
          <a:p>
            <a:pPr fontAlgn="auto" hangingPunct="1">
              <a:spcAft>
                <a:spcPts val="600"/>
              </a:spcAft>
            </a:pPr>
            <a:r>
              <a:rPr lang="en-GB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3GPP TSG RAN4 Meeting #112	</a:t>
            </a:r>
            <a:r>
              <a:rPr lang="en-GB" sz="20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				</a:t>
            </a:r>
            <a:r>
              <a:rPr lang="en-GB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R4-2411509</a:t>
            </a:r>
            <a:br>
              <a:rPr lang="en-GB" sz="20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de-DE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Maastricht, Netherlands 19-23 August 2024</a:t>
            </a:r>
            <a:br>
              <a:rPr lang="en-GB" sz="20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de-DE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br>
              <a:rPr lang="en-GB" sz="20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de-DE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Agenda Item:</a:t>
            </a:r>
            <a:r>
              <a:rPr lang="de-DE" sz="20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de-DE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8.9.3</a:t>
            </a:r>
            <a:br>
              <a:rPr lang="en-GB" sz="20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en-GB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Source:			Intelsat</a:t>
            </a:r>
            <a:br>
              <a:rPr lang="en-GB" sz="20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en-GB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Title:</a:t>
            </a:r>
            <a:r>
              <a:rPr lang="en-GB" sz="20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		</a:t>
            </a:r>
            <a:r>
              <a:rPr lang="en-GB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Channel Bandwidth Mapping</a:t>
            </a:r>
            <a:br>
              <a:rPr lang="en-GB" sz="20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en-GB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Document for:</a:t>
            </a:r>
            <a:r>
              <a:rPr lang="en-GB" sz="20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en-GB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Discussion and Decision </a:t>
            </a:r>
            <a:br>
              <a:rPr lang="en-GB" sz="18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6442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6A894A1-0C24-3A2F-143E-651F3207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702302"/>
          </a:xfrm>
        </p:spPr>
        <p:txBody>
          <a:bodyPr>
            <a:normAutofit fontScale="90000"/>
          </a:bodyPr>
          <a:lstStyle/>
          <a:p>
            <a:r>
              <a:rPr lang="en-GB" dirty="0"/>
              <a:t>Introduction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5B781FC-92C3-0DB2-3F8A-C3231EE01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079863"/>
            <a:ext cx="10058400" cy="4789231"/>
          </a:xfrm>
        </p:spPr>
        <p:txBody>
          <a:bodyPr/>
          <a:lstStyle/>
          <a:p>
            <a:r>
              <a:rPr lang="en-GB" dirty="0"/>
              <a:t>The purpose of this contribution is to present the mapping of various Ku Band satellites’ bandwidths  to established FR1-NTN and FR2 –NTN Numerologies. </a:t>
            </a:r>
          </a:p>
          <a:p>
            <a:r>
              <a:rPr lang="en-GB" dirty="0"/>
              <a:t>The intention is to use 5G/NR technologies on Ku Band legacy and future  satellite systems.</a:t>
            </a:r>
          </a:p>
          <a:p>
            <a:r>
              <a:rPr lang="en-GB" dirty="0"/>
              <a:t>This contribution illustrates how Ku Band operational satellite transponders could be accommodated within FR1-NTN or FR2-NTN bandwidths. Furthermore, the spectrum wastage in each case is demonstrated.</a:t>
            </a:r>
          </a:p>
          <a:p>
            <a:r>
              <a:rPr lang="en-GB" dirty="0"/>
              <a:t>The transponder data presented are operational Ku Band satellites services utilizing non-3GPP, proprietary technologies. </a:t>
            </a:r>
          </a:p>
        </p:txBody>
      </p:sp>
    </p:spTree>
    <p:extLst>
      <p:ext uri="{BB962C8B-B14F-4D97-AF65-F5344CB8AC3E}">
        <p14:creationId xmlns:p14="http://schemas.microsoft.com/office/powerpoint/2010/main" val="1620970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6A894A1-0C24-3A2F-143E-651F3207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784551"/>
          </a:xfrm>
        </p:spPr>
        <p:txBody>
          <a:bodyPr/>
          <a:lstStyle/>
          <a:p>
            <a:r>
              <a:rPr lang="en-GB" dirty="0"/>
              <a:t>Discussions 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5B781FC-92C3-0DB2-3F8A-C3231EE01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158240"/>
            <a:ext cx="10058400" cy="5495405"/>
          </a:xfrm>
        </p:spPr>
        <p:txBody>
          <a:bodyPr/>
          <a:lstStyle/>
          <a:p>
            <a:r>
              <a:rPr lang="en-GB" dirty="0"/>
              <a:t>The data presented in following Table 1 represent the bandwidths of legacy and advanced Ku Band satellites in service.</a:t>
            </a:r>
          </a:p>
          <a:p>
            <a:r>
              <a:rPr lang="en-GB" dirty="0"/>
              <a:t>Table 1 represents the bandwidths of legacy and advanced satellites systems that range from narrow 8 MHz to  wide 662 MHz .</a:t>
            </a:r>
          </a:p>
          <a:p>
            <a:r>
              <a:rPr lang="en-GB" dirty="0"/>
              <a:t>Table 1 illustrates how the legacy  and advanced Ku Band transponders  can be accommodated within FR1-NTN and FR2-NTN Numerologies. Furthermore Table 1 illustrates the wasted bandwidths in each case. </a:t>
            </a:r>
          </a:p>
          <a:p>
            <a:r>
              <a:rPr lang="en-GB" dirty="0"/>
              <a:t>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9541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A328027-04E3-468A-89D2-51A98E6B2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1938"/>
            <a:ext cx="10058400" cy="688637"/>
          </a:xfrm>
        </p:spPr>
        <p:txBody>
          <a:bodyPr>
            <a:normAutofit fontScale="90000"/>
          </a:bodyPr>
          <a:lstStyle/>
          <a:p>
            <a:r>
              <a:rPr lang="en-GB" dirty="0"/>
              <a:t>Ku Band Satellite Transponder Bandwidths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C9155C-515C-484D-C594-5F539800F280}"/>
              </a:ext>
            </a:extLst>
          </p:cNvPr>
          <p:cNvSpPr txBox="1"/>
          <p:nvPr/>
        </p:nvSpPr>
        <p:spPr>
          <a:xfrm>
            <a:off x="735302" y="5682054"/>
            <a:ext cx="1072139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dirty="0"/>
              <a:t>Table 1 Legacy and advanced Ku Band Transponder Bandwidths mapped to FR1-NTN and FR2-NTN Numerologies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8523D51-AF19-2655-D300-082099DAE9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485501"/>
              </p:ext>
            </p:extLst>
          </p:nvPr>
        </p:nvGraphicFramePr>
        <p:xfrm>
          <a:off x="538988" y="1077194"/>
          <a:ext cx="11114025" cy="4453006"/>
        </p:xfrm>
        <a:graphic>
          <a:graphicData uri="http://schemas.openxmlformats.org/drawingml/2006/table">
            <a:tbl>
              <a:tblPr/>
              <a:tblGrid>
                <a:gridCol w="972203">
                  <a:extLst>
                    <a:ext uri="{9D8B030D-6E8A-4147-A177-3AD203B41FA5}">
                      <a16:colId xmlns:a16="http://schemas.microsoft.com/office/drawing/2014/main" val="3952969501"/>
                    </a:ext>
                  </a:extLst>
                </a:gridCol>
                <a:gridCol w="357946">
                  <a:extLst>
                    <a:ext uri="{9D8B030D-6E8A-4147-A177-3AD203B41FA5}">
                      <a16:colId xmlns:a16="http://schemas.microsoft.com/office/drawing/2014/main" val="589990693"/>
                    </a:ext>
                  </a:extLst>
                </a:gridCol>
                <a:gridCol w="384461">
                  <a:extLst>
                    <a:ext uri="{9D8B030D-6E8A-4147-A177-3AD203B41FA5}">
                      <a16:colId xmlns:a16="http://schemas.microsoft.com/office/drawing/2014/main" val="3456164953"/>
                    </a:ext>
                  </a:extLst>
                </a:gridCol>
                <a:gridCol w="384461">
                  <a:extLst>
                    <a:ext uri="{9D8B030D-6E8A-4147-A177-3AD203B41FA5}">
                      <a16:colId xmlns:a16="http://schemas.microsoft.com/office/drawing/2014/main" val="2988582808"/>
                    </a:ext>
                  </a:extLst>
                </a:gridCol>
                <a:gridCol w="304917">
                  <a:extLst>
                    <a:ext uri="{9D8B030D-6E8A-4147-A177-3AD203B41FA5}">
                      <a16:colId xmlns:a16="http://schemas.microsoft.com/office/drawing/2014/main" val="1054059118"/>
                    </a:ext>
                  </a:extLst>
                </a:gridCol>
                <a:gridCol w="304917">
                  <a:extLst>
                    <a:ext uri="{9D8B030D-6E8A-4147-A177-3AD203B41FA5}">
                      <a16:colId xmlns:a16="http://schemas.microsoft.com/office/drawing/2014/main" val="1310339859"/>
                    </a:ext>
                  </a:extLst>
                </a:gridCol>
                <a:gridCol w="304917">
                  <a:extLst>
                    <a:ext uri="{9D8B030D-6E8A-4147-A177-3AD203B41FA5}">
                      <a16:colId xmlns:a16="http://schemas.microsoft.com/office/drawing/2014/main" val="2342319685"/>
                    </a:ext>
                  </a:extLst>
                </a:gridCol>
                <a:gridCol w="304917">
                  <a:extLst>
                    <a:ext uri="{9D8B030D-6E8A-4147-A177-3AD203B41FA5}">
                      <a16:colId xmlns:a16="http://schemas.microsoft.com/office/drawing/2014/main" val="3023017016"/>
                    </a:ext>
                  </a:extLst>
                </a:gridCol>
                <a:gridCol w="304917">
                  <a:extLst>
                    <a:ext uri="{9D8B030D-6E8A-4147-A177-3AD203B41FA5}">
                      <a16:colId xmlns:a16="http://schemas.microsoft.com/office/drawing/2014/main" val="2310630871"/>
                    </a:ext>
                  </a:extLst>
                </a:gridCol>
                <a:gridCol w="304917">
                  <a:extLst>
                    <a:ext uri="{9D8B030D-6E8A-4147-A177-3AD203B41FA5}">
                      <a16:colId xmlns:a16="http://schemas.microsoft.com/office/drawing/2014/main" val="4044788"/>
                    </a:ext>
                  </a:extLst>
                </a:gridCol>
                <a:gridCol w="304917">
                  <a:extLst>
                    <a:ext uri="{9D8B030D-6E8A-4147-A177-3AD203B41FA5}">
                      <a16:colId xmlns:a16="http://schemas.microsoft.com/office/drawing/2014/main" val="3706845596"/>
                    </a:ext>
                  </a:extLst>
                </a:gridCol>
                <a:gridCol w="304917">
                  <a:extLst>
                    <a:ext uri="{9D8B030D-6E8A-4147-A177-3AD203B41FA5}">
                      <a16:colId xmlns:a16="http://schemas.microsoft.com/office/drawing/2014/main" val="1948601091"/>
                    </a:ext>
                  </a:extLst>
                </a:gridCol>
                <a:gridCol w="304917">
                  <a:extLst>
                    <a:ext uri="{9D8B030D-6E8A-4147-A177-3AD203B41FA5}">
                      <a16:colId xmlns:a16="http://schemas.microsoft.com/office/drawing/2014/main" val="1477617282"/>
                    </a:ext>
                  </a:extLst>
                </a:gridCol>
                <a:gridCol w="304917">
                  <a:extLst>
                    <a:ext uri="{9D8B030D-6E8A-4147-A177-3AD203B41FA5}">
                      <a16:colId xmlns:a16="http://schemas.microsoft.com/office/drawing/2014/main" val="1679072414"/>
                    </a:ext>
                  </a:extLst>
                </a:gridCol>
                <a:gridCol w="304917">
                  <a:extLst>
                    <a:ext uri="{9D8B030D-6E8A-4147-A177-3AD203B41FA5}">
                      <a16:colId xmlns:a16="http://schemas.microsoft.com/office/drawing/2014/main" val="693812632"/>
                    </a:ext>
                  </a:extLst>
                </a:gridCol>
                <a:gridCol w="410977">
                  <a:extLst>
                    <a:ext uri="{9D8B030D-6E8A-4147-A177-3AD203B41FA5}">
                      <a16:colId xmlns:a16="http://schemas.microsoft.com/office/drawing/2014/main" val="3075670338"/>
                    </a:ext>
                  </a:extLst>
                </a:gridCol>
                <a:gridCol w="1148967">
                  <a:extLst>
                    <a:ext uri="{9D8B030D-6E8A-4147-A177-3AD203B41FA5}">
                      <a16:colId xmlns:a16="http://schemas.microsoft.com/office/drawing/2014/main" val="2653713687"/>
                    </a:ext>
                  </a:extLst>
                </a:gridCol>
                <a:gridCol w="742408">
                  <a:extLst>
                    <a:ext uri="{9D8B030D-6E8A-4147-A177-3AD203B41FA5}">
                      <a16:colId xmlns:a16="http://schemas.microsoft.com/office/drawing/2014/main" val="3037811734"/>
                    </a:ext>
                  </a:extLst>
                </a:gridCol>
                <a:gridCol w="662864">
                  <a:extLst>
                    <a:ext uri="{9D8B030D-6E8A-4147-A177-3AD203B41FA5}">
                      <a16:colId xmlns:a16="http://schemas.microsoft.com/office/drawing/2014/main" val="4224848240"/>
                    </a:ext>
                  </a:extLst>
                </a:gridCol>
                <a:gridCol w="662864">
                  <a:extLst>
                    <a:ext uri="{9D8B030D-6E8A-4147-A177-3AD203B41FA5}">
                      <a16:colId xmlns:a16="http://schemas.microsoft.com/office/drawing/2014/main" val="4256246783"/>
                    </a:ext>
                  </a:extLst>
                </a:gridCol>
                <a:gridCol w="848466">
                  <a:extLst>
                    <a:ext uri="{9D8B030D-6E8A-4147-A177-3AD203B41FA5}">
                      <a16:colId xmlns:a16="http://schemas.microsoft.com/office/drawing/2014/main" val="2925853969"/>
                    </a:ext>
                  </a:extLst>
                </a:gridCol>
                <a:gridCol w="1184321">
                  <a:extLst>
                    <a:ext uri="{9D8B030D-6E8A-4147-A177-3AD203B41FA5}">
                      <a16:colId xmlns:a16="http://schemas.microsoft.com/office/drawing/2014/main" val="3164374235"/>
                    </a:ext>
                  </a:extLst>
                </a:gridCol>
              </a:tblGrid>
              <a:tr h="311399"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5"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FR1 channel definition (MHz)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FR2 channel definition (MHz)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0938196"/>
                  </a:ext>
                </a:extLst>
              </a:tr>
              <a:tr h="88748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Channel </a:t>
                      </a:r>
                      <a:b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</a:b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Bandwidth </a:t>
                      </a:r>
                      <a:b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</a:b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(MHz)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FR1 Wasted </a:t>
                      </a:r>
                      <a:b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</a:b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Bandwidth </a:t>
                      </a:r>
                      <a:b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</a:b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(MHz)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200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400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FR2 Unused </a:t>
                      </a:r>
                      <a:b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</a:br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Bandwidth </a:t>
                      </a:r>
                      <a:b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</a:br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(MHz)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5476563"/>
                  </a:ext>
                </a:extLst>
              </a:tr>
              <a:tr h="29582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5343674"/>
                  </a:ext>
                </a:extLst>
              </a:tr>
              <a:tr h="29582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6455896"/>
                  </a:ext>
                </a:extLst>
              </a:tr>
              <a:tr h="29582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4381308"/>
                  </a:ext>
                </a:extLst>
              </a:tr>
              <a:tr h="29582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46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4333306"/>
                  </a:ext>
                </a:extLst>
              </a:tr>
              <a:tr h="29582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521745"/>
                  </a:ext>
                </a:extLst>
              </a:tr>
              <a:tr h="29582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258288"/>
                  </a:ext>
                </a:extLst>
              </a:tr>
              <a:tr h="29582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7544155"/>
                  </a:ext>
                </a:extLst>
              </a:tr>
              <a:tr h="29582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216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5958193"/>
                  </a:ext>
                </a:extLst>
              </a:tr>
              <a:tr h="29582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450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0204971"/>
                  </a:ext>
                </a:extLst>
              </a:tr>
              <a:tr h="29582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662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I"/>
                        </a:rPr>
                        <a:t>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9563913"/>
                  </a:ext>
                </a:extLst>
              </a:tr>
              <a:tr h="295829"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4627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8898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6A894A1-0C24-3A2F-143E-651F3207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702302"/>
          </a:xfrm>
        </p:spPr>
        <p:txBody>
          <a:bodyPr>
            <a:normAutofit fontScale="90000"/>
          </a:bodyPr>
          <a:lstStyle/>
          <a:p>
            <a:r>
              <a:rPr lang="en-GB" dirty="0"/>
              <a:t>Conclusions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5B781FC-92C3-0DB2-3F8A-C3231EE01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988906"/>
            <a:ext cx="10058400" cy="4880188"/>
          </a:xfrm>
        </p:spPr>
        <p:txBody>
          <a:bodyPr/>
          <a:lstStyle/>
          <a:p>
            <a:r>
              <a:rPr lang="en-GB" dirty="0"/>
              <a:t>The conclusions that we can draw from the presented analysis are as follows:</a:t>
            </a:r>
          </a:p>
          <a:p>
            <a:r>
              <a:rPr lang="en-GB" dirty="0">
                <a:solidFill>
                  <a:schemeClr val="tx1"/>
                </a:solidFill>
              </a:rPr>
              <a:t>1- The  FR1-NTN numerology can potentially accommodate the Ku Band legacy, advanced and future satellite transponder bandwidths with lower spectrum wastage. </a:t>
            </a:r>
          </a:p>
          <a:p>
            <a:r>
              <a:rPr lang="en-GB" dirty="0"/>
              <a:t>2- The FR1-NTN Numerology allows for greater flexibility in deploying 5G/NR Services in the Ku Band </a:t>
            </a:r>
            <a:r>
              <a:rPr lang="en-GB" b="1" u="sng" dirty="0"/>
              <a:t>provided we can address the outstanding issues in Appendix A</a:t>
            </a:r>
            <a:r>
              <a:rPr lang="en-GB" dirty="0"/>
              <a:t> </a:t>
            </a:r>
          </a:p>
          <a:p>
            <a:r>
              <a:rPr lang="en-GB" dirty="0"/>
              <a:t>3- The FR2-NTN Numerology, can potentially has higher spectrum wastage compared to FR1-NTN.</a:t>
            </a:r>
          </a:p>
        </p:txBody>
      </p:sp>
    </p:spTree>
    <p:extLst>
      <p:ext uri="{BB962C8B-B14F-4D97-AF65-F5344CB8AC3E}">
        <p14:creationId xmlns:p14="http://schemas.microsoft.com/office/powerpoint/2010/main" val="1613793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6A894A1-0C24-3A2F-143E-651F3207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335462"/>
          </a:xfrm>
        </p:spPr>
        <p:txBody>
          <a:bodyPr>
            <a:normAutofit fontScale="90000"/>
          </a:bodyPr>
          <a:lstStyle/>
          <a:p>
            <a:r>
              <a:rPr lang="en-GB" dirty="0"/>
              <a:t>Appendix A: </a:t>
            </a:r>
            <a:br>
              <a:rPr lang="en-GB" dirty="0"/>
            </a:br>
            <a:r>
              <a:rPr lang="en-GB" dirty="0"/>
              <a:t>Discussions topics for RAN4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5B781FC-92C3-0DB2-3F8A-C3231EE01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725432"/>
            <a:ext cx="10058400" cy="4143661"/>
          </a:xfrm>
        </p:spPr>
        <p:txBody>
          <a:bodyPr/>
          <a:lstStyle/>
          <a:p>
            <a:pPr marL="0">
              <a:buNone/>
            </a:pPr>
            <a:r>
              <a:rPr lang="en-GB" sz="2600" dirty="0"/>
              <a:t>A few questions to RAN4</a:t>
            </a:r>
          </a:p>
          <a:p>
            <a:pPr marL="384048" lvl="2" indent="0">
              <a:buNone/>
            </a:pPr>
            <a:r>
              <a:rPr lang="en-GB" sz="2000" dirty="0"/>
              <a:t>1- Does the algorithm work on both uplink and downlink, or just downlink?</a:t>
            </a:r>
          </a:p>
          <a:p>
            <a:pPr marL="384048" lvl="2" indent="0">
              <a:buNone/>
            </a:pPr>
            <a:r>
              <a:rPr lang="en-GB" sz="2000" dirty="0"/>
              <a:t>2- What is the impact of algorithm on latency?</a:t>
            </a:r>
          </a:p>
          <a:p>
            <a:pPr marL="384048" lvl="2" indent="0">
              <a:buNone/>
            </a:pPr>
            <a:r>
              <a:rPr lang="en-GB" sz="2000" dirty="0"/>
              <a:t>3- How does the 5G device decide on how to construct multiple 5G channels given input satellite channel?  What are the rules?</a:t>
            </a:r>
          </a:p>
          <a:p>
            <a:pPr marL="384048" lvl="2" indent="0">
              <a:buNone/>
            </a:pPr>
            <a:r>
              <a:rPr lang="en-GB" sz="2000" dirty="0"/>
              <a:t>4- What is the impact of the algorithm on processing and overhead?</a:t>
            </a:r>
          </a:p>
          <a:p>
            <a:pPr marL="384048" lvl="2" indent="0">
              <a:buNone/>
            </a:pPr>
            <a:r>
              <a:rPr lang="en-GB" sz="2000" dirty="0"/>
              <a:t>5- What are the maximum number of carriers that can be processed simultaneously ?</a:t>
            </a:r>
          </a:p>
          <a:p>
            <a:pPr marL="384048" lvl="2" indent="0">
              <a:buNone/>
            </a:pPr>
            <a:r>
              <a:rPr lang="en-GB" sz="2000" dirty="0"/>
              <a:t>6- Would a mix numerologies of FR1-NTN / FR2-NTN be considered?</a:t>
            </a:r>
          </a:p>
          <a:p>
            <a:r>
              <a:rPr lang="en-GB" b="1" dirty="0"/>
              <a:t>Algorithm</a:t>
            </a:r>
            <a:r>
              <a:rPr lang="en-GB" dirty="0"/>
              <a:t>: the process of constructing and de-constructing of the  multiple bandwidths  see following Figures 1 and Figure 2</a:t>
            </a:r>
          </a:p>
        </p:txBody>
      </p:sp>
    </p:spTree>
    <p:extLst>
      <p:ext uri="{BB962C8B-B14F-4D97-AF65-F5344CB8AC3E}">
        <p14:creationId xmlns:p14="http://schemas.microsoft.com/office/powerpoint/2010/main" val="38826490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6A894A1-0C24-3A2F-143E-651F3207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702303"/>
          </a:xfrm>
        </p:spPr>
        <p:txBody>
          <a:bodyPr>
            <a:noAutofit/>
          </a:bodyPr>
          <a:lstStyle/>
          <a:p>
            <a:r>
              <a:rPr lang="en-GB" sz="4000" dirty="0"/>
              <a:t>Construct and Deconstruct(Illustrative Example1)</a:t>
            </a:r>
          </a:p>
        </p:txBody>
      </p:sp>
      <p:pic>
        <p:nvPicPr>
          <p:cNvPr id="5" name="Picture 4" descr="A diagram of a network&#10;&#10;Description automatically generated">
            <a:extLst>
              <a:ext uri="{FF2B5EF4-FFF2-40B4-BE49-F238E27FC236}">
                <a16:creationId xmlns:a16="http://schemas.microsoft.com/office/drawing/2014/main" id="{204641ED-6F48-1DCF-BB1D-939D6AF374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37" y="1323975"/>
            <a:ext cx="10448925" cy="42100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90D8C0F-A6B8-DFA2-0CB7-BE833AF1BD5E}"/>
              </a:ext>
            </a:extLst>
          </p:cNvPr>
          <p:cNvSpPr txBox="1"/>
          <p:nvPr/>
        </p:nvSpPr>
        <p:spPr>
          <a:xfrm>
            <a:off x="1816847" y="6386730"/>
            <a:ext cx="947201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dirty="0"/>
              <a:t>Figure1: Construct and De-construct of 500 MHz Bandwidth with multiple FR1 100 MHz Bandwidths</a:t>
            </a:r>
          </a:p>
        </p:txBody>
      </p:sp>
    </p:spTree>
    <p:extLst>
      <p:ext uri="{BB962C8B-B14F-4D97-AF65-F5344CB8AC3E}">
        <p14:creationId xmlns:p14="http://schemas.microsoft.com/office/powerpoint/2010/main" val="2802429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6A894A1-0C24-3A2F-143E-651F32072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925" y="286604"/>
            <a:ext cx="11477625" cy="702303"/>
          </a:xfrm>
        </p:spPr>
        <p:txBody>
          <a:bodyPr>
            <a:normAutofit fontScale="90000"/>
          </a:bodyPr>
          <a:lstStyle/>
          <a:p>
            <a:r>
              <a:rPr lang="en-GB" sz="4800" dirty="0"/>
              <a:t>Construct and Deconstruct(Illustrative Example2)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0D8C0F-A6B8-DFA2-0CB7-BE833AF1BD5E}"/>
              </a:ext>
            </a:extLst>
          </p:cNvPr>
          <p:cNvSpPr txBox="1"/>
          <p:nvPr/>
        </p:nvSpPr>
        <p:spPr>
          <a:xfrm>
            <a:off x="3080829" y="6386730"/>
            <a:ext cx="573939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dirty="0"/>
              <a:t>Figure2: 220 MHz FR1 Bandwidth for 216 MHz Transponder</a:t>
            </a:r>
          </a:p>
        </p:txBody>
      </p:sp>
      <p:pic>
        <p:nvPicPr>
          <p:cNvPr id="3" name="Picture 2" descr="A diagram of a network&#10;&#10;Description automatically generated">
            <a:extLst>
              <a:ext uri="{FF2B5EF4-FFF2-40B4-BE49-F238E27FC236}">
                <a16:creationId xmlns:a16="http://schemas.microsoft.com/office/drawing/2014/main" id="{4BAD5AF0-689F-46F7-091C-C3FF507C32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49" y="1404937"/>
            <a:ext cx="11406503" cy="444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760449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605</TotalTime>
  <Words>753</Words>
  <Application>Microsoft Office PowerPoint</Application>
  <PresentationFormat>Widescreen</PresentationFormat>
  <Paragraphs>275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AriaI</vt:lpstr>
      <vt:lpstr>Arial</vt:lpstr>
      <vt:lpstr>Calibri</vt:lpstr>
      <vt:lpstr>Calibri Light</vt:lpstr>
      <vt:lpstr>Retrospect</vt:lpstr>
      <vt:lpstr>3GPP TSG RAN4 Meeting #112     R4-2411509 Maastricht, Netherlands 19-23 August 2024   Agenda Item:  8.9.3 Source:   Intelsat Title:   Channel Bandwidth Mapping Document for:  Discussion and Decision  </vt:lpstr>
      <vt:lpstr>Introduction</vt:lpstr>
      <vt:lpstr>Discussions </vt:lpstr>
      <vt:lpstr>Ku Band Satellite Transponder Bandwidths</vt:lpstr>
      <vt:lpstr>Conclusions</vt:lpstr>
      <vt:lpstr>Appendix A:  Discussions topics for RAN4</vt:lpstr>
      <vt:lpstr>Construct and Deconstruct(Illustrative Example1)</vt:lpstr>
      <vt:lpstr>Construct and Deconstruct(Illustrative Example2)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Soghomonian, Manook (ITN)</dc:creator>
  <cp:lastModifiedBy>Soghomonian, Manook (ITN)</cp:lastModifiedBy>
  <cp:revision>11</cp:revision>
  <dcterms:created xsi:type="dcterms:W3CDTF">2024-08-07T13:12:06Z</dcterms:created>
  <dcterms:modified xsi:type="dcterms:W3CDTF">2024-08-08T18:54:39Z</dcterms:modified>
</cp:coreProperties>
</file>