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98" r:id="rId2"/>
    <p:sldId id="295" r:id="rId3"/>
    <p:sldId id="297" r:id="rId4"/>
    <p:sldId id="299" r:id="rId5"/>
    <p:sldId id="304" r:id="rId6"/>
    <p:sldId id="285" r:id="rId7"/>
    <p:sldId id="300" r:id="rId8"/>
    <p:sldId id="301" r:id="rId9"/>
    <p:sldId id="302" r:id="rId10"/>
    <p:sldId id="303" r:id="rId11"/>
    <p:sldId id="280" r:id="rId12"/>
    <p:sldId id="309" r:id="rId13"/>
    <p:sldId id="306" r:id="rId14"/>
    <p:sldId id="307" r:id="rId15"/>
    <p:sldId id="262" r:id="rId16"/>
    <p:sldId id="308" r:id="rId17"/>
    <p:sldId id="266" r:id="rId18"/>
  </p:sldIdLst>
  <p:sldSz cx="13442950" cy="7561263"/>
  <p:notesSz cx="6735763" cy="9866313"/>
  <p:defaultTextStyle>
    <a:defPPr>
      <a:defRPr lang="ja-JP"/>
    </a:defPPr>
    <a:lvl1pPr marL="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7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2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5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7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61DFC2-9C9E-460A-9F2F-64DF07A759FB}">
          <p14:sldIdLst>
            <p14:sldId id="298"/>
            <p14:sldId id="295"/>
            <p14:sldId id="297"/>
            <p14:sldId id="299"/>
            <p14:sldId id="304"/>
            <p14:sldId id="285"/>
            <p14:sldId id="300"/>
            <p14:sldId id="301"/>
            <p14:sldId id="302"/>
            <p14:sldId id="303"/>
            <p14:sldId id="280"/>
            <p14:sldId id="309"/>
            <p14:sldId id="306"/>
            <p14:sldId id="307"/>
            <p14:sldId id="262"/>
            <p14:sldId id="30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077568"/>
    <a:srgbClr val="016296"/>
    <a:srgbClr val="F2F2F2"/>
    <a:srgbClr val="4C216D"/>
    <a:srgbClr val="C32323"/>
    <a:srgbClr val="915555"/>
    <a:srgbClr val="87865C"/>
    <a:srgbClr val="FF81E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31041-CF80-40BD-B436-F48B733E8939}" v="9" dt="2024-05-14T06:01:11.762"/>
    <p1510:client id="{A010FF36-63F0-49AD-AB8A-935ED00F5092}" v="24" dt="2024-05-15T01:49:40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8" autoAdjust="0"/>
    <p:restoredTop sz="97459" autoAdjust="0"/>
  </p:normalViewPr>
  <p:slideViewPr>
    <p:cSldViewPr snapToGrid="0">
      <p:cViewPr varScale="1">
        <p:scale>
          <a:sx n="145" d="100"/>
          <a:sy n="145" d="100"/>
        </p:scale>
        <p:origin x="648" y="138"/>
      </p:cViewPr>
      <p:guideLst>
        <p:guide orient="horz" pos="2382"/>
        <p:guide pos="423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34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E30C4AC1-6387-4239-B326-11400B3A5818}" type="datetimeFigureOut">
              <a:rPr kumimoji="1" lang="ja-JP" altLang="en-US" smtClean="0"/>
              <a:t>2024/5/16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34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61A64EE-D40A-4B8E-9D16-93F760F766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7740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61606AF2-A7EC-4854-9095-5809D784D6F5}" type="datetimeFigureOut">
              <a:rPr kumimoji="1" lang="ja-JP" altLang="en-US" smtClean="0"/>
              <a:pPr/>
              <a:t>2024/5/16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1DDBE34-076B-4385-8CC0-DD007FF300A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49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1pPr>
    <a:lvl2pPr marL="323286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2pPr>
    <a:lvl3pPr marL="646572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3pPr>
    <a:lvl4pPr marL="969858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4pPr>
    <a:lvl5pPr marL="1293144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5pPr>
    <a:lvl6pPr marL="1616431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6pPr>
    <a:lvl7pPr marL="1939717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7pPr>
    <a:lvl8pPr marL="2263003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8pPr>
    <a:lvl9pPr marL="2586289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sz="6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576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52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63526" y="7293666"/>
            <a:ext cx="479424" cy="235640"/>
          </a:xfrm>
        </p:spPr>
        <p:txBody>
          <a:bodyPr/>
          <a:lstStyle>
            <a:lvl1pPr>
              <a:defRPr>
                <a:latin typeface="Aptos" panose="020B0004020202020204" pitchFamily="34" charset="0"/>
                <a:cs typeface="AngsanaUPC" panose="020B0502040204020203" pitchFamily="18" charset="-34"/>
              </a:defRPr>
            </a:lvl1pPr>
          </a:lstStyle>
          <a:p>
            <a:fld id="{42B882FD-D4AF-408D-92CF-3B44AFA55D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94779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29020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781" y="2952748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773" y="3780635"/>
            <a:ext cx="5616011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3502" y="2952747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4" y="3780635"/>
            <a:ext cx="5619153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DB7FD287-6069-44EC-8F85-115663C113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3442950" cy="7561263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2205"/>
            </a:lvl1pPr>
          </a:lstStyle>
          <a:p>
            <a:pPr rtl="0"/>
            <a:r>
              <a:rPr lang="en-us" noProof="0"/>
              <a:t>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7FF4E6-E542-4B85-9775-7E8DD808A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77" y="336057"/>
            <a:ext cx="4364263" cy="650661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646" cap="all" baseline="0"/>
            </a:lvl1pPr>
          </a:lstStyle>
          <a:p>
            <a:pPr rtl="0"/>
            <a:r>
              <a:rPr lang="en-us" noProof="0"/>
              <a:t>月年</a:t>
            </a:r>
          </a:p>
        </p:txBody>
      </p:sp>
      <p:sp>
        <p:nvSpPr>
          <p:cNvPr id="4" name="テーブル プレースホルダー 3">
            <a:extLst>
              <a:ext uri="{FF2B5EF4-FFF2-40B4-BE49-F238E27FC236}">
                <a16:creationId xmlns:a16="http://schemas.microsoft.com/office/drawing/2014/main" id="{6453B1FF-EC55-4601-8602-6B1C7FBDF515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36074" y="1320701"/>
            <a:ext cx="4365598" cy="3528589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アイコンをクリックして表を追加</a:t>
            </a:r>
          </a:p>
        </p:txBody>
      </p:sp>
    </p:spTree>
    <p:extLst>
      <p:ext uri="{BB962C8B-B14F-4D97-AF65-F5344CB8AC3E}">
        <p14:creationId xmlns:p14="http://schemas.microsoft.com/office/powerpoint/2010/main" val="342844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-79287"/>
            <a:ext cx="13442950" cy="258853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0" y="1562088"/>
            <a:ext cx="13442950" cy="146624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149" y="373025"/>
            <a:ext cx="12098655" cy="138119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1314" y="6891099"/>
            <a:ext cx="5566961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77" y="6891099"/>
            <a:ext cx="5566962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56" y="6891098"/>
            <a:ext cx="170804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061" y="2949827"/>
            <a:ext cx="10891279" cy="3804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30" r:id="rId5"/>
    <p:sldLayoutId id="2147483731" r:id="rId6"/>
  </p:sldLayoutIdLst>
  <p:hf hdr="0" ftr="0" dt="0"/>
  <p:txStyles>
    <p:titleStyle>
      <a:lvl1pPr algn="ctr" defTabSz="1043080" rtl="0" eaLnBrk="1" latinLnBrk="0" hangingPunct="1">
        <a:spcBef>
          <a:spcPct val="0"/>
        </a:spcBef>
        <a:buNone/>
        <a:defRPr kumimoji="1" sz="5001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12924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57358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76078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850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68929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34006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399084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64163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129240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3gpp.org/ftp/Joint_Meetings/RAN%20WGs%20May%202024%20Fukuok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oadfukuoka.jp/en" TargetMode="External"/><Relationship Id="rId2" Type="http://schemas.openxmlformats.org/officeDocument/2006/relationships/hyperlink" Target="https://gofukuoka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18" Type="http://schemas.openxmlformats.org/officeDocument/2006/relationships/image" Target="../media/image6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10" Type="http://schemas.openxmlformats.org/officeDocument/2006/relationships/image" Target="../media/image56.jpe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hyperlink" Target="https://www.crossroadfukuoka.jp/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crossroadfukuoka.jp/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9696C8B-819F-5791-B0F4-198CA602F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" y="-76840"/>
            <a:ext cx="13436955" cy="76381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342" y="95420"/>
            <a:ext cx="9624060" cy="1381191"/>
          </a:xfrm>
        </p:spPr>
        <p:txBody>
          <a:bodyPr>
            <a:normAutofit/>
          </a:bodyPr>
          <a:lstStyle/>
          <a:p>
            <a:r>
              <a:rPr lang="en-GB" altLang="ja-JP" sz="6600" b="1" dirty="0">
                <a:latin typeface="Aptos" panose="020B0004020202020204" pitchFamily="34" charset="0"/>
              </a:rPr>
              <a:t>Welcome to Fukuoka</a:t>
            </a:r>
            <a:endParaRPr lang="ja-JP" altLang="en-US" sz="6600" dirty="0">
              <a:latin typeface="Aptos" panose="020B00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1691" y="3196675"/>
            <a:ext cx="9495067" cy="212365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ptos" panose="020B0004020202020204" pitchFamily="34" charset="0"/>
              </a:rPr>
              <a:t>The Japanese Friends of 3GPP</a:t>
            </a:r>
            <a:r>
              <a:rPr lang="en-US" altLang="ja-JP" sz="4400" dirty="0">
                <a:latin typeface="Aptos" panose="020B0004020202020204" pitchFamily="34" charset="0"/>
              </a:rPr>
              <a:t> warmly welcome all of you to Fukuoka, Japan.</a:t>
            </a:r>
            <a:endParaRPr lang="ja-JP" altLang="en-US" sz="4400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>
                <a:latin typeface="Aptos" panose="020B0004020202020204" pitchFamily="34" charset="0"/>
              </a:rPr>
              <a:pPr/>
              <a:t>1</a:t>
            </a:fld>
            <a:endParaRPr kumimoji="1" lang="ja-JP" altLang="en-US" dirty="0">
              <a:latin typeface="Aptos" panose="020B0004020202020204" pitchFamily="34" charset="0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52813" y="1262649"/>
            <a:ext cx="10115331" cy="540060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solidFill>
                  <a:schemeClr val="tx1"/>
                </a:solidFill>
                <a:latin typeface="Aptos" panose="020B0004020202020204" pitchFamily="34" charset="0"/>
              </a:rPr>
              <a:t>3GPP </a:t>
            </a:r>
            <a:r>
              <a:rPr lang="fi-FI" altLang="ja-JP" sz="2800" dirty="0">
                <a:solidFill>
                  <a:schemeClr val="tx1"/>
                </a:solidFill>
                <a:latin typeface="Aptos" panose="020B0004020202020204" pitchFamily="34" charset="0"/>
              </a:rPr>
              <a:t>RAN1#117, RAN2#126, RAN3#124, RAN4#111, RAN5#103</a:t>
            </a:r>
            <a:endParaRPr lang="ja-JP" altLang="en-US" sz="2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52881B-80E0-C38B-4E0F-6D5417D924D6}"/>
              </a:ext>
            </a:extLst>
          </p:cNvPr>
          <p:cNvSpPr txBox="1"/>
          <p:nvPr/>
        </p:nvSpPr>
        <p:spPr>
          <a:xfrm>
            <a:off x="432090" y="7306550"/>
            <a:ext cx="3947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Meiryo" panose="020B0604030504040204" pitchFamily="50" charset="-128"/>
              </a:rPr>
              <a:t>Photograph(s) provided by Fukuoka City.</a:t>
            </a:r>
            <a:endParaRPr lang="ja-JP" altLang="en-US"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FE6D64-1341-63A8-ACF1-649940C803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9" y="-76840"/>
            <a:ext cx="2824992" cy="76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E034BE22-D644-83B3-213F-108F9152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42517"/>
            <a:ext cx="12098655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Wi-Fi info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E8AFC5-E14C-C7DB-E5D1-21FDE21B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100B46-271F-C48D-E2AD-CD58ED9DC836}"/>
              </a:ext>
            </a:extLst>
          </p:cNvPr>
          <p:cNvSpPr txBox="1"/>
          <p:nvPr/>
        </p:nvSpPr>
        <p:spPr>
          <a:xfrm>
            <a:off x="1659991" y="2762207"/>
            <a:ext cx="10648949" cy="34778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Wireless LAN</a:t>
            </a:r>
            <a:r>
              <a:rPr lang="ja-JP" altLang="en-US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：</a:t>
            </a:r>
            <a:endParaRPr lang="en-US" altLang="ja-JP" sz="4400" b="1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SSID: 3GPPWIFI</a:t>
            </a: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Password: 3GPP3GPPM(CAPITAL LETTERS!)</a:t>
            </a:r>
            <a:b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</a:br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IP address: 10.10.10.10</a:t>
            </a:r>
          </a:p>
          <a:p>
            <a:pPr algn="ctr"/>
            <a:r>
              <a:rPr lang="en-US" altLang="ja-JP" sz="4400" u="sng" dirty="0">
                <a:solidFill>
                  <a:srgbClr val="FF0066"/>
                </a:solidFill>
                <a:latin typeface="Aptos" panose="020B0004020202020204" pitchFamily="34" charset="0"/>
                <a:cs typeface="Aparajita" panose="020B0502040204020203" pitchFamily="18" charset="0"/>
                <a:sym typeface="Wingdings" panose="05000000000000000000" pitchFamily="2" charset="2"/>
              </a:rPr>
              <a:t>--&gt; USUAL SETTING</a:t>
            </a:r>
            <a:endParaRPr lang="en-US" altLang="ja-JP" sz="4400" u="sng" dirty="0">
              <a:solidFill>
                <a:srgbClr val="FF0066"/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149" y="0"/>
            <a:ext cx="12098655" cy="964708"/>
          </a:xfrm>
        </p:spPr>
        <p:txBody>
          <a:bodyPr>
            <a:no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Attention, please!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9A5C11-937A-CDB6-A1FA-34692182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7772" y="1016535"/>
            <a:ext cx="13015466" cy="5047536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10" indent="-457210"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2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wear your badge at all times</a:t>
            </a: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in the venue.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Smoking is ONLY allowed in the smoking room. 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2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do not leave your personal belongings and PCs</a:t>
            </a: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unattended when you leave the meeting room.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If you have symptoms such as fever or nausea, please refrain from coming to the venue and rest at your accommodation.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It is possible to eat and drink inside the venue, but please </a:t>
            </a: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throw away cans and bottles in separate designated trash bags on each floor.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No Food Delivery Services are permitted at the venue (e.g. Uber Eats),</a:t>
            </a:r>
            <a:r>
              <a:rPr lang="en-US" altLang="ja-JP" sz="22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due to the instruction from the Public Health Center.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On the 1</a:t>
            </a:r>
            <a:r>
              <a:rPr lang="en-US" altLang="ja-JP" sz="2200" b="1" baseline="30000" dirty="0">
                <a:solidFill>
                  <a:srgbClr val="FF0066"/>
                </a:solidFill>
                <a:latin typeface="Aptos" panose="020B0004020202020204" pitchFamily="34" charset="0"/>
              </a:rPr>
              <a:t>st</a:t>
            </a: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 floor of the venue, bento boxes will be sold during the lunch break</a:t>
            </a:r>
            <a:r>
              <a:rPr lang="en-US" altLang="ja-JP" sz="2200" dirty="0">
                <a:latin typeface="Aptos" panose="020B0004020202020204" pitchFamily="34" charset="0"/>
              </a:rPr>
              <a:t>, and</a:t>
            </a:r>
            <a:r>
              <a:rPr lang="en-US" altLang="ja-JP" sz="2200" b="1" dirty="0">
                <a:latin typeface="Aptos" panose="020B0004020202020204" pitchFamily="34" charset="0"/>
              </a:rPr>
              <a:t> </a:t>
            </a:r>
            <a:r>
              <a:rPr lang="en-US" altLang="ja-JP" sz="2200" b="1" dirty="0">
                <a:solidFill>
                  <a:srgbClr val="FF0066"/>
                </a:solidFill>
                <a:latin typeface="Aptos" panose="020B0004020202020204" pitchFamily="34" charset="0"/>
              </a:rPr>
              <a:t>donuts and drinks will be sold between 10:30 and 17:00.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FYI, a list of nearby restaurants, convenience stores and supermarkets is available. Please refer to the list of nearby restaurants below:</a:t>
            </a:r>
          </a:p>
          <a:p>
            <a:r>
              <a:rPr lang="en-US" altLang="ja-JP" sz="1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	</a:t>
            </a:r>
            <a:r>
              <a:rPr lang="en-US" altLang="ja-JP" sz="1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hlinkClick r:id="rId2"/>
              </a:rPr>
              <a:t>https://www.3gpp.org/ftp/Joint_Meetings/RAN%20WGs%20May%202024%20Fukuoka</a:t>
            </a:r>
            <a:endParaRPr lang="en-US" altLang="ja-JP" sz="1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endParaRPr lang="en-US" altLang="ja-JP" sz="1800" i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C197B9A-FC94-0521-70FE-35C5EB050C04}"/>
              </a:ext>
            </a:extLst>
          </p:cNvPr>
          <p:cNvSpPr/>
          <p:nvPr/>
        </p:nvSpPr>
        <p:spPr>
          <a:xfrm>
            <a:off x="599899" y="6280405"/>
            <a:ext cx="12385930" cy="1063151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US" altLang="ja-JP" sz="3200" b="1" i="1" dirty="0">
                <a:solidFill>
                  <a:schemeClr val="bg1"/>
                </a:solidFill>
                <a:latin typeface="Aptos" panose="020B0004020202020204" pitchFamily="34" charset="0"/>
              </a:rPr>
              <a:t>Please contact meeting coordinators at the “Info. desk” on each floor if you have any questions!</a:t>
            </a:r>
          </a:p>
        </p:txBody>
      </p:sp>
      <p:pic>
        <p:nvPicPr>
          <p:cNvPr id="7" name="図 6" descr="QR コード&#10;&#10;自動的に生成された説明">
            <a:extLst>
              <a:ext uri="{FF2B5EF4-FFF2-40B4-BE49-F238E27FC236}">
                <a16:creationId xmlns:a16="http://schemas.microsoft.com/office/drawing/2014/main" id="{95BC160E-5BE8-565F-29DC-8D5AF0CA79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01" y="5080665"/>
            <a:ext cx="1065469" cy="10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0A1847-8BC4-A7BE-181A-0454B027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8502E1F-6857-8340-477E-413461D99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1456">
            <a:off x="7151444" y="2964015"/>
            <a:ext cx="5031579" cy="38687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796EA5-09C8-E3F4-B914-D79731743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48">
            <a:off x="1838616" y="2844011"/>
            <a:ext cx="5368194" cy="4127580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F4E6AC35-0C47-0744-9EE8-A863DD64B59C}"/>
              </a:ext>
            </a:extLst>
          </p:cNvPr>
          <p:cNvSpPr/>
          <p:nvPr/>
        </p:nvSpPr>
        <p:spPr>
          <a:xfrm>
            <a:off x="1241410" y="6776527"/>
            <a:ext cx="1239756" cy="6967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3255EAB-1C4C-0B86-CA6D-3D6F9ECE44C0}"/>
              </a:ext>
            </a:extLst>
          </p:cNvPr>
          <p:cNvGrpSpPr/>
          <p:nvPr/>
        </p:nvGrpSpPr>
        <p:grpSpPr>
          <a:xfrm>
            <a:off x="2698384" y="2956026"/>
            <a:ext cx="4568744" cy="4214651"/>
            <a:chOff x="2755618" y="2398432"/>
            <a:chExt cx="4568744" cy="4214651"/>
          </a:xfrm>
        </p:grpSpPr>
        <p:pic>
          <p:nvPicPr>
            <p:cNvPr id="16" name="Picture 2" descr="レジ袋のイラスト">
              <a:extLst>
                <a:ext uri="{FF2B5EF4-FFF2-40B4-BE49-F238E27FC236}">
                  <a16:creationId xmlns:a16="http://schemas.microsoft.com/office/drawing/2014/main" id="{4CD0BFC2-948A-5E51-0209-F451788F4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3565802" y="2398432"/>
              <a:ext cx="3758560" cy="394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レジ袋のイラスト">
              <a:extLst>
                <a:ext uri="{FF2B5EF4-FFF2-40B4-BE49-F238E27FC236}">
                  <a16:creationId xmlns:a16="http://schemas.microsoft.com/office/drawing/2014/main" id="{DC32871B-91AF-B015-43D7-564F258B6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2755618" y="2491014"/>
              <a:ext cx="3931118" cy="412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お弁当箱のゴミのイラスト">
              <a:extLst>
                <a:ext uri="{FF2B5EF4-FFF2-40B4-BE49-F238E27FC236}">
                  <a16:creationId xmlns:a16="http://schemas.microsoft.com/office/drawing/2014/main" id="{C02B9C37-3F3E-1DE2-3FA1-19F5185FF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245" y="3865590"/>
              <a:ext cx="1795850" cy="166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9A7715F4-6146-3574-9300-E202EAEB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430" y="4729788"/>
              <a:ext cx="2055984" cy="182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紙くずのイラスト">
              <a:extLst>
                <a:ext uri="{FF2B5EF4-FFF2-40B4-BE49-F238E27FC236}">
                  <a16:creationId xmlns:a16="http://schemas.microsoft.com/office/drawing/2014/main" id="{7BE132CF-8A74-A2B6-B679-073457261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910" y="4340801"/>
              <a:ext cx="1237830" cy="1194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AE04599-A36C-A381-EFF7-7F7398F5E089}"/>
                </a:ext>
              </a:extLst>
            </p:cNvPr>
            <p:cNvSpPr txBox="1"/>
            <p:nvPr/>
          </p:nvSpPr>
          <p:spPr>
            <a:xfrm>
              <a:off x="3357981" y="2560905"/>
              <a:ext cx="3344059" cy="1067080"/>
            </a:xfrm>
            <a:prstGeom prst="flowChartTerminator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Burnable waste</a:t>
              </a:r>
              <a:endParaRPr kumimoji="1" lang="ja-JP" altLang="en-US" sz="44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50C6FFF-162A-A8E4-637A-034A4113E385}"/>
              </a:ext>
            </a:extLst>
          </p:cNvPr>
          <p:cNvGrpSpPr/>
          <p:nvPr/>
        </p:nvGrpSpPr>
        <p:grpSpPr>
          <a:xfrm>
            <a:off x="7804017" y="2871565"/>
            <a:ext cx="4581448" cy="4030709"/>
            <a:chOff x="7381986" y="2328933"/>
            <a:chExt cx="4581448" cy="4030709"/>
          </a:xfrm>
        </p:grpSpPr>
        <p:pic>
          <p:nvPicPr>
            <p:cNvPr id="23" name="Picture 2" descr="レジ袋のイラスト">
              <a:extLst>
                <a:ext uri="{FF2B5EF4-FFF2-40B4-BE49-F238E27FC236}">
                  <a16:creationId xmlns:a16="http://schemas.microsoft.com/office/drawing/2014/main" id="{B76ACFB7-BD6B-A0B0-EB5A-CEBD8C6CD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628" y="2405931"/>
              <a:ext cx="3504806" cy="3675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レジ袋のイラスト">
              <a:extLst>
                <a:ext uri="{FF2B5EF4-FFF2-40B4-BE49-F238E27FC236}">
                  <a16:creationId xmlns:a16="http://schemas.microsoft.com/office/drawing/2014/main" id="{D9796E4F-5718-2324-B967-BA569E3A0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021" y="2475769"/>
              <a:ext cx="3703956" cy="388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30E94A60-DAB2-3A3B-2835-1F3A88CA5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3020" y="4116002"/>
              <a:ext cx="1351980" cy="171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5B27E36B-F7CB-F852-ABEE-DBDF6FF49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921" y="3436455"/>
              <a:ext cx="897834" cy="234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B5A00C8-080A-92E1-4357-820652B021AB}"/>
                </a:ext>
              </a:extLst>
            </p:cNvPr>
            <p:cNvSpPr txBox="1"/>
            <p:nvPr/>
          </p:nvSpPr>
          <p:spPr>
            <a:xfrm>
              <a:off x="7381986" y="2328933"/>
              <a:ext cx="4042274" cy="1067080"/>
            </a:xfrm>
            <a:prstGeom prst="flowChartTerminator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Bottle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&amp; Can</a:t>
              </a:r>
            </a:p>
          </p:txBody>
        </p:sp>
      </p:grp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BC3A1F2-3627-72D9-A40F-D0B1F003BAD6}"/>
              </a:ext>
            </a:extLst>
          </p:cNvPr>
          <p:cNvSpPr/>
          <p:nvPr/>
        </p:nvSpPr>
        <p:spPr>
          <a:xfrm>
            <a:off x="177218" y="1175720"/>
            <a:ext cx="13114914" cy="1583446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Aptos" panose="020B0004020202020204" pitchFamily="34" charset="0"/>
              </a:rPr>
              <a:t>P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lease separate burnable waste and bottles/cans into 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different </a:t>
            </a:r>
            <a:r>
              <a:rPr lang="en-US" altLang="ja-JP" sz="4400" b="1">
                <a:solidFill>
                  <a:schemeClr val="bg1"/>
                </a:solidFill>
                <a:latin typeface="Aptos" panose="020B0004020202020204" pitchFamily="34" charset="0"/>
              </a:rPr>
              <a:t>trash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bags on each floor.</a:t>
            </a:r>
            <a:endParaRPr lang="ja-JP" altLang="en-US" sz="4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0FA034-9FC6-E868-FB94-FC9DD58015EB}"/>
              </a:ext>
            </a:extLst>
          </p:cNvPr>
          <p:cNvSpPr/>
          <p:nvPr/>
        </p:nvSpPr>
        <p:spPr>
          <a:xfrm>
            <a:off x="538813" y="3018401"/>
            <a:ext cx="2669214" cy="14090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3000"/>
              </a:lnSpc>
            </a:pP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Trash</a:t>
            </a:r>
          </a:p>
          <a:p>
            <a:pPr algn="ctr">
              <a:lnSpc>
                <a:spcPts val="3000"/>
              </a:lnSpc>
            </a:pPr>
            <a:r>
              <a:rPr kumimoji="1"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col</a:t>
            </a: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lection point</a:t>
            </a:r>
            <a:endParaRPr kumimoji="1" lang="ja-JP" altLang="en-US" sz="4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17567C2-D5EB-75B9-F709-941C948D932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864702" y="4427421"/>
            <a:ext cx="8718" cy="264169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>
            <a:extLst>
              <a:ext uri="{FF2B5EF4-FFF2-40B4-BE49-F238E27FC236}">
                <a16:creationId xmlns:a16="http://schemas.microsoft.com/office/drawing/2014/main" id="{7EB07FFB-4F59-CF94-47B4-F445F698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68657"/>
            <a:ext cx="12098655" cy="964708"/>
          </a:xfrm>
        </p:spPr>
        <p:txBody>
          <a:bodyPr>
            <a:no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Trash Collection Point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9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08308E57-0626-EC28-6E99-956A62EC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B68121-6CAC-3C8A-6836-C8BB8BA7FF27}"/>
              </a:ext>
            </a:extLst>
          </p:cNvPr>
          <p:cNvGrpSpPr/>
          <p:nvPr/>
        </p:nvGrpSpPr>
        <p:grpSpPr>
          <a:xfrm>
            <a:off x="1187572" y="-25616"/>
            <a:ext cx="11067806" cy="7442707"/>
            <a:chOff x="538638" y="560868"/>
            <a:chExt cx="8731234" cy="587144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717EE9C-4E6B-8CB2-5D2D-4979ECD89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39" y="985333"/>
              <a:ext cx="5509500" cy="5446980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FE14827-FE40-E319-56A5-06BC795BB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642" y="985333"/>
              <a:ext cx="3155230" cy="5446980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97248F9-8C95-339D-0DD5-9F8DCDF1507C}"/>
                </a:ext>
              </a:extLst>
            </p:cNvPr>
            <p:cNvSpPr/>
            <p:nvPr/>
          </p:nvSpPr>
          <p:spPr>
            <a:xfrm>
              <a:off x="538638" y="560868"/>
              <a:ext cx="8671863" cy="2831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Roadside Restaurants Map &amp; List</a:t>
              </a:r>
              <a:endParaRPr kumimoji="1" lang="ja-JP" altLang="en-US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82145F-F6F0-44B8-FFC1-83B5AB34BBE0}"/>
              </a:ext>
            </a:extLst>
          </p:cNvPr>
          <p:cNvSpPr txBox="1"/>
          <p:nvPr/>
        </p:nvSpPr>
        <p:spPr>
          <a:xfrm>
            <a:off x="55755" y="1461798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903DF01-1823-2201-2F1C-20D5A56FE56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111190" y="1973766"/>
            <a:ext cx="486449" cy="24477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1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9667723D-F5E1-D1D6-6EBA-16D439DB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F6DFC0-1389-F2F3-4E17-FA8EF961C0D6}"/>
              </a:ext>
            </a:extLst>
          </p:cNvPr>
          <p:cNvGrpSpPr/>
          <p:nvPr/>
        </p:nvGrpSpPr>
        <p:grpSpPr>
          <a:xfrm>
            <a:off x="736526" y="19050"/>
            <a:ext cx="12206954" cy="7462929"/>
            <a:chOff x="538638" y="560868"/>
            <a:chExt cx="8736220" cy="534103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17D2E33-6785-1636-B7E2-368E5ED12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38" y="1001494"/>
              <a:ext cx="4735319" cy="4855012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D6B5570-87AC-D81A-69C2-01B614A98011}"/>
                </a:ext>
              </a:extLst>
            </p:cNvPr>
            <p:cNvSpPr/>
            <p:nvPr/>
          </p:nvSpPr>
          <p:spPr>
            <a:xfrm>
              <a:off x="538638" y="560868"/>
              <a:ext cx="8671863" cy="2831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2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Take-out Stores Map &amp; List</a:t>
              </a:r>
              <a:endParaRPr kumimoji="1" lang="ja-JP" alt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A0A7351-8F2E-13F0-1457-650738CCD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957" y="956096"/>
              <a:ext cx="4000901" cy="4945808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171503-33AF-CAF0-138D-BADD623F05B3}"/>
              </a:ext>
            </a:extLst>
          </p:cNvPr>
          <p:cNvSpPr txBox="1"/>
          <p:nvPr/>
        </p:nvSpPr>
        <p:spPr>
          <a:xfrm>
            <a:off x="0" y="-62324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9EFA9C6-25F9-9C34-D7DD-585F75C9ADE6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527718" y="961611"/>
            <a:ext cx="715522" cy="6106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6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ptos" panose="020B0004020202020204" pitchFamily="34" charset="0"/>
              </a:rPr>
              <a:t>Please don’t miss to check</a:t>
            </a:r>
            <a:endParaRPr kumimoji="1" lang="ja-JP" altLang="en-US" b="1" dirty="0">
              <a:latin typeface="Aptos" panose="020B00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BF66E2-6360-8C1D-0FF1-5ADA464A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sz="quarter" idx="13"/>
          </p:nvPr>
        </p:nvSpPr>
        <p:spPr>
          <a:xfrm>
            <a:off x="2236205" y="2362201"/>
            <a:ext cx="11206745" cy="428625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City]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Official Tourist Guide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City)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2"/>
              </a:rPr>
              <a:t>https://gofukuoka.jp/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17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Prefecture]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VISIT FUKUOKA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Prefecture Tourism Association)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3"/>
              </a:rPr>
              <a:t>https://www.crossroadfukuoka.jp/en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2100" dirty="0">
              <a:latin typeface="Aptos" panose="020B00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5EF52D-F9CB-37C6-4AF3-8DF1D8F644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2315622"/>
            <a:ext cx="2072182" cy="20721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05E52EB-899A-3619-95A2-C7E736BD8F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4662069"/>
            <a:ext cx="2118479" cy="21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54C403D-8864-1557-A9ED-34FF6D14CE71}"/>
              </a:ext>
            </a:extLst>
          </p:cNvPr>
          <p:cNvSpPr/>
          <p:nvPr/>
        </p:nvSpPr>
        <p:spPr>
          <a:xfrm>
            <a:off x="5465662" y="1324340"/>
            <a:ext cx="7739182" cy="6111860"/>
          </a:xfrm>
          <a:prstGeom prst="rect">
            <a:avLst/>
          </a:prstGeom>
          <a:solidFill>
            <a:srgbClr val="FFDDDD"/>
          </a:solidFill>
          <a:ln>
            <a:solidFill>
              <a:srgbClr val="FFDD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屋外, 建物, 時計, 座る が含まれている画像&#10;&#10;自動的に生成された説明">
            <a:extLst>
              <a:ext uri="{FF2B5EF4-FFF2-40B4-BE49-F238E27FC236}">
                <a16:creationId xmlns:a16="http://schemas.microsoft.com/office/drawing/2014/main" id="{EB06CDBB-EE71-D3BC-78CB-424B08EBCB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14" y="1600110"/>
            <a:ext cx="3683683" cy="2457706"/>
          </a:xfrm>
          <a:prstGeom prst="rect">
            <a:avLst/>
          </a:prstGeom>
        </p:spPr>
      </p:pic>
      <p:pic>
        <p:nvPicPr>
          <p:cNvPr id="82" name="図 81" descr="建物の窓&#10;&#10;自動的に生成された説明">
            <a:extLst>
              <a:ext uri="{FF2B5EF4-FFF2-40B4-BE49-F238E27FC236}">
                <a16:creationId xmlns:a16="http://schemas.microsoft.com/office/drawing/2014/main" id="{DC78FFED-68D2-1EC4-0D4A-32A569C585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0681">
            <a:off x="5216642" y="3411363"/>
            <a:ext cx="4483059" cy="740759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6CBA029-E6F4-364C-6DB6-26AFB15BAD18}"/>
              </a:ext>
            </a:extLst>
          </p:cNvPr>
          <p:cNvSpPr/>
          <p:nvPr/>
        </p:nvSpPr>
        <p:spPr>
          <a:xfrm>
            <a:off x="137223" y="4562413"/>
            <a:ext cx="5210954" cy="2873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 descr="建物の前に立っているタワー&#10;&#10;低い精度で自動的に生成された説明">
            <a:extLst>
              <a:ext uri="{FF2B5EF4-FFF2-40B4-BE49-F238E27FC236}">
                <a16:creationId xmlns:a16="http://schemas.microsoft.com/office/drawing/2014/main" id="{782BECB8-F47A-9AA3-FFDF-818880DE60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2" y="4771591"/>
            <a:ext cx="1932733" cy="257697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図 23" descr="山の景色&#10;&#10;自動的に生成された説明">
            <a:extLst>
              <a:ext uri="{FF2B5EF4-FFF2-40B4-BE49-F238E27FC236}">
                <a16:creationId xmlns:a16="http://schemas.microsoft.com/office/drawing/2014/main" id="{A914C439-E29D-E654-6382-A294059602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25" y="5526471"/>
            <a:ext cx="2903659" cy="16196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3" name="図 62" descr="建物の窓&#10;&#10;自動的に生成された説明">
            <a:extLst>
              <a:ext uri="{FF2B5EF4-FFF2-40B4-BE49-F238E27FC236}">
                <a16:creationId xmlns:a16="http://schemas.microsoft.com/office/drawing/2014/main" id="{CE3EA473-87AE-DCD4-EF8A-0C44D6D3D8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7117">
            <a:off x="2521851" y="4625760"/>
            <a:ext cx="3103108" cy="756843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C749C5DD-3486-4633-3884-3913FF9A90F2}"/>
              </a:ext>
            </a:extLst>
          </p:cNvPr>
          <p:cNvGrpSpPr/>
          <p:nvPr/>
        </p:nvGrpSpPr>
        <p:grpSpPr>
          <a:xfrm>
            <a:off x="238106" y="4222294"/>
            <a:ext cx="1968840" cy="461665"/>
            <a:chOff x="200655" y="1041072"/>
            <a:chExt cx="1435395" cy="461665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2CA578A4-3D05-F4EC-EE04-8473FA68C370}"/>
                </a:ext>
              </a:extLst>
            </p:cNvPr>
            <p:cNvSpPr/>
            <p:nvPr/>
          </p:nvSpPr>
          <p:spPr>
            <a:xfrm>
              <a:off x="200655" y="1073756"/>
              <a:ext cx="1435395" cy="40143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5D28C1C-D713-B85E-36E7-838A26AA1039}"/>
                </a:ext>
              </a:extLst>
            </p:cNvPr>
            <p:cNvSpPr txBox="1"/>
            <p:nvPr/>
          </p:nvSpPr>
          <p:spPr>
            <a:xfrm>
              <a:off x="426979" y="1041072"/>
              <a:ext cx="102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Nice V</a:t>
              </a:r>
              <a:r>
                <a:rPr lang="en-US" altLang="ja-JP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iew</a:t>
              </a:r>
              <a:endParaRPr kumimoji="1" lang="ja-JP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FF3FA21-6DE9-0BBC-80A0-96F416B75393}"/>
              </a:ext>
            </a:extLst>
          </p:cNvPr>
          <p:cNvSpPr/>
          <p:nvPr/>
        </p:nvSpPr>
        <p:spPr>
          <a:xfrm>
            <a:off x="137223" y="1319966"/>
            <a:ext cx="5210954" cy="28737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4DD9D84-5E42-C477-4D59-81430CC7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-53165"/>
            <a:ext cx="12098655" cy="1381191"/>
          </a:xfrm>
        </p:spPr>
        <p:txBody>
          <a:bodyPr/>
          <a:lstStyle/>
          <a:p>
            <a:r>
              <a:rPr lang="en-US" altLang="ja-JP" b="1" dirty="0"/>
              <a:t>Recommended tourist spots</a:t>
            </a:r>
            <a:endParaRPr lang="ja-JP" altLang="en-US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347C26B-AB84-31DA-6663-530E8A8D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56052" y="7256749"/>
            <a:ext cx="553219" cy="354054"/>
          </a:xfrm>
        </p:spPr>
        <p:txBody>
          <a:bodyPr/>
          <a:lstStyle/>
          <a:p>
            <a:fld id="{42B882FD-D4AF-408D-92CF-3B44AFA55D6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20" name="図 19" descr="川と街並み&#10;&#10;自動的に生成された説明">
            <a:extLst>
              <a:ext uri="{FF2B5EF4-FFF2-40B4-BE49-F238E27FC236}">
                <a16:creationId xmlns:a16="http://schemas.microsoft.com/office/drawing/2014/main" id="{176EC55A-4431-DD6B-6F42-DF15C1FCD6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7" y="1496051"/>
            <a:ext cx="2949829" cy="1968089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68FE84A-4E8C-D19A-EA71-024DB8348D15}"/>
              </a:ext>
            </a:extLst>
          </p:cNvPr>
          <p:cNvGrpSpPr/>
          <p:nvPr/>
        </p:nvGrpSpPr>
        <p:grpSpPr>
          <a:xfrm>
            <a:off x="9775323" y="1600110"/>
            <a:ext cx="3260046" cy="2493199"/>
            <a:chOff x="10208589" y="1530607"/>
            <a:chExt cx="2858424" cy="2186049"/>
          </a:xfrm>
        </p:grpSpPr>
        <p:pic>
          <p:nvPicPr>
            <p:cNvPr id="22" name="図 21" descr="古い教会の建物&#10;&#10;自動的に生成された説明">
              <a:extLst>
                <a:ext uri="{FF2B5EF4-FFF2-40B4-BE49-F238E27FC236}">
                  <a16:creationId xmlns:a16="http://schemas.microsoft.com/office/drawing/2014/main" id="{BC2FE120-481C-DC68-92AB-182785F68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589" y="1530607"/>
              <a:ext cx="2682327" cy="2139424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353E6FE-EC0C-E5ED-749B-2E894CD211D1}"/>
                </a:ext>
              </a:extLst>
            </p:cNvPr>
            <p:cNvSpPr txBox="1"/>
            <p:nvPr/>
          </p:nvSpPr>
          <p:spPr>
            <a:xfrm>
              <a:off x="11754332" y="3470435"/>
              <a:ext cx="13126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©</a:t>
              </a:r>
              <a:r>
                <a:rPr lang="zh-TW" altLang="en-US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福岡県観光連盟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9" name="図 28" descr="建物, テーブル, 地域, 座る が含まれている画像&#10;&#10;自動的に生成された説明">
            <a:extLst>
              <a:ext uri="{FF2B5EF4-FFF2-40B4-BE49-F238E27FC236}">
                <a16:creationId xmlns:a16="http://schemas.microsoft.com/office/drawing/2014/main" id="{F8B9E7BE-101B-3A94-FB58-8A3DE87E59A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86" y="2720761"/>
            <a:ext cx="2079911" cy="1381191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D9A2871-A1D4-04DF-F092-42D362DA3280}"/>
              </a:ext>
            </a:extLst>
          </p:cNvPr>
          <p:cNvGrpSpPr/>
          <p:nvPr/>
        </p:nvGrpSpPr>
        <p:grpSpPr>
          <a:xfrm>
            <a:off x="5879678" y="4157526"/>
            <a:ext cx="3237511" cy="3272455"/>
            <a:chOff x="5416356" y="4302076"/>
            <a:chExt cx="3237511" cy="3272455"/>
          </a:xfrm>
        </p:grpSpPr>
        <p:pic>
          <p:nvPicPr>
            <p:cNvPr id="33" name="図 32" descr="建物の屋根の建物&#10;&#10;中程度の精度で自動的に生成された説明">
              <a:extLst>
                <a:ext uri="{FF2B5EF4-FFF2-40B4-BE49-F238E27FC236}">
                  <a16:creationId xmlns:a16="http://schemas.microsoft.com/office/drawing/2014/main" id="{7574FF10-84B2-84A7-6DA3-C7A18DDC0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356" y="4302076"/>
              <a:ext cx="2650725" cy="3048707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7ADD118-CAB9-1BC8-1843-784DB5C872C8}"/>
                </a:ext>
              </a:extLst>
            </p:cNvPr>
            <p:cNvSpPr txBox="1"/>
            <p:nvPr/>
          </p:nvSpPr>
          <p:spPr>
            <a:xfrm>
              <a:off x="7377733" y="7328310"/>
              <a:ext cx="127613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©</a:t>
              </a:r>
              <a:r>
                <a:rPr lang="zh-TW" altLang="en-US" sz="1000" b="0" i="0" dirty="0">
                  <a:solidFill>
                    <a:srgbClr val="181919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福岡県観光連盟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86D9864-3284-AAA9-AEAA-B280907C30BB}"/>
              </a:ext>
            </a:extLst>
          </p:cNvPr>
          <p:cNvGrpSpPr/>
          <p:nvPr/>
        </p:nvGrpSpPr>
        <p:grpSpPr>
          <a:xfrm>
            <a:off x="238106" y="976798"/>
            <a:ext cx="1968840" cy="461665"/>
            <a:chOff x="200655" y="1038023"/>
            <a:chExt cx="1435395" cy="461665"/>
          </a:xfrm>
        </p:grpSpPr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350D18C7-A836-E9DA-ADE0-7456383D7CD5}"/>
                </a:ext>
              </a:extLst>
            </p:cNvPr>
            <p:cNvSpPr/>
            <p:nvPr/>
          </p:nvSpPr>
          <p:spPr>
            <a:xfrm>
              <a:off x="200655" y="1073756"/>
              <a:ext cx="1435395" cy="40143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30C66B8E-A734-5543-0DC2-FDD2B23A09BF}"/>
                </a:ext>
              </a:extLst>
            </p:cNvPr>
            <p:cNvSpPr txBox="1"/>
            <p:nvPr/>
          </p:nvSpPr>
          <p:spPr>
            <a:xfrm>
              <a:off x="407718" y="1038023"/>
              <a:ext cx="1013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latin typeface="Impact" panose="020B0806030902050204" pitchFamily="34" charset="0"/>
                  <a:ea typeface="STCaiyun" panose="020B0503020204020204" pitchFamily="2" charset="-122"/>
                  <a:cs typeface="Aharoni" panose="02010803020104030203" pitchFamily="2" charset="-79"/>
                </a:rPr>
                <a:t>Shopping</a:t>
              </a:r>
              <a:endParaRPr kumimoji="1" lang="ja-JP" altLang="en-US" sz="2400" dirty="0">
                <a:solidFill>
                  <a:schemeClr val="bg1"/>
                </a:solidFill>
                <a:latin typeface="Impact" panose="020B0806030902050204" pitchFamily="34" charset="0"/>
                <a:ea typeface="STCaiyun" panose="020B0503020204020204" pitchFamily="2" charset="-122"/>
                <a:cs typeface="Aharoni" panose="02010803020104030203" pitchFamily="2" charset="-79"/>
              </a:endParaRPr>
            </a:p>
          </p:txBody>
        </p:sp>
      </p:grpSp>
      <p:pic>
        <p:nvPicPr>
          <p:cNvPr id="53" name="図 52" descr="テーブルの上に置かれたコーヒーカップ&#10;&#10;自動的に生成された説明">
            <a:extLst>
              <a:ext uri="{FF2B5EF4-FFF2-40B4-BE49-F238E27FC236}">
                <a16:creationId xmlns:a16="http://schemas.microsoft.com/office/drawing/2014/main" id="{3FCBEDCA-181F-9D25-81A0-0D0AB87B2DE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794" y="6089863"/>
            <a:ext cx="1283998" cy="934428"/>
          </a:xfrm>
          <a:prstGeom prst="rect">
            <a:avLst/>
          </a:prstGeom>
        </p:spPr>
      </p:pic>
      <p:pic>
        <p:nvPicPr>
          <p:cNvPr id="61" name="図 60" descr="建物の窓&#10;&#10;自動的に生成された説明">
            <a:extLst>
              <a:ext uri="{FF2B5EF4-FFF2-40B4-BE49-F238E27FC236}">
                <a16:creationId xmlns:a16="http://schemas.microsoft.com/office/drawing/2014/main" id="{08D0BDD1-489A-6D19-ED5E-AE572C9697A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07206">
            <a:off x="-61897" y="3154735"/>
            <a:ext cx="3103108" cy="756843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328D584-C386-5E4C-6FE4-A1E95B731240}"/>
              </a:ext>
            </a:extLst>
          </p:cNvPr>
          <p:cNvSpPr txBox="1"/>
          <p:nvPr/>
        </p:nvSpPr>
        <p:spPr>
          <a:xfrm rot="21036655">
            <a:off x="251677" y="3297055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Canal city Hakata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CED584A-0342-179A-E924-6A651836854B}"/>
              </a:ext>
            </a:extLst>
          </p:cNvPr>
          <p:cNvSpPr txBox="1"/>
          <p:nvPr/>
        </p:nvSpPr>
        <p:spPr>
          <a:xfrm rot="835585">
            <a:off x="3083054" y="4765382"/>
            <a:ext cx="211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Fukuoka Tower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9509976-FD46-C005-D8FE-CC536DC1DA1D}"/>
              </a:ext>
            </a:extLst>
          </p:cNvPr>
          <p:cNvGrpSpPr/>
          <p:nvPr/>
        </p:nvGrpSpPr>
        <p:grpSpPr>
          <a:xfrm>
            <a:off x="5666093" y="1068632"/>
            <a:ext cx="2864310" cy="427419"/>
            <a:chOff x="200655" y="1047775"/>
            <a:chExt cx="1435395" cy="427419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9E7F341F-EEE5-7D2A-F881-2630143EF417}"/>
                </a:ext>
              </a:extLst>
            </p:cNvPr>
            <p:cNvSpPr/>
            <p:nvPr/>
          </p:nvSpPr>
          <p:spPr>
            <a:xfrm>
              <a:off x="200655" y="1073756"/>
              <a:ext cx="1435395" cy="401438"/>
            </a:xfrm>
            <a:prstGeom prst="roundRect">
              <a:avLst>
                <a:gd name="adj" fmla="val 50000"/>
              </a:avLst>
            </a:prstGeom>
            <a:solidFill>
              <a:srgbClr val="FF6699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8D121F89-4746-66F7-C6F4-FDA5C9A276C9}"/>
                </a:ext>
              </a:extLst>
            </p:cNvPr>
            <p:cNvSpPr txBox="1"/>
            <p:nvPr/>
          </p:nvSpPr>
          <p:spPr>
            <a:xfrm>
              <a:off x="448426" y="1047775"/>
              <a:ext cx="13467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67EC5F9-E575-CEFC-445E-6C1FE29CCD48}"/>
              </a:ext>
            </a:extLst>
          </p:cNvPr>
          <p:cNvSpPr txBox="1"/>
          <p:nvPr/>
        </p:nvSpPr>
        <p:spPr>
          <a:xfrm>
            <a:off x="5964407" y="1079316"/>
            <a:ext cx="2098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Impact" panose="020B0806030902050204" pitchFamily="34" charset="0"/>
              </a:rPr>
              <a:t>Japanese Culture</a:t>
            </a:r>
            <a:endParaRPr kumimoji="1" lang="ja-JP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9003D05-12E7-FB52-B036-14664619EDB4}"/>
              </a:ext>
            </a:extLst>
          </p:cNvPr>
          <p:cNvSpPr txBox="1"/>
          <p:nvPr/>
        </p:nvSpPr>
        <p:spPr>
          <a:xfrm rot="256963">
            <a:off x="5639943" y="3548734"/>
            <a:ext cx="377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Dazaifu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</a:t>
            </a:r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Tenmangu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Shrine</a:t>
            </a:r>
          </a:p>
        </p:txBody>
      </p:sp>
      <p:pic>
        <p:nvPicPr>
          <p:cNvPr id="79" name="図 78" descr="建物の窓&#10;&#10;自動的に生成された説明">
            <a:extLst>
              <a:ext uri="{FF2B5EF4-FFF2-40B4-BE49-F238E27FC236}">
                <a16:creationId xmlns:a16="http://schemas.microsoft.com/office/drawing/2014/main" id="{D119375B-A9C4-E812-8B73-BA2BB431A8A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6994">
            <a:off x="10034164" y="1386699"/>
            <a:ext cx="3574550" cy="740759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1DDC792-BBD9-40EF-A599-EB20F305B31D}"/>
              </a:ext>
            </a:extLst>
          </p:cNvPr>
          <p:cNvSpPr txBox="1"/>
          <p:nvPr/>
        </p:nvSpPr>
        <p:spPr>
          <a:xfrm rot="673800">
            <a:off x="10524500" y="1531395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Mojiko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Retro area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pic>
        <p:nvPicPr>
          <p:cNvPr id="81" name="図 80" descr="建物の窓&#10;&#10;自動的に生成された説明">
            <a:extLst>
              <a:ext uri="{FF2B5EF4-FFF2-40B4-BE49-F238E27FC236}">
                <a16:creationId xmlns:a16="http://schemas.microsoft.com/office/drawing/2014/main" id="{A2432037-3070-B8B6-E57E-E89C601B16E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4466">
            <a:off x="5547619" y="6709979"/>
            <a:ext cx="2763816" cy="740759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234524F-2A17-D739-B832-64E94930DD05}"/>
              </a:ext>
            </a:extLst>
          </p:cNvPr>
          <p:cNvSpPr txBox="1"/>
          <p:nvPr/>
        </p:nvSpPr>
        <p:spPr>
          <a:xfrm rot="21288165">
            <a:off x="5937320" y="6910439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Kokura Castle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pic>
        <p:nvPicPr>
          <p:cNvPr id="92" name="図 91" descr="おもちゃ, レゴ, 女の子 が含まれている画像&#10;&#10;自動的に生成された説明">
            <a:extLst>
              <a:ext uri="{FF2B5EF4-FFF2-40B4-BE49-F238E27FC236}">
                <a16:creationId xmlns:a16="http://schemas.microsoft.com/office/drawing/2014/main" id="{ED23B0A2-8AC7-4FF9-E6FA-38C0BFE073A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12" y="1635461"/>
            <a:ext cx="1459743" cy="1080210"/>
          </a:xfrm>
          <a:prstGeom prst="rect">
            <a:avLst/>
          </a:prstGeom>
        </p:spPr>
      </p:pic>
      <p:pic>
        <p:nvPicPr>
          <p:cNvPr id="16" name="図 15" descr="屋外, 建物, ベンチ, 座る が含まれている画像&#10;&#10;自動的に生成された説明">
            <a:extLst>
              <a:ext uri="{FF2B5EF4-FFF2-40B4-BE49-F238E27FC236}">
                <a16:creationId xmlns:a16="http://schemas.microsoft.com/office/drawing/2014/main" id="{7A676CEA-4C23-C596-AB8B-2666150AD96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245" y="4173528"/>
            <a:ext cx="2425436" cy="1811728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0D791F0-9C07-30E9-BE49-EEABF00F3B4C}"/>
              </a:ext>
            </a:extLst>
          </p:cNvPr>
          <p:cNvGrpSpPr/>
          <p:nvPr/>
        </p:nvGrpSpPr>
        <p:grpSpPr>
          <a:xfrm>
            <a:off x="10576791" y="5657654"/>
            <a:ext cx="2832001" cy="1721007"/>
            <a:chOff x="9656416" y="5695821"/>
            <a:chExt cx="2805832" cy="1705104"/>
          </a:xfrm>
        </p:grpSpPr>
        <p:pic>
          <p:nvPicPr>
            <p:cNvPr id="35" name="図 34" descr="座る, 建物, 記号, 男 が含まれている画像&#10;&#10;自動的に生成された説明">
              <a:extLst>
                <a:ext uri="{FF2B5EF4-FFF2-40B4-BE49-F238E27FC236}">
                  <a16:creationId xmlns:a16="http://schemas.microsoft.com/office/drawing/2014/main" id="{923FD978-0568-04E0-8C3F-963478FE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6416" y="5695821"/>
              <a:ext cx="2520780" cy="1681360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6EEC4EC-F142-A6B7-F0C3-8F3849E2281B}"/>
                </a:ext>
              </a:extLst>
            </p:cNvPr>
            <p:cNvSpPr txBox="1"/>
            <p:nvPr/>
          </p:nvSpPr>
          <p:spPr>
            <a:xfrm>
              <a:off x="11048322" y="7128118"/>
              <a:ext cx="1413926" cy="272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©</a:t>
              </a:r>
              <a:r>
                <a:rPr lang="zh-TW" altLang="en-US" sz="1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福岡県観光連盟</a:t>
              </a:r>
              <a:endParaRPr kumimoji="1" lang="ja-JP" altLang="en-US" sz="100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7" name="図 86" descr="建物の窓&#10;&#10;自動的に生成された説明">
            <a:extLst>
              <a:ext uri="{FF2B5EF4-FFF2-40B4-BE49-F238E27FC236}">
                <a16:creationId xmlns:a16="http://schemas.microsoft.com/office/drawing/2014/main" id="{FE9295A7-77A3-7DE2-37D8-79BCAF0279E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3812" y="6743372"/>
            <a:ext cx="2940706" cy="740759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02A2FDF-19C4-A604-2F7D-497250E1A859}"/>
              </a:ext>
            </a:extLst>
          </p:cNvPr>
          <p:cNvSpPr txBox="1"/>
          <p:nvPr/>
        </p:nvSpPr>
        <p:spPr>
          <a:xfrm>
            <a:off x="9464474" y="6922688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“</a:t>
            </a:r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Yatai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”</a:t>
            </a:r>
            <a:r>
              <a:rPr lang="ja-JP" altLang="en-US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</a:t>
            </a:r>
            <a:r>
              <a:rPr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food</a:t>
            </a:r>
            <a:r>
              <a:rPr lang="ja-JP" altLang="en-US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</a:t>
            </a:r>
            <a:r>
              <a:rPr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stalls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  <p:pic>
        <p:nvPicPr>
          <p:cNvPr id="80" name="図 79" descr="建物の窓&#10;&#10;自動的に生成された説明">
            <a:extLst>
              <a:ext uri="{FF2B5EF4-FFF2-40B4-BE49-F238E27FC236}">
                <a16:creationId xmlns:a16="http://schemas.microsoft.com/office/drawing/2014/main" id="{1C429AE2-7534-EC43-40FB-F3575829715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6806" y="4385093"/>
            <a:ext cx="2507486" cy="740759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667C8F7E-A996-2836-9A82-60760B4870BD}"/>
              </a:ext>
            </a:extLst>
          </p:cNvPr>
          <p:cNvSpPr txBox="1"/>
          <p:nvPr/>
        </p:nvSpPr>
        <p:spPr>
          <a:xfrm>
            <a:off x="10614383" y="4545459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Kushida</a:t>
            </a:r>
            <a:r>
              <a:rPr kumimoji="1" lang="en-US" altLang="ja-JP" sz="2400" b="1" dirty="0">
                <a:latin typeface="Congenial UltraLight" panose="020F0502020204030204" pitchFamily="2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Shrine</a:t>
            </a:r>
            <a:endParaRPr kumimoji="1" lang="ja-JP" altLang="en-US" sz="2400" b="1" dirty="0">
              <a:latin typeface="Congenial UltraLight" panose="020F0502020204030204" pitchFamily="2" charset="0"/>
              <a:cs typeface="Nirmala Tex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1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C9D12091-9E13-09DB-0D66-127F02A441F3}"/>
              </a:ext>
            </a:extLst>
          </p:cNvPr>
          <p:cNvSpPr/>
          <p:nvPr/>
        </p:nvSpPr>
        <p:spPr>
          <a:xfrm>
            <a:off x="0" y="-79287"/>
            <a:ext cx="13442950" cy="7640550"/>
          </a:xfrm>
          <a:prstGeom prst="roundRect">
            <a:avLst>
              <a:gd name="adj" fmla="val 37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327639A-5982-EED5-FB1C-C4E96E35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DB0A34-B319-4561-64E0-DF0E15DB21F6}"/>
              </a:ext>
            </a:extLst>
          </p:cNvPr>
          <p:cNvSpPr txBox="1"/>
          <p:nvPr/>
        </p:nvSpPr>
        <p:spPr>
          <a:xfrm>
            <a:off x="620713" y="287132"/>
            <a:ext cx="12342813" cy="66401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Enjoy your stay</a:t>
            </a:r>
          </a:p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and</a:t>
            </a:r>
            <a:b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 have a successful meeting!</a:t>
            </a:r>
            <a:endParaRPr lang="ja-JP" altLang="en-US" sz="96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3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マップ&#10;&#10;中程度の精度で自動的に生成された説明">
            <a:extLst>
              <a:ext uri="{FF2B5EF4-FFF2-40B4-BE49-F238E27FC236}">
                <a16:creationId xmlns:a16="http://schemas.microsoft.com/office/drawing/2014/main" id="{2C411A4B-5F0A-1F6C-3878-2FAB93CBF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42335"/>
            <a:ext cx="5263757" cy="5069243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D20A356-E735-4484-E482-6C77FA99D86C}"/>
              </a:ext>
            </a:extLst>
          </p:cNvPr>
          <p:cNvSpPr/>
          <p:nvPr/>
        </p:nvSpPr>
        <p:spPr>
          <a:xfrm>
            <a:off x="3897722" y="5561679"/>
            <a:ext cx="9545228" cy="1591523"/>
          </a:xfrm>
          <a:prstGeom prst="round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F6F02E7-E6D5-C918-5305-074C1225E8FA}"/>
              </a:ext>
            </a:extLst>
          </p:cNvPr>
          <p:cNvGrpSpPr/>
          <p:nvPr/>
        </p:nvGrpSpPr>
        <p:grpSpPr>
          <a:xfrm>
            <a:off x="29484" y="1819578"/>
            <a:ext cx="5669088" cy="3923697"/>
            <a:chOff x="29484" y="1819578"/>
            <a:chExt cx="5669088" cy="3923697"/>
          </a:xfrm>
        </p:grpSpPr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B741A692-302B-71BC-AAFA-1DDC1B7E9D98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368857" y="2482365"/>
              <a:ext cx="54833" cy="2147640"/>
            </a:xfrm>
            <a:prstGeom prst="straightConnector1">
              <a:avLst/>
            </a:prstGeom>
            <a:ln w="19050">
              <a:solidFill>
                <a:srgbClr val="4C216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936628E5-C329-C8C5-C3AA-683602BC4A24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3038475" y="4224338"/>
              <a:ext cx="410507" cy="24334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ECDF71E-5955-757E-CB99-A0420D49E2AB}"/>
                </a:ext>
              </a:extLst>
            </p:cNvPr>
            <p:cNvSpPr txBox="1"/>
            <p:nvPr/>
          </p:nvSpPr>
          <p:spPr>
            <a:xfrm>
              <a:off x="3448982" y="4267627"/>
              <a:ext cx="2249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1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st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Tokyo, 23 wards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79A9EFB-BF37-3BFB-6D48-152427B4FA75}"/>
                </a:ext>
              </a:extLst>
            </p:cNvPr>
            <p:cNvSpPr txBox="1"/>
            <p:nvPr/>
          </p:nvSpPr>
          <p:spPr>
            <a:xfrm>
              <a:off x="1400739" y="2857249"/>
              <a:ext cx="1679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3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rd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Osaka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400EEB61-F7EE-17C6-68DB-EA16372F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076565" y="3217101"/>
              <a:ext cx="218960" cy="125964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55FAC12-6DC3-94DB-1A91-0230DED04350}"/>
                </a:ext>
              </a:extLst>
            </p:cNvPr>
            <p:cNvSpPr txBox="1"/>
            <p:nvPr/>
          </p:nvSpPr>
          <p:spPr>
            <a:xfrm>
              <a:off x="29484" y="1819578"/>
              <a:ext cx="3126946" cy="707886"/>
            </a:xfrm>
            <a:prstGeom prst="rect">
              <a:avLst/>
            </a:prstGeom>
            <a:solidFill>
              <a:srgbClr val="4C216D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Fukuoka city</a:t>
              </a:r>
              <a:endParaRPr lang="ja-JP" altLang="en-US" sz="40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21EC9AC0-8098-F1E4-D258-A2D1A99DFCBA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V="1">
              <a:off x="2355618" y="4324350"/>
              <a:ext cx="197082" cy="101881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179FA9B-23B3-DDD9-EF1E-04A699169DEF}"/>
                </a:ext>
              </a:extLst>
            </p:cNvPr>
            <p:cNvSpPr txBox="1"/>
            <p:nvPr/>
          </p:nvSpPr>
          <p:spPr>
            <a:xfrm>
              <a:off x="1455595" y="5343165"/>
              <a:ext cx="1800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4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th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Nagoya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7DC4D4B-5862-5BA6-E15A-C632DA715C66}"/>
                </a:ext>
              </a:extLst>
            </p:cNvPr>
            <p:cNvSpPr txBox="1"/>
            <p:nvPr/>
          </p:nvSpPr>
          <p:spPr>
            <a:xfrm>
              <a:off x="3458312" y="4620171"/>
              <a:ext cx="21643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2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nd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Yokohama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6D7BBD6D-FDA3-BBE6-684C-2A24396CD1CE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2995613" y="4271963"/>
              <a:ext cx="462699" cy="54826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8E5401C-BD11-8574-C428-0879C915FE8B}"/>
                </a:ext>
              </a:extLst>
            </p:cNvPr>
            <p:cNvSpPr txBox="1"/>
            <p:nvPr/>
          </p:nvSpPr>
          <p:spPr>
            <a:xfrm>
              <a:off x="3514624" y="3288246"/>
              <a:ext cx="1905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5</a:t>
              </a:r>
              <a:r>
                <a:rPr lang="en-US" altLang="ja-JP" sz="20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th</a:t>
              </a:r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 Sapporo city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C95CADEE-ABF7-B411-AB66-0B274B2A6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18510" y="2533650"/>
              <a:ext cx="218974" cy="87845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5618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About Fukuoka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04255" y="2016887"/>
            <a:ext cx="7506360" cy="341632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174625" indent="-174625"/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 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is located in the south-west of Japan and has the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6th largest population 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(approx.1.6 million)</a:t>
            </a:r>
          </a:p>
          <a:p>
            <a:pPr marL="174625" indent="-174625"/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174625" indent="-174625"/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-As Japan's closest gateway to Asia, Fukuoka city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combines traditional and global influences</a:t>
            </a:r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, attracting visitors from around the world with its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diverse community.</a:t>
            </a:r>
          </a:p>
          <a:p>
            <a:pPr marL="174625" indent="-174625"/>
            <a:endParaRPr lang="en-US" altLang="ja-JP" sz="24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174625" indent="-174625"/>
            <a:r>
              <a:rPr lang="en-US" altLang="ja-JP" sz="24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 </a:t>
            </a:r>
            <a:r>
              <a:rPr lang="en-US" altLang="ja-JP" sz="2400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RAN WGs were held in 2013 and 2015.</a:t>
            </a:r>
            <a:endParaRPr lang="ja-JP" altLang="en-US" sz="2400" b="1" u="sng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30744" y="5561679"/>
            <a:ext cx="686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Sister Cities</a:t>
            </a:r>
            <a:endParaRPr lang="ja-JP" altLang="en-US" sz="32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97722" y="6721332"/>
            <a:ext cx="10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Oakland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E88DB8-5F19-8EC4-1609-A4361FADFDD6}"/>
              </a:ext>
            </a:extLst>
          </p:cNvPr>
          <p:cNvSpPr txBox="1"/>
          <p:nvPr/>
        </p:nvSpPr>
        <p:spPr>
          <a:xfrm>
            <a:off x="4984499" y="6721332"/>
            <a:ext cx="13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Guangzhou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6C6001-8D63-3ED8-6FC6-2397205EA95F}"/>
              </a:ext>
            </a:extLst>
          </p:cNvPr>
          <p:cNvSpPr txBox="1"/>
          <p:nvPr/>
        </p:nvSpPr>
        <p:spPr>
          <a:xfrm>
            <a:off x="6233364" y="6721332"/>
            <a:ext cx="11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Bordeaux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F83747-DB24-558A-AEC5-5CAFCCD96B3C}"/>
              </a:ext>
            </a:extLst>
          </p:cNvPr>
          <p:cNvSpPr txBox="1"/>
          <p:nvPr/>
        </p:nvSpPr>
        <p:spPr>
          <a:xfrm>
            <a:off x="7477565" y="672133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Auckland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5DD567-15CB-00D4-FC4D-86A84F65180D}"/>
              </a:ext>
            </a:extLst>
          </p:cNvPr>
          <p:cNvSpPr txBox="1"/>
          <p:nvPr/>
        </p:nvSpPr>
        <p:spPr>
          <a:xfrm>
            <a:off x="8939312" y="672133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Ipoh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2C05B1-BBB4-7F4F-2167-8760668DCF6D}"/>
              </a:ext>
            </a:extLst>
          </p:cNvPr>
          <p:cNvSpPr txBox="1"/>
          <p:nvPr/>
        </p:nvSpPr>
        <p:spPr>
          <a:xfrm>
            <a:off x="9996136" y="6721332"/>
            <a:ext cx="81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Busan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pic>
        <p:nvPicPr>
          <p:cNvPr id="2050" name="Picture 2" descr="アメリカ合衆国の国旗">
            <a:extLst>
              <a:ext uri="{FF2B5EF4-FFF2-40B4-BE49-F238E27FC236}">
                <a16:creationId xmlns:a16="http://schemas.microsoft.com/office/drawing/2014/main" id="{D87FEC02-DFE0-F911-9089-3E36BA58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17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中国の国旗">
            <a:extLst>
              <a:ext uri="{FF2B5EF4-FFF2-40B4-BE49-F238E27FC236}">
                <a16:creationId xmlns:a16="http://schemas.microsoft.com/office/drawing/2014/main" id="{AF30CF0D-7A8B-2A02-1710-B3332D84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41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フランスの国旗">
            <a:extLst>
              <a:ext uri="{FF2B5EF4-FFF2-40B4-BE49-F238E27FC236}">
                <a16:creationId xmlns:a16="http://schemas.microsoft.com/office/drawing/2014/main" id="{711264C1-ACF3-EB57-C003-97C31E18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65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ニュージーランドの国旗">
            <a:extLst>
              <a:ext uri="{FF2B5EF4-FFF2-40B4-BE49-F238E27FC236}">
                <a16:creationId xmlns:a16="http://schemas.microsoft.com/office/drawing/2014/main" id="{5DFCA1BE-7FCF-B3BD-9EF4-7D80A758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89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マレーシアの国旗">
            <a:extLst>
              <a:ext uri="{FF2B5EF4-FFF2-40B4-BE49-F238E27FC236}">
                <a16:creationId xmlns:a16="http://schemas.microsoft.com/office/drawing/2014/main" id="{3F5B5043-58DD-B67D-F7AC-AB21FC85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813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大韓民国の国旗">
            <a:extLst>
              <a:ext uri="{FF2B5EF4-FFF2-40B4-BE49-F238E27FC236}">
                <a16:creationId xmlns:a16="http://schemas.microsoft.com/office/drawing/2014/main" id="{862761AB-FD38-DDA7-BA43-4AD9F31F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137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ミャンマーの国旗">
            <a:extLst>
              <a:ext uri="{FF2B5EF4-FFF2-40B4-BE49-F238E27FC236}">
                <a16:creationId xmlns:a16="http://schemas.microsoft.com/office/drawing/2014/main" id="{608275D6-5A41-0E3C-4F1F-5CA08F11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784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3097F7-BA26-3895-8839-29287FAEB83A}"/>
              </a:ext>
            </a:extLst>
          </p:cNvPr>
          <p:cNvSpPr txBox="1"/>
          <p:nvPr/>
        </p:nvSpPr>
        <p:spPr>
          <a:xfrm>
            <a:off x="12403700" y="6721332"/>
            <a:ext cx="9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Yangon</a:t>
            </a:r>
            <a:endParaRPr lang="ja-JP" altLang="en-US" sz="1800" dirty="0">
              <a:latin typeface="Aptos" panose="020B0004020202020204" pitchFamily="34" charset="0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622061CE-96F2-3F5B-78D6-0B511C79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円/楕円 16">
            <a:extLst>
              <a:ext uri="{FF2B5EF4-FFF2-40B4-BE49-F238E27FC236}">
                <a16:creationId xmlns:a16="http://schemas.microsoft.com/office/drawing/2014/main" id="{13AD0154-ED65-75F4-80F6-C7D35AEE1E00}"/>
              </a:ext>
            </a:extLst>
          </p:cNvPr>
          <p:cNvSpPr/>
          <p:nvPr/>
        </p:nvSpPr>
        <p:spPr>
          <a:xfrm>
            <a:off x="1386851" y="4630005"/>
            <a:ext cx="73677" cy="73677"/>
          </a:xfrm>
          <a:prstGeom prst="ellipse">
            <a:avLst/>
          </a:prstGeom>
          <a:noFill/>
          <a:ln w="6350">
            <a:solidFill>
              <a:srgbClr val="4C2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latin typeface="Aptos" panose="020B00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E8518B-351A-0D1F-6EE6-2D13D50393EA}"/>
              </a:ext>
            </a:extLst>
          </p:cNvPr>
          <p:cNvSpPr txBox="1"/>
          <p:nvPr/>
        </p:nvSpPr>
        <p:spPr>
          <a:xfrm>
            <a:off x="-28249" y="7332288"/>
            <a:ext cx="74604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Source: Portal Site of Official Statistics of Japan website (https://www.e-stat.go.jp/)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,GSI Maps </a:t>
            </a:r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Vector</a:t>
            </a:r>
            <a:endParaRPr lang="ja-JP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D6E472-5E04-43F8-F3ED-2895772E89E8}"/>
              </a:ext>
            </a:extLst>
          </p:cNvPr>
          <p:cNvSpPr txBox="1"/>
          <p:nvPr/>
        </p:nvSpPr>
        <p:spPr>
          <a:xfrm>
            <a:off x="11179372" y="6721332"/>
            <a:ext cx="90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>
                <a:latin typeface="Aptos" panose="020B0004020202020204" pitchFamily="34" charset="0"/>
              </a:rPr>
              <a:t>Atlanta</a:t>
            </a:r>
          </a:p>
        </p:txBody>
      </p:sp>
      <p:pic>
        <p:nvPicPr>
          <p:cNvPr id="4" name="Picture 2" descr="アメリカ合衆国の国旗">
            <a:extLst>
              <a:ext uri="{FF2B5EF4-FFF2-40B4-BE49-F238E27FC236}">
                <a16:creationId xmlns:a16="http://schemas.microsoft.com/office/drawing/2014/main" id="{D55647F3-7D6C-84BB-41C9-AEC91B250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461" y="6174969"/>
            <a:ext cx="8640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8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38" y="-3516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Landscape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64C2E2-37D0-4CB7-A04F-DCBA2664C83A}"/>
              </a:ext>
            </a:extLst>
          </p:cNvPr>
          <p:cNvSpPr txBox="1"/>
          <p:nvPr/>
        </p:nvSpPr>
        <p:spPr>
          <a:xfrm>
            <a:off x="262910" y="1898912"/>
            <a:ext cx="9534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Experience the captivating beauty of Fukuoka's landscape</a:t>
            </a:r>
          </a:p>
          <a:p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- A perfect blend of scenic nature and vibrant city life. </a:t>
            </a:r>
            <a:endParaRPr lang="ja-JP" altLang="en-US" sz="2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20" name="図 19" descr="Momochihama Beach">
            <a:extLst>
              <a:ext uri="{FF2B5EF4-FFF2-40B4-BE49-F238E27FC236}">
                <a16:creationId xmlns:a16="http://schemas.microsoft.com/office/drawing/2014/main" id="{7BEE6799-2426-CD5D-1D08-B2CD8C3A22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20" y="3277062"/>
            <a:ext cx="2509801" cy="1673201"/>
          </a:xfrm>
          <a:prstGeom prst="rect">
            <a:avLst/>
          </a:prstGeom>
        </p:spPr>
      </p:pic>
      <p:pic>
        <p:nvPicPr>
          <p:cNvPr id="23" name="図 22" descr="Ohori Park">
            <a:extLst>
              <a:ext uri="{FF2B5EF4-FFF2-40B4-BE49-F238E27FC236}">
                <a16:creationId xmlns:a16="http://schemas.microsoft.com/office/drawing/2014/main" id="{B4FB5DAD-8C81-F036-FFAB-01AB382BFE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5" y="3277063"/>
            <a:ext cx="2539348" cy="1693096"/>
          </a:xfrm>
          <a:prstGeom prst="rect">
            <a:avLst/>
          </a:prstGeom>
        </p:spPr>
      </p:pic>
      <p:pic>
        <p:nvPicPr>
          <p:cNvPr id="27" name="図 26" descr="Nakasu">
            <a:extLst>
              <a:ext uri="{FF2B5EF4-FFF2-40B4-BE49-F238E27FC236}">
                <a16:creationId xmlns:a16="http://schemas.microsoft.com/office/drawing/2014/main" id="{699E048C-D4BF-FD74-BFD6-72236E53CD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26" y="5347794"/>
            <a:ext cx="2515838" cy="1677226"/>
          </a:xfrm>
          <a:prstGeom prst="rect">
            <a:avLst/>
          </a:prstGeom>
        </p:spPr>
      </p:pic>
      <p:pic>
        <p:nvPicPr>
          <p:cNvPr id="30" name="図 29" descr="Miyajidake Shrine">
            <a:extLst>
              <a:ext uri="{FF2B5EF4-FFF2-40B4-BE49-F238E27FC236}">
                <a16:creationId xmlns:a16="http://schemas.microsoft.com/office/drawing/2014/main" id="{C0829A6A-30F5-0485-20C9-BFF3530560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1" y="3277063"/>
            <a:ext cx="2250291" cy="1687719"/>
          </a:xfrm>
          <a:prstGeom prst="rect">
            <a:avLst/>
          </a:prstGeom>
        </p:spPr>
      </p:pic>
      <p:pic>
        <p:nvPicPr>
          <p:cNvPr id="33" name="図 32" descr="Nakasu Yatai">
            <a:extLst>
              <a:ext uri="{FF2B5EF4-FFF2-40B4-BE49-F238E27FC236}">
                <a16:creationId xmlns:a16="http://schemas.microsoft.com/office/drawing/2014/main" id="{A9AB9203-2404-D7E0-0B2E-51D7FA51FD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38" y="5347794"/>
            <a:ext cx="2515838" cy="1678064"/>
          </a:xfrm>
          <a:prstGeom prst="rect">
            <a:avLst/>
          </a:prstGeom>
        </p:spPr>
      </p:pic>
      <p:pic>
        <p:nvPicPr>
          <p:cNvPr id="36" name="図 35" descr="Yanagibashi Rengo Market">
            <a:extLst>
              <a:ext uri="{FF2B5EF4-FFF2-40B4-BE49-F238E27FC236}">
                <a16:creationId xmlns:a16="http://schemas.microsoft.com/office/drawing/2014/main" id="{881013F7-7D1A-5A6C-DC54-EA15B7C508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63" y="5347794"/>
            <a:ext cx="2515838" cy="1677225"/>
          </a:xfrm>
          <a:prstGeom prst="rect">
            <a:avLst/>
          </a:prstGeom>
        </p:spPr>
      </p:pic>
      <p:pic>
        <p:nvPicPr>
          <p:cNvPr id="44" name="図 43" descr="Toho Village">
            <a:extLst>
              <a:ext uri="{FF2B5EF4-FFF2-40B4-BE49-F238E27FC236}">
                <a16:creationId xmlns:a16="http://schemas.microsoft.com/office/drawing/2014/main" id="{678FCBEE-3D71-C647-7EC6-AEC8A0739EB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5" y="5347794"/>
            <a:ext cx="2204560" cy="16534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603A38-7DFC-CA0E-EAF8-8F15A2427C68}"/>
              </a:ext>
            </a:extLst>
          </p:cNvPr>
          <p:cNvSpPr txBox="1"/>
          <p:nvPr/>
        </p:nvSpPr>
        <p:spPr>
          <a:xfrm>
            <a:off x="378838" y="7329591"/>
            <a:ext cx="53485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Fukuoka Prefecture Tourism Association</a:t>
            </a:r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</a:rPr>
              <a:t>, Source: GSI Maps Vector</a:t>
            </a:r>
          </a:p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</a:rPr>
              <a:t> </a:t>
            </a:r>
            <a:endParaRPr lang="ja-JP" altLang="en-US" sz="105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8" name="図 7" descr="Sakurai Futamigaura">
            <a:extLst>
              <a:ext uri="{FF2B5EF4-FFF2-40B4-BE49-F238E27FC236}">
                <a16:creationId xmlns:a16="http://schemas.microsoft.com/office/drawing/2014/main" id="{DAF0D04C-B0C6-EEB2-414A-2FB1A19D42E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42" y="3277063"/>
            <a:ext cx="2515839" cy="1677226"/>
          </a:xfrm>
          <a:prstGeom prst="rect">
            <a:avLst/>
          </a:prstGeom>
        </p:spPr>
      </p:pic>
      <p:pic>
        <p:nvPicPr>
          <p:cNvPr id="13" name="図 12" descr="Hakata Texitile">
            <a:extLst>
              <a:ext uri="{FF2B5EF4-FFF2-40B4-BE49-F238E27FC236}">
                <a16:creationId xmlns:a16="http://schemas.microsoft.com/office/drawing/2014/main" id="{99FE4FA2-F383-14D6-7635-80C923F670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69" y="3277062"/>
            <a:ext cx="2264824" cy="1698105"/>
          </a:xfrm>
          <a:prstGeom prst="rect">
            <a:avLst/>
          </a:prstGeom>
        </p:spPr>
      </p:pic>
      <p:pic>
        <p:nvPicPr>
          <p:cNvPr id="21" name="図 20" descr="kokura castle">
            <a:extLst>
              <a:ext uri="{FF2B5EF4-FFF2-40B4-BE49-F238E27FC236}">
                <a16:creationId xmlns:a16="http://schemas.microsoft.com/office/drawing/2014/main" id="{16E6E0B6-5363-D4D8-D2C4-6B5210535BC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67" y="5347794"/>
            <a:ext cx="2490894" cy="166059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74EC72-5E59-001D-DEB8-CBDDE26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73959E-6A4F-9500-EDE1-ADBC06968B63}"/>
              </a:ext>
            </a:extLst>
          </p:cNvPr>
          <p:cNvSpPr txBox="1"/>
          <p:nvPr/>
        </p:nvSpPr>
        <p:spPr>
          <a:xfrm>
            <a:off x="457200" y="4891250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[1]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Ohori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Park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0BB9A92-176C-9B97-4719-1C5263FA8AAB}"/>
              </a:ext>
            </a:extLst>
          </p:cNvPr>
          <p:cNvSpPr txBox="1"/>
          <p:nvPr/>
        </p:nvSpPr>
        <p:spPr>
          <a:xfrm>
            <a:off x="2807177" y="4891250"/>
            <a:ext cx="2490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[2]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Miyajidake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Shrine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27AD25-0111-6735-4C84-DE15A5761B5F}"/>
              </a:ext>
            </a:extLst>
          </p:cNvPr>
          <p:cNvSpPr txBox="1"/>
          <p:nvPr/>
        </p:nvSpPr>
        <p:spPr>
          <a:xfrm>
            <a:off x="5132767" y="4891250"/>
            <a:ext cx="311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[3]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Momochihama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Beach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83A1E4-3754-CFFB-CEEE-2740A301F6C3}"/>
              </a:ext>
            </a:extLst>
          </p:cNvPr>
          <p:cNvSpPr txBox="1"/>
          <p:nvPr/>
        </p:nvSpPr>
        <p:spPr>
          <a:xfrm>
            <a:off x="8058289" y="4962228"/>
            <a:ext cx="2250291" cy="42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[4] Hakata Textiles</a:t>
            </a:r>
          </a:p>
          <a:p>
            <a:pPr algn="ctr">
              <a:lnSpc>
                <a:spcPts val="960"/>
              </a:lnSpc>
            </a:pPr>
            <a:r>
              <a:rPr lang="en-US" altLang="ja-JP" sz="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[Hakata Traditional Craft And Design Museum]</a:t>
            </a:r>
            <a:endParaRPr lang="ja-JP" altLang="en-US" sz="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FC0C72-7DD2-CF0C-BB44-3B834ADCBE87}"/>
              </a:ext>
            </a:extLst>
          </p:cNvPr>
          <p:cNvSpPr txBox="1"/>
          <p:nvPr/>
        </p:nvSpPr>
        <p:spPr>
          <a:xfrm>
            <a:off x="10233427" y="4891250"/>
            <a:ext cx="295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[5] Sakurai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Futamigaura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D67118E-6254-E0E4-B42D-2130CAA7D25C}"/>
              </a:ext>
            </a:extLst>
          </p:cNvPr>
          <p:cNvSpPr txBox="1"/>
          <p:nvPr/>
        </p:nvSpPr>
        <p:spPr>
          <a:xfrm>
            <a:off x="373285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[6] Toho Village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560B75-A876-57E8-2D20-8CD2BD75DC9A}"/>
              </a:ext>
            </a:extLst>
          </p:cNvPr>
          <p:cNvSpPr txBox="1"/>
          <p:nvPr/>
        </p:nvSpPr>
        <p:spPr>
          <a:xfrm>
            <a:off x="2858250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[7]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kokura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castle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0A69A4-C958-48BD-664F-783B3EFCF74E}"/>
              </a:ext>
            </a:extLst>
          </p:cNvPr>
          <p:cNvSpPr txBox="1"/>
          <p:nvPr/>
        </p:nvSpPr>
        <p:spPr>
          <a:xfrm>
            <a:off x="5386273" y="7025019"/>
            <a:ext cx="2130528" cy="56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[8]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Yanagibashi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Rengo Market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0689D2-E380-43AC-1AEF-6B613E9574D4}"/>
              </a:ext>
            </a:extLst>
          </p:cNvPr>
          <p:cNvSpPr txBox="1"/>
          <p:nvPr/>
        </p:nvSpPr>
        <p:spPr>
          <a:xfrm>
            <a:off x="8008261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[9]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Nakasu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Yatai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5DD109-EB56-487F-1C54-66B4AC3CDE94}"/>
              </a:ext>
            </a:extLst>
          </p:cNvPr>
          <p:cNvSpPr txBox="1"/>
          <p:nvPr/>
        </p:nvSpPr>
        <p:spPr>
          <a:xfrm>
            <a:off x="10719958" y="6948531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[10] 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Nakasu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43FD3DF-1F71-8909-5A09-F9E90B23E1A6}"/>
              </a:ext>
            </a:extLst>
          </p:cNvPr>
          <p:cNvGrpSpPr/>
          <p:nvPr/>
        </p:nvGrpSpPr>
        <p:grpSpPr>
          <a:xfrm>
            <a:off x="9672082" y="48594"/>
            <a:ext cx="3525889" cy="3173881"/>
            <a:chOff x="10006982" y="180774"/>
            <a:chExt cx="2956544" cy="2661378"/>
          </a:xfrm>
        </p:grpSpPr>
        <p:pic>
          <p:nvPicPr>
            <p:cNvPr id="9" name="図 8" descr="地図が描かれた絵&#10;&#10;低い精度で自動的に生成された説明">
              <a:extLst>
                <a:ext uri="{FF2B5EF4-FFF2-40B4-BE49-F238E27FC236}">
                  <a16:creationId xmlns:a16="http://schemas.microsoft.com/office/drawing/2014/main" id="{BF37B461-8793-E708-2FF5-100F89919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256" y="225866"/>
              <a:ext cx="2737270" cy="261628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6ADEDD8-B745-2243-444A-53903E2C8A3C}"/>
                </a:ext>
              </a:extLst>
            </p:cNvPr>
            <p:cNvSpPr/>
            <p:nvPr/>
          </p:nvSpPr>
          <p:spPr>
            <a:xfrm>
              <a:off x="10006982" y="180774"/>
              <a:ext cx="2004060" cy="366523"/>
            </a:xfrm>
            <a:prstGeom prst="rect">
              <a:avLst/>
            </a:prstGeom>
            <a:solidFill>
              <a:srgbClr val="4C216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/>
                <a:t>Hakata Station</a:t>
              </a:r>
              <a:endParaRPr kumimoji="1" lang="ja-JP" altLang="en-US" b="1" dirty="0"/>
            </a:p>
          </p:txBody>
        </p: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4D7D14F-8449-0F9D-FB76-C62EFBF2D420}"/>
                </a:ext>
              </a:extLst>
            </p:cNvPr>
            <p:cNvCxnSpPr>
              <a:cxnSpLocks/>
              <a:stCxn id="25" idx="2"/>
              <a:endCxn id="24" idx="1"/>
            </p:cNvCxnSpPr>
            <p:nvPr/>
          </p:nvCxnSpPr>
          <p:spPr>
            <a:xfrm>
              <a:off x="11009012" y="547297"/>
              <a:ext cx="258894" cy="903765"/>
            </a:xfrm>
            <a:prstGeom prst="line">
              <a:avLst/>
            </a:prstGeom>
            <a:ln w="6350">
              <a:solidFill>
                <a:srgbClr val="4C21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4A3A03A-9DC2-B8F1-F8E5-F1F5DCD2C599}"/>
                </a:ext>
              </a:extLst>
            </p:cNvPr>
            <p:cNvSpPr txBox="1"/>
            <p:nvPr/>
          </p:nvSpPr>
          <p:spPr>
            <a:xfrm>
              <a:off x="10432147" y="1756205"/>
              <a:ext cx="507654" cy="389513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[1]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A8AC64E-6274-C3B1-DE46-0FFE2773BFDC}"/>
                </a:ext>
              </a:extLst>
            </p:cNvPr>
            <p:cNvSpPr/>
            <p:nvPr/>
          </p:nvSpPr>
          <p:spPr>
            <a:xfrm>
              <a:off x="11193742" y="1475681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798604D3-ADFA-9B49-80E3-E8FB899A2B69}"/>
                </a:ext>
              </a:extLst>
            </p:cNvPr>
            <p:cNvCxnSpPr>
              <a:cxnSpLocks/>
              <a:stCxn id="32" idx="7"/>
              <a:endCxn id="38" idx="3"/>
            </p:cNvCxnSpPr>
            <p:nvPr/>
          </p:nvCxnSpPr>
          <p:spPr>
            <a:xfrm flipV="1">
              <a:off x="10865457" y="1524461"/>
              <a:ext cx="336654" cy="28878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6DF6E2A-DB0F-CE9B-5161-F844C75CADCA}"/>
                </a:ext>
              </a:extLst>
            </p:cNvPr>
            <p:cNvSpPr txBox="1"/>
            <p:nvPr/>
          </p:nvSpPr>
          <p:spPr>
            <a:xfrm>
              <a:off x="11418320" y="1105188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[2]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A9F1CB02-58F9-4E93-C275-8441375F246E}"/>
                </a:ext>
              </a:extLst>
            </p:cNvPr>
            <p:cNvSpPr/>
            <p:nvPr/>
          </p:nvSpPr>
          <p:spPr>
            <a:xfrm>
              <a:off x="11118055" y="1434454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41904E8E-181B-B936-50E4-1ACFBF60A18A}"/>
                </a:ext>
              </a:extLst>
            </p:cNvPr>
            <p:cNvSpPr txBox="1"/>
            <p:nvPr/>
          </p:nvSpPr>
          <p:spPr>
            <a:xfrm>
              <a:off x="10304656" y="548775"/>
              <a:ext cx="719937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[3],[4]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8600489C-AB8E-1A69-B139-38FDD89307E9}"/>
                </a:ext>
              </a:extLst>
            </p:cNvPr>
            <p:cNvCxnSpPr>
              <a:cxnSpLocks/>
              <a:stCxn id="58" idx="4"/>
              <a:endCxn id="53" idx="1"/>
            </p:cNvCxnSpPr>
            <p:nvPr/>
          </p:nvCxnSpPr>
          <p:spPr>
            <a:xfrm>
              <a:off x="10664624" y="875391"/>
              <a:ext cx="461801" cy="567432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AB34ED4B-58BE-B440-3556-75D9CA5B8FF5}"/>
                </a:ext>
              </a:extLst>
            </p:cNvPr>
            <p:cNvSpPr txBox="1"/>
            <p:nvPr/>
          </p:nvSpPr>
          <p:spPr>
            <a:xfrm>
              <a:off x="10243914" y="968535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[5]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E9B8454A-30C7-44F7-D44A-589B81393464}"/>
                </a:ext>
              </a:extLst>
            </p:cNvPr>
            <p:cNvSpPr/>
            <p:nvPr/>
          </p:nvSpPr>
          <p:spPr>
            <a:xfrm>
              <a:off x="10851177" y="1359323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745E30B6-DC52-71CE-6F08-8092FDC34A41}"/>
                </a:ext>
              </a:extLst>
            </p:cNvPr>
            <p:cNvCxnSpPr>
              <a:cxnSpLocks/>
              <a:stCxn id="74" idx="5"/>
              <a:endCxn id="76" idx="1"/>
            </p:cNvCxnSpPr>
            <p:nvPr/>
          </p:nvCxnSpPr>
          <p:spPr>
            <a:xfrm>
              <a:off x="10613766" y="1247320"/>
              <a:ext cx="245781" cy="120373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0C74501B-8B3E-729E-4C7D-7EAA895FDDDD}"/>
                </a:ext>
              </a:extLst>
            </p:cNvPr>
            <p:cNvSpPr/>
            <p:nvPr/>
          </p:nvSpPr>
          <p:spPr>
            <a:xfrm>
              <a:off x="11370201" y="1054886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DAC75BF9-B2DE-63D1-6524-EB5D5423D05A}"/>
                </a:ext>
              </a:extLst>
            </p:cNvPr>
            <p:cNvCxnSpPr>
              <a:cxnSpLocks/>
              <a:stCxn id="46" idx="1"/>
              <a:endCxn id="83" idx="5"/>
            </p:cNvCxnSpPr>
            <p:nvPr/>
          </p:nvCxnSpPr>
          <p:spPr>
            <a:xfrm flipH="1" flipV="1">
              <a:off x="11418982" y="1103666"/>
              <a:ext cx="62795" cy="4935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E253E60B-8C03-65CA-4539-D0754FBB893D}"/>
                </a:ext>
              </a:extLst>
            </p:cNvPr>
            <p:cNvSpPr/>
            <p:nvPr/>
          </p:nvSpPr>
          <p:spPr>
            <a:xfrm>
              <a:off x="11990652" y="1757042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502646F6-D9A3-0137-AFFA-74A28D4D81A0}"/>
                </a:ext>
              </a:extLst>
            </p:cNvPr>
            <p:cNvSpPr txBox="1"/>
            <p:nvPr/>
          </p:nvSpPr>
          <p:spPr>
            <a:xfrm>
              <a:off x="12152203" y="1821143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[6]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F431C014-EBD4-1097-23B0-105A89C9BA3C}"/>
                </a:ext>
              </a:extLst>
            </p:cNvPr>
            <p:cNvCxnSpPr>
              <a:cxnSpLocks/>
              <a:stCxn id="91" idx="1"/>
              <a:endCxn id="89" idx="6"/>
            </p:cNvCxnSpPr>
            <p:nvPr/>
          </p:nvCxnSpPr>
          <p:spPr>
            <a:xfrm flipH="1" flipV="1">
              <a:off x="12047802" y="1785617"/>
              <a:ext cx="167858" cy="83358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B2C143B1-3075-F17F-2E4E-F4AA978507F3}"/>
                </a:ext>
              </a:extLst>
            </p:cNvPr>
            <p:cNvSpPr/>
            <p:nvPr/>
          </p:nvSpPr>
          <p:spPr>
            <a:xfrm>
              <a:off x="12039143" y="850979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0889EFC4-0BCC-FC7C-9D39-1C3E5392A532}"/>
                </a:ext>
              </a:extLst>
            </p:cNvPr>
            <p:cNvSpPr txBox="1"/>
            <p:nvPr/>
          </p:nvSpPr>
          <p:spPr>
            <a:xfrm>
              <a:off x="11879638" y="1143084"/>
              <a:ext cx="433309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[7]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1708CA70-DFEE-E48A-EB82-46CF3F8F290A}"/>
                </a:ext>
              </a:extLst>
            </p:cNvPr>
            <p:cNvCxnSpPr>
              <a:cxnSpLocks/>
              <a:stCxn id="99" idx="0"/>
              <a:endCxn id="97" idx="4"/>
            </p:cNvCxnSpPr>
            <p:nvPr/>
          </p:nvCxnSpPr>
          <p:spPr>
            <a:xfrm flipH="1" flipV="1">
              <a:off x="12067719" y="908129"/>
              <a:ext cx="28574" cy="234955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994600B4-0C5B-DE8A-210A-CABC410D04F9}"/>
                </a:ext>
              </a:extLst>
            </p:cNvPr>
            <p:cNvSpPr/>
            <p:nvPr/>
          </p:nvSpPr>
          <p:spPr>
            <a:xfrm>
              <a:off x="11245737" y="1481648"/>
              <a:ext cx="57150" cy="571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7E1E6C0B-B065-07AB-1BA5-F88C1D24548A}"/>
                </a:ext>
              </a:extLst>
            </p:cNvPr>
            <p:cNvSpPr txBox="1"/>
            <p:nvPr/>
          </p:nvSpPr>
          <p:spPr>
            <a:xfrm>
              <a:off x="10939802" y="1920568"/>
              <a:ext cx="1100273" cy="326616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>
                  <a:latin typeface="Aptos" panose="020B0004020202020204" pitchFamily="34" charset="0"/>
                </a:rPr>
                <a:t>[8],[9],[10]</a:t>
              </a:r>
              <a:endParaRPr kumimoji="1" lang="ja-JP" altLang="en-US" sz="1200" dirty="0">
                <a:latin typeface="Aptos" panose="020B0004020202020204" pitchFamily="34" charset="0"/>
              </a:endParaRPr>
            </a:p>
          </p:txBody>
        </p: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4EDED93C-6E6F-EABA-EA2F-512738661C01}"/>
                </a:ext>
              </a:extLst>
            </p:cNvPr>
            <p:cNvCxnSpPr>
              <a:cxnSpLocks/>
              <a:stCxn id="107" idx="0"/>
              <a:endCxn id="105" idx="5"/>
            </p:cNvCxnSpPr>
            <p:nvPr/>
          </p:nvCxnSpPr>
          <p:spPr>
            <a:xfrm flipH="1" flipV="1">
              <a:off x="11294517" y="1530428"/>
              <a:ext cx="195421" cy="39014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3B143A31-A655-17AF-BF84-DCE0CDEBD677}"/>
                </a:ext>
              </a:extLst>
            </p:cNvPr>
            <p:cNvSpPr/>
            <p:nvPr/>
          </p:nvSpPr>
          <p:spPr>
            <a:xfrm>
              <a:off x="11259536" y="1442693"/>
              <a:ext cx="57150" cy="57150"/>
            </a:xfrm>
            <a:prstGeom prst="ellipse">
              <a:avLst/>
            </a:prstGeom>
            <a:solidFill>
              <a:srgbClr val="4C21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07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6179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Food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14640" y="2018695"/>
            <a:ext cx="1086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Enjoy a lot of delicious food in Fukuoka. </a:t>
            </a:r>
            <a:b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</a:b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Ramen, Yakitori, Wagyu, Oden, Sake, Matcha, </a:t>
            </a:r>
            <a:r>
              <a:rPr lang="en-US" altLang="ja-JP" sz="28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-Strawberries, etc.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80F3E0-9F95-7791-7BE7-FBC1E8D36D70}"/>
              </a:ext>
            </a:extLst>
          </p:cNvPr>
          <p:cNvSpPr txBox="1"/>
          <p:nvPr/>
        </p:nvSpPr>
        <p:spPr>
          <a:xfrm>
            <a:off x="378838" y="7329591"/>
            <a:ext cx="53485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Fukuoka Prefecture Tourism Association</a:t>
            </a:r>
            <a:endParaRPr lang="ja-JP" altLang="en-US" sz="105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1028" name="Picture 4" descr="Amao-Strawberries">
            <a:extLst>
              <a:ext uri="{FF2B5EF4-FFF2-40B4-BE49-F238E27FC236}">
                <a16:creationId xmlns:a16="http://schemas.microsoft.com/office/drawing/2014/main" id="{CA1E5632-39A0-BF75-1E45-4A6CD7B1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00" y="5210218"/>
            <a:ext cx="2518607" cy="16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Macha">
            <a:extLst>
              <a:ext uri="{FF2B5EF4-FFF2-40B4-BE49-F238E27FC236}">
                <a16:creationId xmlns:a16="http://schemas.microsoft.com/office/drawing/2014/main" id="{677473DF-EBF0-41DC-C6B6-F38D742291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28" y="5210218"/>
            <a:ext cx="2518607" cy="1679916"/>
          </a:xfrm>
          <a:prstGeom prst="rect">
            <a:avLst/>
          </a:prstGeom>
        </p:spPr>
      </p:pic>
      <p:pic>
        <p:nvPicPr>
          <p:cNvPr id="18" name="図 17" descr="Wagyu">
            <a:extLst>
              <a:ext uri="{FF2B5EF4-FFF2-40B4-BE49-F238E27FC236}">
                <a16:creationId xmlns:a16="http://schemas.microsoft.com/office/drawing/2014/main" id="{631EF867-E1B9-2DE9-A5A5-57BE623BFB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22" y="3102848"/>
            <a:ext cx="2511113" cy="1674913"/>
          </a:xfrm>
          <a:prstGeom prst="rect">
            <a:avLst/>
          </a:prstGeom>
        </p:spPr>
      </p:pic>
      <p:pic>
        <p:nvPicPr>
          <p:cNvPr id="21" name="図 20" descr="Yakitori">
            <a:extLst>
              <a:ext uri="{FF2B5EF4-FFF2-40B4-BE49-F238E27FC236}">
                <a16:creationId xmlns:a16="http://schemas.microsoft.com/office/drawing/2014/main" id="{CE3A9622-3C02-01B1-5543-693AF87FA4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68" y="3102848"/>
            <a:ext cx="2518607" cy="1679916"/>
          </a:xfrm>
          <a:prstGeom prst="rect">
            <a:avLst/>
          </a:prstGeom>
        </p:spPr>
      </p:pic>
      <p:pic>
        <p:nvPicPr>
          <p:cNvPr id="24" name="図 23" descr="Sake">
            <a:extLst>
              <a:ext uri="{FF2B5EF4-FFF2-40B4-BE49-F238E27FC236}">
                <a16:creationId xmlns:a16="http://schemas.microsoft.com/office/drawing/2014/main" id="{F432A3E2-0812-03FB-7888-29044062E3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56" y="5210218"/>
            <a:ext cx="2518607" cy="1679911"/>
          </a:xfrm>
          <a:prstGeom prst="rect">
            <a:avLst/>
          </a:prstGeom>
        </p:spPr>
      </p:pic>
      <p:pic>
        <p:nvPicPr>
          <p:cNvPr id="27" name="図 26" descr="Ramen">
            <a:extLst>
              <a:ext uri="{FF2B5EF4-FFF2-40B4-BE49-F238E27FC236}">
                <a16:creationId xmlns:a16="http://schemas.microsoft.com/office/drawing/2014/main" id="{A6B71632-C515-DEF4-A4F7-C830564391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5" y="3102848"/>
            <a:ext cx="2511113" cy="1674912"/>
          </a:xfrm>
          <a:prstGeom prst="rect">
            <a:avLst/>
          </a:prstGeom>
        </p:spPr>
      </p:pic>
      <p:pic>
        <p:nvPicPr>
          <p:cNvPr id="31" name="図 30" descr="Sake">
            <a:extLst>
              <a:ext uri="{FF2B5EF4-FFF2-40B4-BE49-F238E27FC236}">
                <a16:creationId xmlns:a16="http://schemas.microsoft.com/office/drawing/2014/main" id="{0E21BB0C-D071-3391-CA24-6AEE278579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4" y="5210218"/>
            <a:ext cx="2518607" cy="1679071"/>
          </a:xfrm>
          <a:prstGeom prst="rect">
            <a:avLst/>
          </a:prstGeom>
        </p:spPr>
      </p:pic>
      <p:pic>
        <p:nvPicPr>
          <p:cNvPr id="33" name="図 32" descr="Oden Yatai">
            <a:extLst>
              <a:ext uri="{FF2B5EF4-FFF2-40B4-BE49-F238E27FC236}">
                <a16:creationId xmlns:a16="http://schemas.microsoft.com/office/drawing/2014/main" id="{3C124A55-D1BB-4FA4-FE67-8EE5031E2B6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33" y="3102848"/>
            <a:ext cx="2511113" cy="16749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F68F8D-3CF1-C049-4F84-0B8D2AA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2C61B5-28D5-7259-CA2F-FC2E41BA4260}"/>
              </a:ext>
            </a:extLst>
          </p:cNvPr>
          <p:cNvSpPr txBox="1"/>
          <p:nvPr/>
        </p:nvSpPr>
        <p:spPr>
          <a:xfrm>
            <a:off x="1425477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Ramen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4BC03-9ADB-2DEA-61CE-774BA57E1232}"/>
              </a:ext>
            </a:extLst>
          </p:cNvPr>
          <p:cNvSpPr txBox="1"/>
          <p:nvPr/>
        </p:nvSpPr>
        <p:spPr>
          <a:xfrm>
            <a:off x="4387395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Yakitori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3D176-0613-48C9-47C0-72ACF7D0D808}"/>
              </a:ext>
            </a:extLst>
          </p:cNvPr>
          <p:cNvSpPr txBox="1"/>
          <p:nvPr/>
        </p:nvSpPr>
        <p:spPr>
          <a:xfrm>
            <a:off x="7200514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Wagyu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419160-8925-6C51-00A2-0FB53C27DE79}"/>
              </a:ext>
            </a:extLst>
          </p:cNvPr>
          <p:cNvSpPr txBox="1"/>
          <p:nvPr/>
        </p:nvSpPr>
        <p:spPr>
          <a:xfrm>
            <a:off x="10191339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Oden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F1CB0E-167C-A1B5-064D-BDCCEF21A0EE}"/>
              </a:ext>
            </a:extLst>
          </p:cNvPr>
          <p:cNvSpPr txBox="1"/>
          <p:nvPr/>
        </p:nvSpPr>
        <p:spPr>
          <a:xfrm>
            <a:off x="9997300" y="6882107"/>
            <a:ext cx="251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540724-9D1E-E0D3-5B79-F3224317689B}"/>
              </a:ext>
            </a:extLst>
          </p:cNvPr>
          <p:cNvSpPr txBox="1"/>
          <p:nvPr/>
        </p:nvSpPr>
        <p:spPr>
          <a:xfrm>
            <a:off x="7087833" y="6882107"/>
            <a:ext cx="251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Matcha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5EB5B1-A5B8-E5B7-E484-AF890F3ABB07}"/>
              </a:ext>
            </a:extLst>
          </p:cNvPr>
          <p:cNvSpPr txBox="1"/>
          <p:nvPr/>
        </p:nvSpPr>
        <p:spPr>
          <a:xfrm>
            <a:off x="1501627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Sake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DBF3D8-FF6B-BD37-3EE9-375B7D779C25}"/>
              </a:ext>
            </a:extLst>
          </p:cNvPr>
          <p:cNvSpPr txBox="1"/>
          <p:nvPr/>
        </p:nvSpPr>
        <p:spPr>
          <a:xfrm>
            <a:off x="4416366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Yatai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0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54ACB-93F0-49F6-89F8-2D90A07F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34214"/>
            <a:ext cx="12098655" cy="1381191"/>
          </a:xfrm>
        </p:spPr>
        <p:txBody>
          <a:bodyPr>
            <a:norm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Meeting Room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0FB86A-DB89-0D78-3784-91344F62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B110D4-B256-A906-1668-558F4463FCC8}"/>
              </a:ext>
            </a:extLst>
          </p:cNvPr>
          <p:cNvSpPr txBox="1"/>
          <p:nvPr/>
        </p:nvSpPr>
        <p:spPr>
          <a:xfrm>
            <a:off x="573206" y="2318692"/>
            <a:ext cx="12549116" cy="29238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International Exhibition Hall &amp; Conference Center</a:t>
            </a:r>
          </a:p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Opening/Closing Time </a:t>
            </a:r>
          </a:p>
          <a:p>
            <a:pPr algn="ctr"/>
            <a:r>
              <a:rPr lang="en-US" altLang="ja-JP" sz="8000" b="1" dirty="0">
                <a:solidFill>
                  <a:srgbClr val="FF0066"/>
                </a:solidFill>
                <a:latin typeface="Aptos" panose="020B0004020202020204" pitchFamily="34" charset="0"/>
              </a:rPr>
              <a:t>07:45 – 21:00</a:t>
            </a:r>
            <a:r>
              <a:rPr lang="en-US" altLang="ja-JP" sz="3600" b="1" dirty="0">
                <a:solidFill>
                  <a:srgbClr val="FF0066"/>
                </a:solidFill>
                <a:latin typeface="Aptos" panose="020B0004020202020204" pitchFamily="34" charset="0"/>
              </a:rPr>
              <a:t> 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JST local time</a:t>
            </a:r>
          </a:p>
          <a:p>
            <a:pPr algn="ctr"/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(Access to the meeting room will not be permitted on Sunday, May 19)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D07C46-ADF9-7D9D-7258-01BD8D95E4A8}"/>
              </a:ext>
            </a:extLst>
          </p:cNvPr>
          <p:cNvSpPr txBox="1"/>
          <p:nvPr/>
        </p:nvSpPr>
        <p:spPr>
          <a:xfrm>
            <a:off x="908603" y="5667953"/>
            <a:ext cx="1162574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latin typeface="Aptos" panose="020B0004020202020204" pitchFamily="34" charset="0"/>
              </a:rPr>
              <a:t>The venue closes at 9 PM, so we kindly ask you to </a:t>
            </a:r>
            <a:r>
              <a:rPr lang="en-US" altLang="ja-JP" sz="3600" b="1" u="sng" dirty="0">
                <a:solidFill>
                  <a:srgbClr val="FF0066"/>
                </a:solidFill>
                <a:latin typeface="Aptos" panose="020B0004020202020204" pitchFamily="34" charset="0"/>
              </a:rPr>
              <a:t>leave the meeting room around 8:30PM</a:t>
            </a:r>
            <a:r>
              <a:rPr lang="en-US" altLang="ja-JP" sz="3600" dirty="0">
                <a:latin typeface="Aptos" panose="020B0004020202020204" pitchFamily="34" charset="0"/>
              </a:rPr>
              <a:t>.</a:t>
            </a:r>
            <a:endParaRPr lang="en-US" altLang="ja-JP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7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149" y="39650"/>
            <a:ext cx="12098655" cy="1381191"/>
          </a:xfrm>
        </p:spPr>
        <p:txBody>
          <a:bodyPr>
            <a:norm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Meetin</a:t>
            </a:r>
            <a:r>
              <a:rPr lang="en-US" altLang="ja-JP" sz="6600" b="1" dirty="0">
                <a:latin typeface="Aptos" panose="020B0004020202020204" pitchFamily="34" charset="0"/>
              </a:rPr>
              <a:t>g </a:t>
            </a:r>
            <a:r>
              <a:rPr kumimoji="1" lang="en-US" altLang="ja-JP" sz="6600" b="1" dirty="0">
                <a:latin typeface="Aptos" panose="020B0004020202020204" pitchFamily="34" charset="0"/>
              </a:rPr>
              <a:t>Time </a:t>
            </a:r>
            <a:r>
              <a:rPr lang="en-US" altLang="ja-JP" sz="6600" b="1" dirty="0">
                <a:latin typeface="Aptos" panose="020B0004020202020204" pitchFamily="34" charset="0"/>
              </a:rPr>
              <a:t>Schedule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DDDA87-F36B-1338-476B-6C227C5F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84F2FCC-59C7-8A1F-B231-84243AAC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55752"/>
              </p:ext>
            </p:extLst>
          </p:nvPr>
        </p:nvGraphicFramePr>
        <p:xfrm>
          <a:off x="536892" y="2331744"/>
          <a:ext cx="12369165" cy="4131066"/>
        </p:xfrm>
        <a:graphic>
          <a:graphicData uri="http://schemas.openxmlformats.org/drawingml/2006/table">
            <a:tbl>
              <a:tblPr/>
              <a:tblGrid>
                <a:gridCol w="2473833">
                  <a:extLst>
                    <a:ext uri="{9D8B030D-6E8A-4147-A177-3AD203B41FA5}">
                      <a16:colId xmlns:a16="http://schemas.microsoft.com/office/drawing/2014/main" val="460269409"/>
                    </a:ext>
                  </a:extLst>
                </a:gridCol>
                <a:gridCol w="1997224">
                  <a:extLst>
                    <a:ext uri="{9D8B030D-6E8A-4147-A177-3AD203B41FA5}">
                      <a16:colId xmlns:a16="http://schemas.microsoft.com/office/drawing/2014/main" val="3974293058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3027196466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2463196512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203576487"/>
                    </a:ext>
                  </a:extLst>
                </a:gridCol>
                <a:gridCol w="1974527">
                  <a:extLst>
                    <a:ext uri="{9D8B030D-6E8A-4147-A177-3AD203B41FA5}">
                      <a16:colId xmlns:a16="http://schemas.microsoft.com/office/drawing/2014/main" val="357180799"/>
                    </a:ext>
                  </a:extLst>
                </a:gridCol>
              </a:tblGrid>
              <a:tr h="392741">
                <a:tc>
                  <a:txBody>
                    <a:bodyPr/>
                    <a:lstStyle/>
                    <a:p>
                      <a:pPr algn="l" fontAlgn="ctr"/>
                      <a:endParaRPr lang="ja-JP" altLang="en-US" sz="2700" b="1" i="0" u="none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RAN1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RAN2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RAN3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RAN4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RAN5</a:t>
                      </a:r>
                    </a:p>
                  </a:txBody>
                  <a:tcPr marL="9034" marR="9034" marT="9034" marB="43364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94682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Door opens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7:45</a:t>
                      </a:r>
                      <a:endParaRPr kumimoji="1" lang="en-US" altLang="ja-JP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92259"/>
                  </a:ext>
                </a:extLst>
              </a:tr>
              <a:tr h="5604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Meeting starts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(The first day is from 9:00)</a:t>
                      </a:r>
                      <a:endParaRPr lang="en-US" altLang="ja-JP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游ゴシック"/>
                      </a:endParaRP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8:30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57412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Coffee break AM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  <a:endParaRPr lang="en-US" altLang="ja-JP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游ゴシック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10:30~11:00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86965"/>
                  </a:ext>
                </a:extLst>
              </a:tr>
              <a:tr h="354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Lunch break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13:00~14:30</a:t>
                      </a:r>
                      <a:endParaRPr 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13:00~14:30</a:t>
                      </a:r>
                      <a:endParaRPr lang="en-US" altLang="ja-JP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13:00~14:30</a:t>
                      </a:r>
                      <a:endParaRPr lang="en-US" altLang="ja-JP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12:30~14:00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12:30~14:00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41556"/>
                  </a:ext>
                </a:extLst>
              </a:tr>
              <a:tr h="612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Coffee break PM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(Except on Friday)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/>
                          <a:cs typeface="+mn-cs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游ゴシック" panose="020B0400000000000000" pitchFamily="50" charset="-128"/>
                          <a:cs typeface="+mn-cs"/>
                        </a:rPr>
                        <a:t>16:30~17:00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46073"/>
                  </a:ext>
                </a:extLst>
              </a:tr>
              <a:tr h="8701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Door close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(Friday's meeting ends at 17:00)</a:t>
                      </a:r>
                    </a:p>
                  </a:txBody>
                  <a:tcPr marL="108411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游ゴシック" panose="020B0400000000000000" pitchFamily="50" charset="-128"/>
                        </a:rPr>
                        <a:t>21:00</a:t>
                      </a:r>
                    </a:p>
                  </a:txBody>
                  <a:tcPr marL="9034" marR="9034" marT="9034" marB="4336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2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91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18DE7DD9-E787-DCEB-F477-296049545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76" y="-69557"/>
            <a:ext cx="8227853" cy="765915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7B44C34-7AF2-79CF-6CC9-4377B053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862506" cy="1644383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latin typeface="Aptos" panose="020B0004020202020204" pitchFamily="34" charset="0"/>
              </a:rPr>
              <a:t>Meeting rooms (2F) </a:t>
            </a:r>
            <a:endParaRPr kumimoji="1" lang="ja-JP" altLang="en-US" sz="4000" b="1" dirty="0">
              <a:latin typeface="Aptos" panose="020B00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5E3EDD-81A5-B820-3010-4470B1A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BFC6C0B-FDBC-5865-FE8E-860C2F396112}"/>
              </a:ext>
            </a:extLst>
          </p:cNvPr>
          <p:cNvGrpSpPr/>
          <p:nvPr/>
        </p:nvGrpSpPr>
        <p:grpSpPr>
          <a:xfrm>
            <a:off x="5671076" y="1163145"/>
            <a:ext cx="5819883" cy="6346553"/>
            <a:chOff x="5406247" y="1158610"/>
            <a:chExt cx="5629994" cy="6139474"/>
          </a:xfrm>
        </p:grpSpPr>
        <p:sp>
          <p:nvSpPr>
            <p:cNvPr id="11" name="吹き出し: 四角形 10">
              <a:extLst>
                <a:ext uri="{FF2B5EF4-FFF2-40B4-BE49-F238E27FC236}">
                  <a16:creationId xmlns:a16="http://schemas.microsoft.com/office/drawing/2014/main" id="{2F651F96-9A21-6BFE-ECA5-265459D14B9A}"/>
                </a:ext>
              </a:extLst>
            </p:cNvPr>
            <p:cNvSpPr/>
            <p:nvPr/>
          </p:nvSpPr>
          <p:spPr>
            <a:xfrm>
              <a:off x="9727006" y="3719033"/>
              <a:ext cx="1309235" cy="248735"/>
            </a:xfrm>
            <a:prstGeom prst="wedgeRectCallout">
              <a:avLst>
                <a:gd name="adj1" fmla="val -10132"/>
                <a:gd name="adj2" fmla="val -69180"/>
              </a:avLst>
            </a:prstGeom>
            <a:solidFill>
              <a:srgbClr val="C323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 Offline 2</a:t>
              </a:r>
            </a:p>
          </p:txBody>
        </p:sp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0103F0E5-7BA9-BF2F-B65D-037F5D171AB7}"/>
                </a:ext>
              </a:extLst>
            </p:cNvPr>
            <p:cNvSpPr/>
            <p:nvPr/>
          </p:nvSpPr>
          <p:spPr>
            <a:xfrm>
              <a:off x="7932017" y="1390096"/>
              <a:ext cx="1322454" cy="252477"/>
            </a:xfrm>
            <a:prstGeom prst="wedgeRectCallout">
              <a:avLst>
                <a:gd name="adj1" fmla="val -64771"/>
                <a:gd name="adj2" fmla="val 37167"/>
              </a:avLst>
            </a:prstGeom>
            <a:solidFill>
              <a:srgbClr val="C323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 Offline 1</a:t>
              </a:r>
            </a:p>
          </p:txBody>
        </p:sp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89E23921-CD23-02E0-D3FE-6BFBAA4ABAEC}"/>
                </a:ext>
              </a:extLst>
            </p:cNvPr>
            <p:cNvSpPr/>
            <p:nvPr/>
          </p:nvSpPr>
          <p:spPr>
            <a:xfrm>
              <a:off x="5620749" y="3691662"/>
              <a:ext cx="1515271" cy="241675"/>
            </a:xfrm>
            <a:prstGeom prst="wedgeRectCallout">
              <a:avLst>
                <a:gd name="adj1" fmla="val 9609"/>
                <a:gd name="adj2" fmla="val -71821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RAN2 breakout 1</a:t>
              </a:r>
              <a:endParaRPr kumimoji="1" lang="ja-JP" altLang="en-US" sz="1400" dirty="0">
                <a:latin typeface="Aptos" panose="020B0004020202020204" pitchFamily="34" charset="0"/>
              </a:endParaRPr>
            </a:p>
          </p:txBody>
        </p:sp>
        <p:sp>
          <p:nvSpPr>
            <p:cNvPr id="4" name="吹き出し: 四角形 3">
              <a:extLst>
                <a:ext uri="{FF2B5EF4-FFF2-40B4-BE49-F238E27FC236}">
                  <a16:creationId xmlns:a16="http://schemas.microsoft.com/office/drawing/2014/main" id="{34348384-0866-A240-4FA5-FAE39E7368F8}"/>
                </a:ext>
              </a:extLst>
            </p:cNvPr>
            <p:cNvSpPr/>
            <p:nvPr/>
          </p:nvSpPr>
          <p:spPr>
            <a:xfrm>
              <a:off x="8403392" y="4837312"/>
              <a:ext cx="895307" cy="479698"/>
            </a:xfrm>
            <a:prstGeom prst="wedgeRectCallout">
              <a:avLst>
                <a:gd name="adj1" fmla="val -8788"/>
                <a:gd name="adj2" fmla="val -57302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RAN3 Breakout</a:t>
              </a:r>
            </a:p>
          </p:txBody>
        </p:sp>
        <p:sp>
          <p:nvSpPr>
            <p:cNvPr id="7" name="吹き出し: 四角形 6">
              <a:extLst>
                <a:ext uri="{FF2B5EF4-FFF2-40B4-BE49-F238E27FC236}">
                  <a16:creationId xmlns:a16="http://schemas.microsoft.com/office/drawing/2014/main" id="{53461F24-9890-0E9A-A03D-3FF35DF8ACDA}"/>
                </a:ext>
              </a:extLst>
            </p:cNvPr>
            <p:cNvSpPr/>
            <p:nvPr/>
          </p:nvSpPr>
          <p:spPr>
            <a:xfrm>
              <a:off x="7074415" y="4838851"/>
              <a:ext cx="895308" cy="479698"/>
            </a:xfrm>
            <a:prstGeom prst="wedgeRectCallout">
              <a:avLst>
                <a:gd name="adj1" fmla="val -11509"/>
                <a:gd name="adj2" fmla="val -55375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RRM</a:t>
              </a:r>
            </a:p>
          </p:txBody>
        </p:sp>
        <p:sp>
          <p:nvSpPr>
            <p:cNvPr id="9" name="吹き出し: 四角形 8">
              <a:extLst>
                <a:ext uri="{FF2B5EF4-FFF2-40B4-BE49-F238E27FC236}">
                  <a16:creationId xmlns:a16="http://schemas.microsoft.com/office/drawing/2014/main" id="{962DEE1C-5F1E-DC20-CB0B-30C982CF8FC1}"/>
                </a:ext>
              </a:extLst>
            </p:cNvPr>
            <p:cNvSpPr/>
            <p:nvPr/>
          </p:nvSpPr>
          <p:spPr>
            <a:xfrm>
              <a:off x="7731334" y="6949438"/>
              <a:ext cx="1394892" cy="348646"/>
            </a:xfrm>
            <a:prstGeom prst="wedgeRectCallout">
              <a:avLst>
                <a:gd name="adj1" fmla="val -31996"/>
                <a:gd name="adj2" fmla="val -10553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RAN5 Breakout</a:t>
              </a:r>
            </a:p>
          </p:txBody>
        </p:sp>
        <p:sp>
          <p:nvSpPr>
            <p:cNvPr id="13" name="吹き出し: 四角形 12">
              <a:extLst>
                <a:ext uri="{FF2B5EF4-FFF2-40B4-BE49-F238E27FC236}">
                  <a16:creationId xmlns:a16="http://schemas.microsoft.com/office/drawing/2014/main" id="{EE6CD195-32D0-5599-65AC-0C199EDE2DCC}"/>
                </a:ext>
              </a:extLst>
            </p:cNvPr>
            <p:cNvSpPr/>
            <p:nvPr/>
          </p:nvSpPr>
          <p:spPr>
            <a:xfrm>
              <a:off x="7582387" y="3687634"/>
              <a:ext cx="1552161" cy="248735"/>
            </a:xfrm>
            <a:prstGeom prst="wedgeRectCallout">
              <a:avLst>
                <a:gd name="adj1" fmla="val 8258"/>
                <a:gd name="adj2" fmla="val -69756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RAN2 breakout 2</a:t>
              </a:r>
              <a:endParaRPr kumimoji="1" lang="ja-JP" altLang="en-US" sz="1400" dirty="0">
                <a:latin typeface="Aptos" panose="020B0004020202020204" pitchFamily="34" charset="0"/>
              </a:endParaRPr>
            </a:p>
          </p:txBody>
        </p:sp>
        <p:sp>
          <p:nvSpPr>
            <p:cNvPr id="14" name="吹き出し: 四角形 13">
              <a:extLst>
                <a:ext uri="{FF2B5EF4-FFF2-40B4-BE49-F238E27FC236}">
                  <a16:creationId xmlns:a16="http://schemas.microsoft.com/office/drawing/2014/main" id="{6F4874C9-99AD-2787-6774-F70B8EB3D9C0}"/>
                </a:ext>
              </a:extLst>
            </p:cNvPr>
            <p:cNvSpPr/>
            <p:nvPr/>
          </p:nvSpPr>
          <p:spPr>
            <a:xfrm>
              <a:off x="5478548" y="6524121"/>
              <a:ext cx="1515271" cy="241676"/>
            </a:xfrm>
            <a:prstGeom prst="wedgeRectCallout">
              <a:avLst>
                <a:gd name="adj1" fmla="val 7942"/>
                <a:gd name="adj2" fmla="val -78809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RAN2 breakout 3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15" name="吹き出し: 四角形 14">
              <a:extLst>
                <a:ext uri="{FF2B5EF4-FFF2-40B4-BE49-F238E27FC236}">
                  <a16:creationId xmlns:a16="http://schemas.microsoft.com/office/drawing/2014/main" id="{65D8C25A-6A0C-7FE5-1E9D-63AAFC3FA6A3}"/>
                </a:ext>
              </a:extLst>
            </p:cNvPr>
            <p:cNvSpPr/>
            <p:nvPr/>
          </p:nvSpPr>
          <p:spPr>
            <a:xfrm>
              <a:off x="6236183" y="4204098"/>
              <a:ext cx="895308" cy="479698"/>
            </a:xfrm>
            <a:prstGeom prst="wedgeRectCallout">
              <a:avLst>
                <a:gd name="adj1" fmla="val -57495"/>
                <a:gd name="adj2" fmla="val 54525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Breakout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5F11114-DC13-8DE2-5219-27552F6CE05F}"/>
                </a:ext>
              </a:extLst>
            </p:cNvPr>
            <p:cNvSpPr/>
            <p:nvPr/>
          </p:nvSpPr>
          <p:spPr>
            <a:xfrm>
              <a:off x="6750504" y="1158610"/>
              <a:ext cx="1104802" cy="875482"/>
            </a:xfrm>
            <a:prstGeom prst="rect">
              <a:avLst/>
            </a:prstGeom>
            <a:noFill/>
            <a:ln w="38100">
              <a:solidFill>
                <a:srgbClr val="C32323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7D38CC6-870D-25C9-2439-39FE8C704D56}"/>
                </a:ext>
              </a:extLst>
            </p:cNvPr>
            <p:cNvSpPr/>
            <p:nvPr/>
          </p:nvSpPr>
          <p:spPr>
            <a:xfrm>
              <a:off x="5406247" y="4051533"/>
              <a:ext cx="777922" cy="1201002"/>
            </a:xfrm>
            <a:prstGeom prst="rect">
              <a:avLst/>
            </a:prstGeom>
            <a:noFill/>
            <a:ln w="38100">
              <a:solidFill>
                <a:srgbClr val="077568">
                  <a:alpha val="50196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36BA60-BC88-A116-6015-BBB0CFA17D61}"/>
                </a:ext>
              </a:extLst>
            </p:cNvPr>
            <p:cNvSpPr/>
            <p:nvPr/>
          </p:nvSpPr>
          <p:spPr>
            <a:xfrm>
              <a:off x="7181243" y="5813799"/>
              <a:ext cx="1681137" cy="968108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  <a:alpha val="50196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14B3738E-E844-6298-9F1B-0EDD3A387D35}"/>
              </a:ext>
            </a:extLst>
          </p:cNvPr>
          <p:cNvSpPr/>
          <p:nvPr/>
        </p:nvSpPr>
        <p:spPr>
          <a:xfrm>
            <a:off x="738998" y="4393755"/>
            <a:ext cx="3236686" cy="2268249"/>
          </a:xfrm>
          <a:prstGeom prst="wedgeRoundRectCallout">
            <a:avLst>
              <a:gd name="adj1" fmla="val 72623"/>
              <a:gd name="adj2" fmla="val -3837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On the 1</a:t>
            </a:r>
            <a:r>
              <a:rPr kumimoji="1" lang="en-US" altLang="ja-JP" b="1" baseline="30000" dirty="0">
                <a:latin typeface="Aptos" panose="020B0004020202020204" pitchFamily="34" charset="0"/>
              </a:rPr>
              <a:t>st</a:t>
            </a:r>
            <a:r>
              <a:rPr kumimoji="1" lang="en-US" altLang="ja-JP" b="1" dirty="0">
                <a:latin typeface="Aptos" panose="020B0004020202020204" pitchFamily="34" charset="0"/>
              </a:rPr>
              <a:t> floor of the venue, bento boxes will be sold during the lunch break, and donuts and drinks will be sold between 10:30 and 17:00.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894D280-FC62-C6B2-DF9F-DF9FFBB3FFBA}"/>
              </a:ext>
            </a:extLst>
          </p:cNvPr>
          <p:cNvCxnSpPr/>
          <p:nvPr/>
        </p:nvCxnSpPr>
        <p:spPr>
          <a:xfrm flipV="1">
            <a:off x="4776555" y="4311355"/>
            <a:ext cx="0" cy="6561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769D97E-3F25-FE09-836B-0FE5F94D4EBC}"/>
              </a:ext>
            </a:extLst>
          </p:cNvPr>
          <p:cNvSpPr/>
          <p:nvPr/>
        </p:nvSpPr>
        <p:spPr>
          <a:xfrm>
            <a:off x="662744" y="2275059"/>
            <a:ext cx="3236686" cy="1644383"/>
          </a:xfrm>
          <a:prstGeom prst="wedgeRoundRectCallout">
            <a:avLst>
              <a:gd name="adj1" fmla="val 94410"/>
              <a:gd name="adj2" fmla="val 27873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92FA8D-7761-6425-B658-CECD08920F9F}"/>
              </a:ext>
            </a:extLst>
          </p:cNvPr>
          <p:cNvSpPr txBox="1"/>
          <p:nvPr/>
        </p:nvSpPr>
        <p:spPr>
          <a:xfrm rot="16200000">
            <a:off x="4956414" y="3474245"/>
            <a:ext cx="912148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27AA75-F8B6-1D74-FCD5-FEC81E68B973}"/>
              </a:ext>
            </a:extLst>
          </p:cNvPr>
          <p:cNvSpPr txBox="1"/>
          <p:nvPr/>
        </p:nvSpPr>
        <p:spPr>
          <a:xfrm>
            <a:off x="5599478" y="2075963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355F37F-CF57-3E13-4FE0-1FB9E3A49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2" y="0"/>
            <a:ext cx="8141504" cy="7561263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1F445FF-D759-AC1A-DFA5-E7541BA0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3526" y="7297048"/>
            <a:ext cx="479424" cy="235640"/>
          </a:xfrm>
        </p:spPr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43513AE-A7C7-8C5E-8806-6BEA7FC4A89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862506" cy="164438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80" rtl="0" eaLnBrk="1" latinLnBrk="0" hangingPunct="1">
              <a:spcBef>
                <a:spcPct val="0"/>
              </a:spcBef>
              <a:buNone/>
              <a:defRPr kumimoji="1" sz="500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000" b="1" dirty="0">
                <a:latin typeface="Aptos" panose="020B0004020202020204" pitchFamily="34" charset="0"/>
              </a:rPr>
              <a:t>Meeting rooms (3F) </a:t>
            </a:r>
            <a:endParaRPr lang="ja-JP" altLang="en-US" sz="4000" b="1" dirty="0">
              <a:latin typeface="Aptos" panose="020B000402020202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3C6613A-CE2E-1AB8-CA72-D6675750687A}"/>
              </a:ext>
            </a:extLst>
          </p:cNvPr>
          <p:cNvGrpSpPr/>
          <p:nvPr/>
        </p:nvGrpSpPr>
        <p:grpSpPr>
          <a:xfrm>
            <a:off x="5858868" y="333858"/>
            <a:ext cx="4218477" cy="6067962"/>
            <a:chOff x="5084469" y="8069973"/>
            <a:chExt cx="4218477" cy="6067962"/>
          </a:xfrm>
        </p:grpSpPr>
        <p:sp>
          <p:nvSpPr>
            <p:cNvPr id="14" name="吹き出し: 四角形 13">
              <a:extLst>
                <a:ext uri="{FF2B5EF4-FFF2-40B4-BE49-F238E27FC236}">
                  <a16:creationId xmlns:a16="http://schemas.microsoft.com/office/drawing/2014/main" id="{10E5C7F7-3625-9B21-9297-4099C2BA4E98}"/>
                </a:ext>
              </a:extLst>
            </p:cNvPr>
            <p:cNvSpPr/>
            <p:nvPr/>
          </p:nvSpPr>
          <p:spPr>
            <a:xfrm>
              <a:off x="5084469" y="13712632"/>
              <a:ext cx="1127673" cy="399226"/>
            </a:xfrm>
            <a:prstGeom prst="wedgeRectCallout">
              <a:avLst>
                <a:gd name="adj1" fmla="val -15599"/>
                <a:gd name="adj2" fmla="val -9581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Online2</a:t>
              </a:r>
            </a:p>
          </p:txBody>
        </p:sp>
        <p:sp>
          <p:nvSpPr>
            <p:cNvPr id="16" name="吹き出し: 四角形 15">
              <a:extLst>
                <a:ext uri="{FF2B5EF4-FFF2-40B4-BE49-F238E27FC236}">
                  <a16:creationId xmlns:a16="http://schemas.microsoft.com/office/drawing/2014/main" id="{3F8583C8-5DE7-F3B1-D87D-085B5EF34FCC}"/>
                </a:ext>
              </a:extLst>
            </p:cNvPr>
            <p:cNvSpPr/>
            <p:nvPr/>
          </p:nvSpPr>
          <p:spPr>
            <a:xfrm>
              <a:off x="6627954" y="13700642"/>
              <a:ext cx="1127673" cy="399226"/>
            </a:xfrm>
            <a:prstGeom prst="wedgeRectCallout">
              <a:avLst>
                <a:gd name="adj1" fmla="val -14389"/>
                <a:gd name="adj2" fmla="val -975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RAN1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Online3</a:t>
              </a:r>
            </a:p>
          </p:txBody>
        </p:sp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3ACB544F-ACCA-C33D-81E7-F850A446B346}"/>
                </a:ext>
              </a:extLst>
            </p:cNvPr>
            <p:cNvSpPr/>
            <p:nvPr/>
          </p:nvSpPr>
          <p:spPr>
            <a:xfrm>
              <a:off x="8209539" y="9800750"/>
              <a:ext cx="1021122" cy="479698"/>
            </a:xfrm>
            <a:prstGeom prst="wedgeRectCallout">
              <a:avLst>
                <a:gd name="adj1" fmla="val -6879"/>
                <a:gd name="adj2" fmla="val -92406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RAN3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Main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4" name="吹き出し: 四角形 3">
              <a:extLst>
                <a:ext uri="{FF2B5EF4-FFF2-40B4-BE49-F238E27FC236}">
                  <a16:creationId xmlns:a16="http://schemas.microsoft.com/office/drawing/2014/main" id="{B3490901-35C4-0134-8DD7-A1AE7872D83A}"/>
                </a:ext>
              </a:extLst>
            </p:cNvPr>
            <p:cNvSpPr/>
            <p:nvPr/>
          </p:nvSpPr>
          <p:spPr>
            <a:xfrm>
              <a:off x="5801703" y="8069973"/>
              <a:ext cx="1264878" cy="479698"/>
            </a:xfrm>
            <a:prstGeom prst="wedgeRectCallout">
              <a:avLst>
                <a:gd name="adj1" fmla="val -4766"/>
                <a:gd name="adj2" fmla="val 46295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Main Plenary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9" name="吹き出し: 四角形 8">
              <a:extLst>
                <a:ext uri="{FF2B5EF4-FFF2-40B4-BE49-F238E27FC236}">
                  <a16:creationId xmlns:a16="http://schemas.microsoft.com/office/drawing/2014/main" id="{A8CE20E9-BFF4-2F7B-C025-79BDB8E9396E}"/>
                </a:ext>
              </a:extLst>
            </p:cNvPr>
            <p:cNvSpPr/>
            <p:nvPr/>
          </p:nvSpPr>
          <p:spPr>
            <a:xfrm>
              <a:off x="5160489" y="9784769"/>
              <a:ext cx="1023583" cy="479698"/>
            </a:xfrm>
            <a:prstGeom prst="wedgeRectCallout">
              <a:avLst>
                <a:gd name="adj1" fmla="val -3476"/>
                <a:gd name="adj2" fmla="val -98638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BSRF</a:t>
              </a:r>
            </a:p>
          </p:txBody>
        </p:sp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D02F1F8E-6B07-FE11-B81A-ADAE7C1EB2F7}"/>
                </a:ext>
              </a:extLst>
            </p:cNvPr>
            <p:cNvSpPr/>
            <p:nvPr/>
          </p:nvSpPr>
          <p:spPr>
            <a:xfrm>
              <a:off x="6564947" y="9784769"/>
              <a:ext cx="1253686" cy="479698"/>
            </a:xfrm>
            <a:prstGeom prst="wedgeRectCallout">
              <a:avLst>
                <a:gd name="adj1" fmla="val -8860"/>
                <a:gd name="adj2" fmla="val -91526"/>
              </a:avLst>
            </a:prstGeom>
            <a:solidFill>
              <a:srgbClr val="0775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RAN4 </a:t>
              </a:r>
            </a:p>
            <a:p>
              <a:pPr algn="ctr">
                <a:lnSpc>
                  <a:spcPts val="1600"/>
                </a:lnSpc>
              </a:pPr>
              <a:r>
                <a:rPr lang="en-US" altLang="ja-JP" sz="1400" dirty="0">
                  <a:latin typeface="Aptos" panose="020B0004020202020204" pitchFamily="34" charset="0"/>
                </a:rPr>
                <a:t>Main All week</a:t>
              </a:r>
              <a:endParaRPr kumimoji="1" lang="en-US" altLang="ja-JP" sz="1400" dirty="0">
                <a:latin typeface="Aptos" panose="020B0004020202020204" pitchFamily="34" charset="0"/>
              </a:endParaRPr>
            </a:p>
          </p:txBody>
        </p:sp>
        <p:sp>
          <p:nvSpPr>
            <p:cNvPr id="13" name="吹き出し: 四角形 12">
              <a:extLst>
                <a:ext uri="{FF2B5EF4-FFF2-40B4-BE49-F238E27FC236}">
                  <a16:creationId xmlns:a16="http://schemas.microsoft.com/office/drawing/2014/main" id="{61956EC7-76A7-8A28-2D48-3A1C9B01E1C8}"/>
                </a:ext>
              </a:extLst>
            </p:cNvPr>
            <p:cNvSpPr/>
            <p:nvPr/>
          </p:nvSpPr>
          <p:spPr>
            <a:xfrm>
              <a:off x="8194299" y="13693055"/>
              <a:ext cx="1108647" cy="444880"/>
            </a:xfrm>
            <a:prstGeom prst="wedgeRectCallout">
              <a:avLst>
                <a:gd name="adj1" fmla="val -8290"/>
                <a:gd name="adj2" fmla="val -10439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RAN5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400" dirty="0">
                  <a:latin typeface="Aptos" panose="020B0004020202020204" pitchFamily="34" charset="0"/>
                </a:rPr>
                <a:t>Main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CBBD4B-BBD6-EFC6-6B85-A177544DC1A3}"/>
              </a:ext>
            </a:extLst>
          </p:cNvPr>
          <p:cNvSpPr txBox="1"/>
          <p:nvPr/>
        </p:nvSpPr>
        <p:spPr>
          <a:xfrm rot="16200000">
            <a:off x="4808414" y="4495605"/>
            <a:ext cx="912148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341C9B-5D24-9015-D001-4683F0DDEE26}"/>
              </a:ext>
            </a:extLst>
          </p:cNvPr>
          <p:cNvSpPr txBox="1"/>
          <p:nvPr/>
        </p:nvSpPr>
        <p:spPr>
          <a:xfrm>
            <a:off x="7358241" y="3730780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437F98B4-FAE1-7627-42C3-3220FE75F4FF}"/>
              </a:ext>
            </a:extLst>
          </p:cNvPr>
          <p:cNvSpPr/>
          <p:nvPr/>
        </p:nvSpPr>
        <p:spPr>
          <a:xfrm>
            <a:off x="827314" y="3522132"/>
            <a:ext cx="3236686" cy="1644383"/>
          </a:xfrm>
          <a:prstGeom prst="wedgeRoundRectCallout">
            <a:avLst>
              <a:gd name="adj1" fmla="val 79167"/>
              <a:gd name="adj2" fmla="val 13071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53741C-4365-7C6C-B70F-280D6496BD9C}"/>
              </a:ext>
            </a:extLst>
          </p:cNvPr>
          <p:cNvSpPr/>
          <p:nvPr/>
        </p:nvSpPr>
        <p:spPr>
          <a:xfrm>
            <a:off x="5798820" y="208885"/>
            <a:ext cx="2910839" cy="2785775"/>
          </a:xfrm>
          <a:prstGeom prst="rect">
            <a:avLst/>
          </a:prstGeom>
          <a:noFill/>
          <a:ln w="38100">
            <a:solidFill>
              <a:srgbClr val="077568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83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5CA4230-7AB4-E83A-A8FF-D22D04945D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10" y="-22432"/>
            <a:ext cx="8172366" cy="756126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2141F-C9F3-2AA6-C507-F1C0DAEF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3526" y="7303191"/>
            <a:ext cx="479424" cy="235640"/>
          </a:xfrm>
        </p:spPr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532742E-DA92-F14C-3B01-8725B8F02097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862506" cy="164438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80" rtl="0" eaLnBrk="1" latinLnBrk="0" hangingPunct="1">
              <a:spcBef>
                <a:spcPct val="0"/>
              </a:spcBef>
              <a:buNone/>
              <a:defRPr kumimoji="1" sz="500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000" b="1" dirty="0">
                <a:latin typeface="Aptos" panose="020B0004020202020204" pitchFamily="34" charset="0"/>
              </a:rPr>
              <a:t>Meeting rooms (4F) </a:t>
            </a:r>
            <a:endParaRPr lang="ja-JP" altLang="en-US" sz="4000" b="1" dirty="0">
              <a:latin typeface="Aptos" panose="020B0004020202020204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2821704-016B-2E4F-64BD-04190CBAF044}"/>
              </a:ext>
            </a:extLst>
          </p:cNvPr>
          <p:cNvGrpSpPr/>
          <p:nvPr/>
        </p:nvGrpSpPr>
        <p:grpSpPr>
          <a:xfrm>
            <a:off x="6923636" y="1553637"/>
            <a:ext cx="2057817" cy="4189936"/>
            <a:chOff x="6580737" y="9422610"/>
            <a:chExt cx="1758793" cy="3581094"/>
          </a:xfrm>
        </p:grpSpPr>
        <p:sp>
          <p:nvSpPr>
            <p:cNvPr id="12" name="吹き出し: 四角形 11">
              <a:extLst>
                <a:ext uri="{FF2B5EF4-FFF2-40B4-BE49-F238E27FC236}">
                  <a16:creationId xmlns:a16="http://schemas.microsoft.com/office/drawing/2014/main" id="{CBD07086-D389-8F06-55AA-6BF971C2F9A0}"/>
                </a:ext>
              </a:extLst>
            </p:cNvPr>
            <p:cNvSpPr/>
            <p:nvPr/>
          </p:nvSpPr>
          <p:spPr>
            <a:xfrm>
              <a:off x="6580738" y="12478726"/>
              <a:ext cx="1758792" cy="524978"/>
            </a:xfrm>
            <a:prstGeom prst="wedgeRectCallout">
              <a:avLst>
                <a:gd name="adj1" fmla="val -5520"/>
                <a:gd name="adj2" fmla="val -8270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600" dirty="0">
                  <a:latin typeface="Aptos" panose="020B0004020202020204" pitchFamily="34" charset="0"/>
                </a:rPr>
                <a:t>RAN1 Joint Session, Online1</a:t>
              </a:r>
            </a:p>
          </p:txBody>
        </p:sp>
        <p:sp>
          <p:nvSpPr>
            <p:cNvPr id="3" name="吹き出し: 四角形 2">
              <a:extLst>
                <a:ext uri="{FF2B5EF4-FFF2-40B4-BE49-F238E27FC236}">
                  <a16:creationId xmlns:a16="http://schemas.microsoft.com/office/drawing/2014/main" id="{71339EB6-14BC-DE55-64CF-D01465E29E3F}"/>
                </a:ext>
              </a:extLst>
            </p:cNvPr>
            <p:cNvSpPr/>
            <p:nvPr/>
          </p:nvSpPr>
          <p:spPr>
            <a:xfrm>
              <a:off x="6580737" y="9422610"/>
              <a:ext cx="1758792" cy="588684"/>
            </a:xfrm>
            <a:prstGeom prst="wedgeRectCallout">
              <a:avLst>
                <a:gd name="adj1" fmla="val -5008"/>
                <a:gd name="adj2" fmla="val -68490"/>
              </a:avLst>
            </a:prstGeom>
            <a:solidFill>
              <a:srgbClr val="8786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kumimoji="1" lang="en-US" altLang="ja-JP" sz="1600" dirty="0">
                  <a:latin typeface="Aptos" panose="020B0004020202020204" pitchFamily="34" charset="0"/>
                </a:rPr>
                <a:t>RAN2 Main Plenary, Main All week</a:t>
              </a:r>
            </a:p>
            <a:p>
              <a:pPr algn="ctr">
                <a:lnSpc>
                  <a:spcPts val="1600"/>
                </a:lnSpc>
              </a:pPr>
              <a:r>
                <a:rPr kumimoji="1" lang="en-US" altLang="ja-JP" sz="1600" dirty="0">
                  <a:latin typeface="Aptos" panose="020B0004020202020204" pitchFamily="34" charset="0"/>
                </a:rPr>
                <a:t>(RAN2 main)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ACB3B68-2929-FC25-1881-3BE96B40B304}"/>
              </a:ext>
            </a:extLst>
          </p:cNvPr>
          <p:cNvSpPr/>
          <p:nvPr/>
        </p:nvSpPr>
        <p:spPr>
          <a:xfrm>
            <a:off x="5060192" y="3834345"/>
            <a:ext cx="510540" cy="35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EC6144-184C-F5FB-59E9-C8735055E1CB}"/>
              </a:ext>
            </a:extLst>
          </p:cNvPr>
          <p:cNvSpPr txBox="1"/>
          <p:nvPr/>
        </p:nvSpPr>
        <p:spPr>
          <a:xfrm rot="16200000">
            <a:off x="4788893" y="3985789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581552-F216-2550-36AC-92F896BFBEE6}"/>
              </a:ext>
            </a:extLst>
          </p:cNvPr>
          <p:cNvSpPr txBox="1"/>
          <p:nvPr/>
        </p:nvSpPr>
        <p:spPr>
          <a:xfrm rot="5400000">
            <a:off x="4592709" y="3994592"/>
            <a:ext cx="912148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7FCD1686-D753-C80A-CD46-3EF7C0B23DFC}"/>
              </a:ext>
            </a:extLst>
          </p:cNvPr>
          <p:cNvSpPr/>
          <p:nvPr/>
        </p:nvSpPr>
        <p:spPr>
          <a:xfrm>
            <a:off x="721408" y="3475433"/>
            <a:ext cx="3236686" cy="1644383"/>
          </a:xfrm>
          <a:prstGeom prst="wedgeRoundRectCallout">
            <a:avLst>
              <a:gd name="adj1" fmla="val 77867"/>
              <a:gd name="adj2" fmla="val 1613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115605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MMClips>0</MMClips>
  <HiddenSlides>0</HiddenSlides>
  <LinksUpToDate>false</LinksUpToDate>
  <Notes>6</Notes>
  <Paragraphs>228</Paragraphs>
  <PresentationFormat>ユーザー設定</PresentationFormat>
  <ScaleCrop>false</ScaleCrop>
  <Slides>17</Slides>
  <SharedDoc>false</SharedDoc>
  <HyperlinksChanged>false</HyperlinksChanged>
  <AppVersion>16.0000</AppVersion>
  <Words>1025</Words>
  <TotalTime>0</TotalTime>
  <Application>Microsoft Office PowerPoint</Application>
  <Template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modified xsi:type="dcterms:W3CDTF">2024-05-16T00:06:56Z</dcterms:modified>
  <cp:lastModifiedBy/>
  <dcterms:created xsi:type="dcterms:W3CDTF">2024-05-15T02:04:48Z</dcterms:created>
  <cp:revision>1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