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7"/>
  </p:notesMasterIdLst>
  <p:handoutMasterIdLst>
    <p:handoutMasterId r:id="rId8"/>
  </p:handoutMasterIdLst>
  <p:sldIdLst>
    <p:sldId id="2357" r:id="rId2"/>
    <p:sldId id="2359" r:id="rId3"/>
    <p:sldId id="2363" r:id="rId4"/>
    <p:sldId id="2362" r:id="rId5"/>
    <p:sldId id="2358" r:id="rId6"/>
  </p:sldIdLst>
  <p:sldSz cx="9144000" cy="5143500" type="screen16x9"/>
  <p:notesSz cx="6797675" cy="9872663"/>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10">
          <p15:clr>
            <a:srgbClr val="A4A3A4"/>
          </p15:clr>
        </p15:guide>
        <p15:guide id="4"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ierry Berisot" initials="TB [23]" lastIdx="1" clrIdx="0"/>
  <p:cmAuthor id="2" name="Jerome Bell" initials="JB" lastIdx="9" clrIdx="1"/>
  <p:cmAuthor id="3" name="Thierry Berisot" initials="TB [8]" lastIdx="1" clrIdx="2"/>
  <p:cmAuthor id="4" name="Thierry Berisot" initials="TB [9]"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98A2AE"/>
    <a:srgbClr val="27F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01" autoAdjust="0"/>
    <p:restoredTop sz="86323" autoAdjust="0"/>
  </p:normalViewPr>
  <p:slideViewPr>
    <p:cSldViewPr>
      <p:cViewPr varScale="1">
        <p:scale>
          <a:sx n="152" d="100"/>
          <a:sy n="152" d="100"/>
        </p:scale>
        <p:origin x="184" y="176"/>
      </p:cViewPr>
      <p:guideLst>
        <p:guide orient="horz" pos="2160"/>
        <p:guide pos="2880"/>
        <p:guide orient="horz" pos="16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6" d="100"/>
          <a:sy n="46" d="100"/>
        </p:scale>
        <p:origin x="2808" y="29"/>
      </p:cViewPr>
      <p:guideLst>
        <p:guide orient="horz" pos="2880"/>
        <p:guide pos="2160"/>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C419B2F-358F-49E8-AA4C-3CCBF980E92D}" type="datetimeFigureOut">
              <a:rPr lang="fr-FR"/>
              <a:pPr>
                <a:defRPr/>
              </a:pPr>
              <a:t>13/05/2024</a:t>
            </a:fld>
            <a:endParaRPr lang="fr-FR"/>
          </a:p>
        </p:txBody>
      </p:sp>
      <p:sp>
        <p:nvSpPr>
          <p:cNvPr id="4" name="Espace réservé du pied de page 3"/>
          <p:cNvSpPr>
            <a:spLocks noGrp="1"/>
          </p:cNvSpPr>
          <p:nvPr>
            <p:ph type="ftr" sz="quarter" idx="2"/>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EA41666-3582-438F-AF1B-B5FBB2EC317F}" type="slidenum">
              <a:rPr lang="fr-FR"/>
              <a:pPr>
                <a:defRPr/>
              </a:pPr>
              <a:t>‹#›</a:t>
            </a:fld>
            <a:endParaRPr lang="fr-FR"/>
          </a:p>
        </p:txBody>
      </p:sp>
    </p:spTree>
    <p:extLst>
      <p:ext uri="{BB962C8B-B14F-4D97-AF65-F5344CB8AC3E}">
        <p14:creationId xmlns:p14="http://schemas.microsoft.com/office/powerpoint/2010/main" val="2795219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A0DADF3-1C88-41A0-B138-876CB3C20240}" type="datetimeFigureOut">
              <a:rPr lang="fr-FR"/>
              <a:pPr>
                <a:defRPr/>
              </a:pPr>
              <a:t>13/05/2024</a:t>
            </a:fld>
            <a:endParaRPr lang="fr-FR"/>
          </a:p>
        </p:txBody>
      </p:sp>
      <p:sp>
        <p:nvSpPr>
          <p:cNvPr id="4" name="Espace réservé de l'image des diapositives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A602E30-61EE-4150-94DB-FBB717E710B3}" type="slidenum">
              <a:rPr lang="fr-FR"/>
              <a:pPr>
                <a:defRPr/>
              </a:pPr>
              <a:t>‹#›</a:t>
            </a:fld>
            <a:endParaRPr lang="fr-FR"/>
          </a:p>
        </p:txBody>
      </p:sp>
    </p:spTree>
    <p:extLst>
      <p:ext uri="{BB962C8B-B14F-4D97-AF65-F5344CB8AC3E}">
        <p14:creationId xmlns:p14="http://schemas.microsoft.com/office/powerpoint/2010/main" val="39964560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966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091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09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702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359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894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 name="Espace réservé du numéro de diapositive 5"/>
          <p:cNvSpPr txBox="1">
            <a:spLocks/>
          </p:cNvSpPr>
          <p:nvPr userDrawn="1"/>
        </p:nvSpPr>
        <p:spPr>
          <a:xfrm>
            <a:off x="35496" y="4918720"/>
            <a:ext cx="539552" cy="173310"/>
          </a:xfrm>
          <a:prstGeom prst="rect">
            <a:avLst/>
          </a:prstGeom>
        </p:spPr>
        <p:txBody>
          <a:bodyPr/>
          <a:lstStyle>
            <a:defPPr>
              <a:defRPr lang="fr-FR"/>
            </a:defPPr>
            <a:lvl1pPr algn="l" rtl="0" fontAlgn="auto">
              <a:spcBef>
                <a:spcPts val="0"/>
              </a:spcBef>
              <a:spcAft>
                <a:spcPts val="0"/>
              </a:spcAft>
              <a:defRPr sz="900"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B843D4B4-55EE-47AE-9227-24BAD3C53284}" type="slidenum">
              <a:rPr lang="fr-BE" sz="700" smtClean="0">
                <a:solidFill>
                  <a:srgbClr val="002060"/>
                </a:solidFill>
              </a:rPr>
              <a:pPr>
                <a:defRPr/>
              </a:pPr>
              <a:t>‹#›</a:t>
            </a:fld>
            <a:endParaRPr lang="fr-BE" sz="700" dirty="0">
              <a:solidFill>
                <a:srgbClr val="002060"/>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13" r:id="rId5"/>
    <p:sldLayoutId id="2147483714" r:id="rId6"/>
  </p:sldLayoutIdLst>
  <p:hf hdr="0" dt="0"/>
  <p:txStyles>
    <p:title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318720-C85F-4369-8596-1A067EF7A20D}"/>
              </a:ext>
            </a:extLst>
          </p:cNvPr>
          <p:cNvSpPr txBox="1"/>
          <p:nvPr/>
        </p:nvSpPr>
        <p:spPr>
          <a:xfrm>
            <a:off x="6876256" y="348016"/>
            <a:ext cx="2124636" cy="830997"/>
          </a:xfrm>
          <a:prstGeom prst="rect">
            <a:avLst/>
          </a:prstGeom>
          <a:noFill/>
        </p:spPr>
        <p:txBody>
          <a:bodyPr wrap="square" rtlCol="0">
            <a:spAutoFit/>
          </a:bodyPr>
          <a:lstStyle/>
          <a:p>
            <a:r>
              <a:rPr lang="en-US" sz="1200" b="1" dirty="0">
                <a:solidFill>
                  <a:srgbClr val="002060"/>
                </a:solidFill>
                <a:latin typeface="+mn-lt"/>
              </a:rPr>
              <a:t>R4-2407589 </a:t>
            </a:r>
          </a:p>
          <a:p>
            <a:r>
              <a:rPr lang="en-US" sz="1200" b="1" dirty="0">
                <a:solidFill>
                  <a:srgbClr val="002060"/>
                </a:solidFill>
                <a:latin typeface="+mn-lt"/>
              </a:rPr>
              <a:t>Agenda Item: 13</a:t>
            </a:r>
          </a:p>
          <a:p>
            <a:r>
              <a:rPr lang="en-US" sz="1200" b="1" dirty="0">
                <a:solidFill>
                  <a:srgbClr val="002060"/>
                </a:solidFill>
                <a:latin typeface="+mn-lt"/>
              </a:rPr>
              <a:t>Type: WID NEW</a:t>
            </a:r>
          </a:p>
          <a:p>
            <a:r>
              <a:rPr lang="en-US" sz="1200" b="1" dirty="0">
                <a:solidFill>
                  <a:srgbClr val="002060"/>
                </a:solidFill>
                <a:latin typeface="+mn-lt"/>
              </a:rPr>
              <a:t>Document for: Information</a:t>
            </a:r>
          </a:p>
        </p:txBody>
      </p:sp>
      <p:sp>
        <p:nvSpPr>
          <p:cNvPr id="3" name="TextBox 2">
            <a:extLst>
              <a:ext uri="{FF2B5EF4-FFF2-40B4-BE49-F238E27FC236}">
                <a16:creationId xmlns:a16="http://schemas.microsoft.com/office/drawing/2014/main" id="{7AE1B338-72BE-45B2-B1DB-71E45ED0FD32}"/>
              </a:ext>
            </a:extLst>
          </p:cNvPr>
          <p:cNvSpPr txBox="1"/>
          <p:nvPr/>
        </p:nvSpPr>
        <p:spPr>
          <a:xfrm>
            <a:off x="403412" y="301270"/>
            <a:ext cx="2716305" cy="646331"/>
          </a:xfrm>
          <a:prstGeom prst="rect">
            <a:avLst/>
          </a:prstGeom>
          <a:noFill/>
        </p:spPr>
        <p:txBody>
          <a:bodyPr wrap="square" rtlCol="0">
            <a:spAutoFit/>
          </a:bodyPr>
          <a:lstStyle/>
          <a:p>
            <a:r>
              <a:rPr lang="en-US" sz="1200" b="1" dirty="0">
                <a:solidFill>
                  <a:srgbClr val="002060"/>
                </a:solidFill>
                <a:latin typeface="+mn-lt"/>
              </a:rPr>
              <a:t>3GPP TSG RAN WG4 Meeting #111</a:t>
            </a:r>
          </a:p>
          <a:p>
            <a:r>
              <a:rPr lang="en-US" sz="1200" dirty="0">
                <a:solidFill>
                  <a:srgbClr val="002060"/>
                </a:solidFill>
                <a:latin typeface="+mn-lt"/>
              </a:rPr>
              <a:t>Fukuoka, Japan, </a:t>
            </a:r>
          </a:p>
          <a:p>
            <a:r>
              <a:rPr lang="en-US" sz="1200" dirty="0">
                <a:solidFill>
                  <a:srgbClr val="002060"/>
                </a:solidFill>
                <a:latin typeface="+mn-lt"/>
              </a:rPr>
              <a:t>May 20th – 24th, 2024</a:t>
            </a:r>
          </a:p>
        </p:txBody>
      </p:sp>
      <p:sp>
        <p:nvSpPr>
          <p:cNvPr id="4" name="Title 1">
            <a:extLst>
              <a:ext uri="{FF2B5EF4-FFF2-40B4-BE49-F238E27FC236}">
                <a16:creationId xmlns:a16="http://schemas.microsoft.com/office/drawing/2014/main" id="{A50E2D7E-7F50-4248-A2EF-3A2F219E8EB2}"/>
              </a:ext>
            </a:extLst>
          </p:cNvPr>
          <p:cNvSpPr txBox="1">
            <a:spLocks/>
          </p:cNvSpPr>
          <p:nvPr/>
        </p:nvSpPr>
        <p:spPr>
          <a:xfrm>
            <a:off x="755576" y="2067694"/>
            <a:ext cx="7272808" cy="1008112"/>
          </a:xfrm>
          <a:prstGeom prst="rect">
            <a:avLst/>
          </a:prstGeom>
        </p:spPr>
        <p:txBody>
          <a:bodyPr anchor="ctr">
            <a:noAutofit/>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gn="ctr"/>
            <a:r>
              <a:rPr lang="en-US" sz="3200" dirty="0">
                <a:solidFill>
                  <a:srgbClr val="002060"/>
                </a:solidFill>
                <a:latin typeface="+mn-lt"/>
              </a:rPr>
              <a:t>	Motivation for introduction of LTE FDD band in 1800 – 1830 MHz for Canada</a:t>
            </a:r>
          </a:p>
        </p:txBody>
      </p:sp>
      <p:sp>
        <p:nvSpPr>
          <p:cNvPr id="5" name="TextBox 4">
            <a:extLst>
              <a:ext uri="{FF2B5EF4-FFF2-40B4-BE49-F238E27FC236}">
                <a16:creationId xmlns:a16="http://schemas.microsoft.com/office/drawing/2014/main" id="{649A4101-2CD6-4199-8D53-1D872B1B25E3}"/>
              </a:ext>
            </a:extLst>
          </p:cNvPr>
          <p:cNvSpPr txBox="1"/>
          <p:nvPr/>
        </p:nvSpPr>
        <p:spPr>
          <a:xfrm>
            <a:off x="403412" y="3777256"/>
            <a:ext cx="7768988" cy="358111"/>
          </a:xfrm>
          <a:prstGeom prst="rect">
            <a:avLst/>
          </a:prstGeom>
          <a:noFill/>
        </p:spPr>
        <p:txBody>
          <a:bodyPr wrap="square" rtlCol="0">
            <a:spAutoFit/>
          </a:bodyPr>
          <a:lstStyle/>
          <a:p>
            <a:pPr>
              <a:lnSpc>
                <a:spcPts val="2200"/>
              </a:lnSpc>
              <a:spcAft>
                <a:spcPts val="300"/>
              </a:spcAft>
            </a:pPr>
            <a:r>
              <a:rPr lang="en-US" sz="1600" b="1" u="sng" dirty="0">
                <a:solidFill>
                  <a:srgbClr val="002060"/>
                </a:solidFill>
                <a:latin typeface="+mn-lt"/>
              </a:rPr>
              <a:t>Source:</a:t>
            </a:r>
            <a:r>
              <a:rPr lang="en-US" sz="1600" dirty="0">
                <a:solidFill>
                  <a:srgbClr val="002060"/>
                </a:solidFill>
                <a:latin typeface="+mn-lt"/>
              </a:rPr>
              <a:t> Novamint </a:t>
            </a:r>
          </a:p>
        </p:txBody>
      </p:sp>
    </p:spTree>
    <p:extLst>
      <p:ext uri="{BB962C8B-B14F-4D97-AF65-F5344CB8AC3E}">
        <p14:creationId xmlns:p14="http://schemas.microsoft.com/office/powerpoint/2010/main" val="1942419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251520" y="740470"/>
            <a:ext cx="8784976" cy="3919512"/>
          </a:xfrm>
          <a:prstGeom prst="rect">
            <a:avLst/>
          </a:prstGeom>
        </p:spPr>
        <p:txBody>
          <a:bodyPr anchor="ct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GB" sz="1400" dirty="0">
                <a:solidFill>
                  <a:srgbClr val="002060"/>
                </a:solidFill>
              </a:rPr>
              <a:t>The 1800-1830 MHz spectrum has been exclusively designated at a national level for the use of electricity utilities in Canada. </a:t>
            </a:r>
          </a:p>
          <a:p>
            <a:pPr>
              <a:lnSpc>
                <a:spcPct val="150000"/>
              </a:lnSpc>
            </a:pPr>
            <a:r>
              <a:rPr lang="en-GB" sz="1400" dirty="0">
                <a:solidFill>
                  <a:srgbClr val="002060"/>
                </a:solidFill>
              </a:rPr>
              <a:t>The current regulation is based on </a:t>
            </a:r>
            <a:r>
              <a:rPr lang="en-GB" sz="1400" dirty="0" err="1">
                <a:solidFill>
                  <a:srgbClr val="002060"/>
                </a:solidFill>
              </a:rPr>
              <a:t>WiMax</a:t>
            </a:r>
            <a:r>
              <a:rPr lang="en-GB" sz="1400" dirty="0">
                <a:solidFill>
                  <a:srgbClr val="002060"/>
                </a:solidFill>
              </a:rPr>
              <a:t> characteristics, but the Canadian Regulator (ISED) is planning to update it to allow use of LTE</a:t>
            </a:r>
          </a:p>
          <a:p>
            <a:pPr lvl="1">
              <a:lnSpc>
                <a:spcPct val="150000"/>
              </a:lnSpc>
            </a:pPr>
            <a:r>
              <a:rPr lang="en-GB" sz="1400" dirty="0">
                <a:solidFill>
                  <a:srgbClr val="002060"/>
                </a:solidFill>
              </a:rPr>
              <a:t>The current regulation allows a maximum transmit power for the base station equal to 5W@5MHz and 10W@10MHz. Antenna gain is not considered in the above limits.</a:t>
            </a:r>
          </a:p>
          <a:p>
            <a:pPr>
              <a:lnSpc>
                <a:spcPct val="150000"/>
              </a:lnSpc>
            </a:pPr>
            <a:r>
              <a:rPr lang="en-GB" sz="1400" dirty="0">
                <a:solidFill>
                  <a:srgbClr val="002060"/>
                </a:solidFill>
              </a:rPr>
              <a:t>Pilots are ongoing or are planned to be conducted both in the lab and in the field  later this year by several Electricity utilities.</a:t>
            </a:r>
          </a:p>
        </p:txBody>
      </p:sp>
      <p:sp>
        <p:nvSpPr>
          <p:cNvPr id="3" name="Titre 1">
            <a:extLst>
              <a:ext uri="{FF2B5EF4-FFF2-40B4-BE49-F238E27FC236}">
                <a16:creationId xmlns:a16="http://schemas.microsoft.com/office/drawing/2014/main"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a:solidFill>
                  <a:srgbClr val="002060"/>
                </a:solidFill>
                <a:latin typeface="+mn-lt"/>
              </a:rPr>
              <a:t>Background</a:t>
            </a:r>
            <a:endParaRPr lang="en-US" sz="2800" dirty="0">
              <a:solidFill>
                <a:srgbClr val="002060"/>
              </a:solidFill>
              <a:latin typeface="+mn-lt"/>
            </a:endParaRPr>
          </a:p>
        </p:txBody>
      </p:sp>
    </p:spTree>
    <p:extLst>
      <p:ext uri="{BB962C8B-B14F-4D97-AF65-F5344CB8AC3E}">
        <p14:creationId xmlns:p14="http://schemas.microsoft.com/office/powerpoint/2010/main" val="392595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251520" y="740470"/>
            <a:ext cx="8784976" cy="3919512"/>
          </a:xfrm>
          <a:prstGeom prst="rect">
            <a:avLst/>
          </a:prstGeom>
        </p:spPr>
        <p:txBody>
          <a:bodyPr anchor="ct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GB" sz="1400" dirty="0">
                <a:solidFill>
                  <a:srgbClr val="002060"/>
                </a:solidFill>
              </a:rPr>
              <a:t>Electricity utilities in the region have relied on </a:t>
            </a:r>
            <a:r>
              <a:rPr lang="en-GB" sz="1400" dirty="0" err="1">
                <a:solidFill>
                  <a:srgbClr val="002060"/>
                </a:solidFill>
              </a:rPr>
              <a:t>WiMax</a:t>
            </a:r>
            <a:r>
              <a:rPr lang="en-GB" sz="1400" dirty="0">
                <a:solidFill>
                  <a:srgbClr val="002060"/>
                </a:solidFill>
              </a:rPr>
              <a:t> operating in the 1800-1830 MHz range as the communication backbone only</a:t>
            </a:r>
          </a:p>
          <a:p>
            <a:pPr>
              <a:lnSpc>
                <a:spcPct val="150000"/>
              </a:lnSpc>
            </a:pPr>
            <a:r>
              <a:rPr lang="en-GB" sz="1400" dirty="0">
                <a:solidFill>
                  <a:srgbClr val="002060"/>
                </a:solidFill>
              </a:rPr>
              <a:t>Electricity utilities in Canada are eager to transition to LTE technology within the 1800-1830 MHz spectrum.</a:t>
            </a:r>
          </a:p>
          <a:p>
            <a:pPr>
              <a:lnSpc>
                <a:spcPct val="150000"/>
              </a:lnSpc>
            </a:pPr>
            <a:r>
              <a:rPr lang="en-GB" sz="1400" dirty="0">
                <a:solidFill>
                  <a:srgbClr val="002060"/>
                </a:solidFill>
              </a:rPr>
              <a:t>The telecom regulator in Canada, ISED, is already engaged in making the regulatory changes (like channel spacing) to make deploying LTE more optimal (moving from 125kHz to 100kHz channelization) on this band</a:t>
            </a:r>
          </a:p>
          <a:p>
            <a:pPr>
              <a:lnSpc>
                <a:spcPct val="150000"/>
              </a:lnSpc>
            </a:pPr>
            <a:r>
              <a:rPr lang="en-GB" sz="1400" dirty="0">
                <a:solidFill>
                  <a:srgbClr val="002060"/>
                </a:solidFill>
              </a:rPr>
              <a:t> This Work Item is proposing the definition of a new FDD band to transition from </a:t>
            </a:r>
            <a:r>
              <a:rPr lang="en-GB" sz="1400" dirty="0" err="1">
                <a:solidFill>
                  <a:srgbClr val="002060"/>
                </a:solidFill>
              </a:rPr>
              <a:t>WiMax</a:t>
            </a:r>
            <a:r>
              <a:rPr lang="en-GB" sz="1400" dirty="0">
                <a:solidFill>
                  <a:srgbClr val="002060"/>
                </a:solidFill>
              </a:rPr>
              <a:t> to LTE technology and allow new use cases, such LPWA (NB-IoT and </a:t>
            </a:r>
            <a:r>
              <a:rPr lang="en-GB" sz="1400" dirty="0" err="1">
                <a:solidFill>
                  <a:srgbClr val="002060"/>
                </a:solidFill>
              </a:rPr>
              <a:t>eMTC</a:t>
            </a:r>
            <a:r>
              <a:rPr lang="en-GB" sz="1400" dirty="0">
                <a:solidFill>
                  <a:srgbClr val="002060"/>
                </a:solidFill>
              </a:rPr>
              <a:t>)</a:t>
            </a:r>
          </a:p>
        </p:txBody>
      </p:sp>
      <p:sp>
        <p:nvSpPr>
          <p:cNvPr id="3" name="Titre 1">
            <a:extLst>
              <a:ext uri="{FF2B5EF4-FFF2-40B4-BE49-F238E27FC236}">
                <a16:creationId xmlns:a16="http://schemas.microsoft.com/office/drawing/2014/main"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a:solidFill>
                  <a:srgbClr val="002060"/>
                </a:solidFill>
                <a:latin typeface="+mn-lt"/>
              </a:rPr>
              <a:t>Justification</a:t>
            </a:r>
            <a:endParaRPr lang="en-US" sz="2800" dirty="0">
              <a:solidFill>
                <a:srgbClr val="002060"/>
              </a:solidFill>
              <a:latin typeface="+mn-lt"/>
            </a:endParaRPr>
          </a:p>
        </p:txBody>
      </p:sp>
    </p:spTree>
    <p:extLst>
      <p:ext uri="{BB962C8B-B14F-4D97-AF65-F5344CB8AC3E}">
        <p14:creationId xmlns:p14="http://schemas.microsoft.com/office/powerpoint/2010/main" val="1710184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a:solidFill>
                  <a:srgbClr val="002060"/>
                </a:solidFill>
                <a:latin typeface="+mn-lt"/>
              </a:rPr>
              <a:t>Proposals</a:t>
            </a:r>
          </a:p>
        </p:txBody>
      </p:sp>
      <p:sp>
        <p:nvSpPr>
          <p:cNvPr id="4" name="Rectangle 3"/>
          <p:cNvSpPr txBox="1">
            <a:spLocks/>
          </p:cNvSpPr>
          <p:nvPr/>
        </p:nvSpPr>
        <p:spPr bwMode="auto">
          <a:xfrm>
            <a:off x="179512" y="843558"/>
            <a:ext cx="8712968" cy="39903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Clr>
                <a:srgbClr val="002060"/>
              </a:buClr>
              <a:buNone/>
            </a:pPr>
            <a:r>
              <a:rPr lang="en-GB" sz="1300" b="1" dirty="0">
                <a:solidFill>
                  <a:srgbClr val="002060"/>
                </a:solidFill>
              </a:rPr>
              <a:t>Proposal 1 (Core)</a:t>
            </a:r>
          </a:p>
          <a:p>
            <a:pPr eaLnBrk="1" hangingPunct="1">
              <a:buClr>
                <a:srgbClr val="002060"/>
              </a:buClr>
            </a:pPr>
            <a:r>
              <a:rPr lang="en-GB" sz="1300" dirty="0">
                <a:solidFill>
                  <a:srgbClr val="002060"/>
                </a:solidFill>
              </a:rPr>
              <a:t>Specify in a Release independent manner the characteristics of the new band:</a:t>
            </a:r>
          </a:p>
          <a:p>
            <a:pPr lvl="1" eaLnBrk="1" hangingPunct="1">
              <a:buClr>
                <a:srgbClr val="002060"/>
              </a:buClr>
            </a:pPr>
            <a:r>
              <a:rPr lang="en-GB" sz="1200" dirty="0">
                <a:solidFill>
                  <a:srgbClr val="002060"/>
                </a:solidFill>
              </a:rPr>
              <a:t>Band numbering and RF characteristics </a:t>
            </a:r>
          </a:p>
          <a:p>
            <a:pPr lvl="1" eaLnBrk="1" hangingPunct="1">
              <a:buClr>
                <a:srgbClr val="002060"/>
              </a:buClr>
            </a:pPr>
            <a:r>
              <a:rPr lang="en-GB" sz="1200" dirty="0">
                <a:solidFill>
                  <a:srgbClr val="002060"/>
                </a:solidFill>
              </a:rPr>
              <a:t>Channelization</a:t>
            </a:r>
          </a:p>
          <a:p>
            <a:pPr lvl="1" eaLnBrk="1" hangingPunct="1">
              <a:buClr>
                <a:srgbClr val="002060"/>
              </a:buClr>
            </a:pPr>
            <a:r>
              <a:rPr lang="en-GB" sz="1200" dirty="0">
                <a:solidFill>
                  <a:srgbClr val="002060"/>
                </a:solidFill>
              </a:rPr>
              <a:t>Duplex spacing</a:t>
            </a:r>
          </a:p>
          <a:p>
            <a:pPr eaLnBrk="1" hangingPunct="1">
              <a:buClr>
                <a:srgbClr val="002060"/>
              </a:buClr>
            </a:pPr>
            <a:r>
              <a:rPr lang="en-GB" sz="1300" dirty="0">
                <a:solidFill>
                  <a:srgbClr val="002060"/>
                </a:solidFill>
              </a:rPr>
              <a:t>Define maximum transmit power for both </a:t>
            </a:r>
            <a:r>
              <a:rPr lang="en-GB" sz="1300" dirty="0" err="1">
                <a:solidFill>
                  <a:srgbClr val="002060"/>
                </a:solidFill>
              </a:rPr>
              <a:t>eNB</a:t>
            </a:r>
            <a:r>
              <a:rPr lang="en-GB" sz="1300" dirty="0">
                <a:solidFill>
                  <a:srgbClr val="002060"/>
                </a:solidFill>
              </a:rPr>
              <a:t> and UE in compliance with the current regulations (based on the adoption of </a:t>
            </a:r>
            <a:r>
              <a:rPr lang="en-GB" sz="1300" dirty="0" err="1">
                <a:solidFill>
                  <a:srgbClr val="002060"/>
                </a:solidFill>
              </a:rPr>
              <a:t>WiMax</a:t>
            </a:r>
            <a:r>
              <a:rPr lang="en-GB" sz="1300" dirty="0">
                <a:solidFill>
                  <a:srgbClr val="002060"/>
                </a:solidFill>
              </a:rPr>
              <a:t>)</a:t>
            </a:r>
          </a:p>
          <a:p>
            <a:pPr eaLnBrk="1" hangingPunct="1">
              <a:buClr>
                <a:srgbClr val="002060"/>
              </a:buClr>
            </a:pPr>
            <a:r>
              <a:rPr lang="en-GB" sz="1300" dirty="0">
                <a:solidFill>
                  <a:srgbClr val="002060"/>
                </a:solidFill>
              </a:rPr>
              <a:t>Update the related 3GPP E-UTRA technical specifications to include support for the new band</a:t>
            </a:r>
          </a:p>
          <a:p>
            <a:pPr eaLnBrk="1" hangingPunct="1">
              <a:buClr>
                <a:srgbClr val="002060"/>
              </a:buClr>
            </a:pPr>
            <a:endParaRPr lang="en-GB" sz="800" dirty="0">
              <a:solidFill>
                <a:srgbClr val="002060"/>
              </a:solidFill>
            </a:endParaRPr>
          </a:p>
          <a:p>
            <a:pPr marL="0" indent="0" eaLnBrk="1" hangingPunct="1">
              <a:buClr>
                <a:srgbClr val="002060"/>
              </a:buClr>
              <a:buNone/>
            </a:pPr>
            <a:r>
              <a:rPr lang="en-GB" sz="1300" b="1" dirty="0">
                <a:solidFill>
                  <a:srgbClr val="002060"/>
                </a:solidFill>
              </a:rPr>
              <a:t>Proposal 2 (Core)</a:t>
            </a:r>
          </a:p>
          <a:p>
            <a:pPr eaLnBrk="1" hangingPunct="1">
              <a:buClr>
                <a:srgbClr val="002060"/>
              </a:buClr>
            </a:pPr>
            <a:r>
              <a:rPr lang="en-GB" sz="1300" dirty="0">
                <a:solidFill>
                  <a:srgbClr val="002060"/>
                </a:solidFill>
              </a:rPr>
              <a:t>Specify and modify core  requirements (e.g. UE power class, Additional Maximum Power Reduction (A-MPR), Reference sensitivity, blocking performance) and specifications to support UE category M1&amp;M2  and/or UE category NB1&amp;NB2 in a release-independent way</a:t>
            </a:r>
          </a:p>
          <a:p>
            <a:pPr eaLnBrk="1" hangingPunct="1">
              <a:buClr>
                <a:srgbClr val="002060"/>
              </a:buClr>
            </a:pPr>
            <a:endParaRPr lang="en-GB" sz="800" dirty="0">
              <a:solidFill>
                <a:srgbClr val="002060"/>
              </a:solidFill>
            </a:endParaRPr>
          </a:p>
          <a:p>
            <a:pPr marL="0" indent="0" eaLnBrk="1" hangingPunct="1">
              <a:buClr>
                <a:srgbClr val="002060"/>
              </a:buClr>
              <a:buNone/>
            </a:pPr>
            <a:r>
              <a:rPr lang="en-GB" sz="1300" b="1" dirty="0">
                <a:solidFill>
                  <a:srgbClr val="002060"/>
                </a:solidFill>
              </a:rPr>
              <a:t>Proposal 3 (Performance)</a:t>
            </a:r>
          </a:p>
          <a:p>
            <a:pPr eaLnBrk="1" hangingPunct="1">
              <a:buClr>
                <a:srgbClr val="002060"/>
              </a:buClr>
            </a:pPr>
            <a:r>
              <a:rPr lang="en-GB" sz="1300" dirty="0">
                <a:solidFill>
                  <a:srgbClr val="002060"/>
                </a:solidFill>
              </a:rPr>
              <a:t>Update the related 3GPP E-UTRA technical specifications to include support for the new band, if necessary</a:t>
            </a:r>
          </a:p>
          <a:p>
            <a:pPr eaLnBrk="1" hangingPunct="1">
              <a:buClr>
                <a:srgbClr val="002060"/>
              </a:buClr>
            </a:pPr>
            <a:r>
              <a:rPr lang="en-GB" sz="1300" dirty="0">
                <a:solidFill>
                  <a:srgbClr val="002060"/>
                </a:solidFill>
              </a:rPr>
              <a:t>Specify and modify performance requirements and specifications for the new LTE band to support UE category NB1&amp;NB2 and category M1&amp;M2 in a release-independent way </a:t>
            </a:r>
          </a:p>
          <a:p>
            <a:pPr eaLnBrk="1" hangingPunct="1">
              <a:buClr>
                <a:srgbClr val="002060"/>
              </a:buClr>
            </a:pPr>
            <a:endParaRPr lang="en-GB" sz="1400" dirty="0">
              <a:solidFill>
                <a:srgbClr val="002060"/>
              </a:solidFill>
            </a:endParaRPr>
          </a:p>
          <a:p>
            <a:pPr marL="0" indent="0" eaLnBrk="1" hangingPunct="1">
              <a:buClr>
                <a:srgbClr val="002060"/>
              </a:buClr>
              <a:buNone/>
            </a:pPr>
            <a:endParaRPr lang="en-GB" sz="1400" dirty="0">
              <a:solidFill>
                <a:srgbClr val="002060"/>
              </a:solidFill>
            </a:endParaRPr>
          </a:p>
          <a:p>
            <a:pPr eaLnBrk="1" hangingPunct="1">
              <a:buClr>
                <a:srgbClr val="002060"/>
              </a:buClr>
            </a:pPr>
            <a:endParaRPr lang="en-GB" sz="1600" dirty="0">
              <a:solidFill>
                <a:srgbClr val="002060"/>
              </a:solidFill>
            </a:endParaRPr>
          </a:p>
        </p:txBody>
      </p:sp>
    </p:spTree>
    <p:extLst>
      <p:ext uri="{BB962C8B-B14F-4D97-AF65-F5344CB8AC3E}">
        <p14:creationId xmlns:p14="http://schemas.microsoft.com/office/powerpoint/2010/main" val="955759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a:solidFill>
                  <a:srgbClr val="002060"/>
                </a:solidFill>
                <a:latin typeface="+mn-lt"/>
              </a:rPr>
              <a:t>Next Steps</a:t>
            </a:r>
          </a:p>
        </p:txBody>
      </p:sp>
      <p:sp>
        <p:nvSpPr>
          <p:cNvPr id="4" name="Rectangle 3"/>
          <p:cNvSpPr txBox="1">
            <a:spLocks/>
          </p:cNvSpPr>
          <p:nvPr/>
        </p:nvSpPr>
        <p:spPr bwMode="auto">
          <a:xfrm>
            <a:off x="179512" y="843558"/>
            <a:ext cx="8712968" cy="39903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Clr>
                <a:srgbClr val="002060"/>
              </a:buClr>
            </a:pPr>
            <a:r>
              <a:rPr lang="en-GB" sz="1600" dirty="0">
                <a:solidFill>
                  <a:srgbClr val="002060"/>
                </a:solidFill>
              </a:rPr>
              <a:t>The proposal aims to specify in a single step the new band and its application for NB1, NB2, Cat1M and Cat2M UEs</a:t>
            </a:r>
          </a:p>
          <a:p>
            <a:pPr lvl="1" eaLnBrk="1" hangingPunct="1">
              <a:buClr>
                <a:srgbClr val="002060"/>
              </a:buClr>
            </a:pPr>
            <a:r>
              <a:rPr lang="en-GB" sz="1600" dirty="0">
                <a:solidFill>
                  <a:srgbClr val="002060"/>
                </a:solidFill>
              </a:rPr>
              <a:t>Guidance is welcome from RAN4 if this is a feasible approach</a:t>
            </a:r>
          </a:p>
          <a:p>
            <a:pPr lvl="1" eaLnBrk="1" hangingPunct="1">
              <a:buClr>
                <a:srgbClr val="002060"/>
              </a:buClr>
            </a:pPr>
            <a:endParaRPr lang="en-GB" sz="1200" dirty="0">
              <a:solidFill>
                <a:srgbClr val="002060"/>
              </a:solidFill>
            </a:endParaRPr>
          </a:p>
          <a:p>
            <a:pPr eaLnBrk="1" hangingPunct="1">
              <a:buClr>
                <a:srgbClr val="002060"/>
              </a:buClr>
            </a:pPr>
            <a:r>
              <a:rPr lang="en-GB" sz="1600" dirty="0">
                <a:solidFill>
                  <a:srgbClr val="002060"/>
                </a:solidFill>
              </a:rPr>
              <a:t>Agree the WID on </a:t>
            </a:r>
            <a:r>
              <a:rPr lang="en-US" sz="1600" dirty="0">
                <a:solidFill>
                  <a:srgbClr val="002060"/>
                </a:solidFill>
                <a:latin typeface="+mn-lt"/>
              </a:rPr>
              <a:t>introduction of LTE FDD band in 1800 – 1830 MHz for Canada</a:t>
            </a:r>
            <a:r>
              <a:rPr lang="en-GB" sz="1600" dirty="0">
                <a:solidFill>
                  <a:srgbClr val="002060"/>
                </a:solidFill>
              </a:rPr>
              <a:t> at RAN#104</a:t>
            </a:r>
            <a:br>
              <a:rPr lang="en-GB" sz="1600" dirty="0">
                <a:solidFill>
                  <a:srgbClr val="002060"/>
                </a:solidFill>
              </a:rPr>
            </a:br>
            <a:r>
              <a:rPr lang="en-GB" sz="1600" dirty="0">
                <a:solidFill>
                  <a:srgbClr val="002060"/>
                </a:solidFill>
              </a:rPr>
              <a:t>(see R4-2407325)</a:t>
            </a:r>
          </a:p>
        </p:txBody>
      </p:sp>
    </p:spTree>
    <p:extLst>
      <p:ext uri="{BB962C8B-B14F-4D97-AF65-F5344CB8AC3E}">
        <p14:creationId xmlns:p14="http://schemas.microsoft.com/office/powerpoint/2010/main" val="360779374"/>
      </p:ext>
    </p:extLst>
  </p:cSld>
  <p:clrMapOvr>
    <a:masterClrMapping/>
  </p:clrMapOvr>
</p:sld>
</file>

<file path=ppt/theme/theme1.xml><?xml version="1.0" encoding="utf-8"?>
<a:theme xmlns:a="http://schemas.openxmlformats.org/drawingml/2006/main" name="2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8904</TotalTime>
  <Words>491</Words>
  <Application>Microsoft Macintosh PowerPoint</Application>
  <PresentationFormat>On-screen Show (16:9)</PresentationFormat>
  <Paragraphs>40</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2_Thème Office</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Réflexion</dc:title>
  <dc:creator>JB</dc:creator>
  <cp:lastModifiedBy>Thierry Berisot</cp:lastModifiedBy>
  <cp:revision>1956</cp:revision>
  <cp:lastPrinted>2017-02-14T13:41:51Z</cp:lastPrinted>
  <dcterms:created xsi:type="dcterms:W3CDTF">2015-12-08T18:09:12Z</dcterms:created>
  <dcterms:modified xsi:type="dcterms:W3CDTF">2024-05-13T13:45:34Z</dcterms:modified>
</cp:coreProperties>
</file>