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62" r:id="rId4"/>
    <p:sldId id="267" r:id="rId5"/>
    <p:sldId id="268" r:id="rId6"/>
    <p:sldId id="263" r:id="rId7"/>
    <p:sldId id="269" r:id="rId8"/>
    <p:sldId id="272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D8B22BFB-BD82-4579-A7D0-1B3BB2370BC7}"/>
    <pc:docChg chg="modSld">
      <pc:chgData name="Christian Bergljung" userId="b6ed368b-e657-4ae7-b07c-b1d9abf42404" providerId="ADAL" clId="{D8B22BFB-BD82-4579-A7D0-1B3BB2370BC7}" dt="2024-02-19T23:08:30.170" v="9" actId="20577"/>
      <pc:docMkLst>
        <pc:docMk/>
      </pc:docMkLst>
      <pc:sldChg chg="modSp mod">
        <pc:chgData name="Christian Bergljung" userId="b6ed368b-e657-4ae7-b07c-b1d9abf42404" providerId="ADAL" clId="{D8B22BFB-BD82-4579-A7D0-1B3BB2370BC7}" dt="2024-02-19T23:08:30.170" v="9" actId="20577"/>
        <pc:sldMkLst>
          <pc:docMk/>
          <pc:sldMk cId="413669871" sldId="274"/>
        </pc:sldMkLst>
        <pc:spChg chg="mod">
          <ac:chgData name="Christian Bergljung" userId="b6ed368b-e657-4ae7-b07c-b1d9abf42404" providerId="ADAL" clId="{D8B22BFB-BD82-4579-A7D0-1B3BB2370BC7}" dt="2024-02-19T23:08:30.170" v="9" actId="20577"/>
          <ac:spMkLst>
            <pc:docMk/>
            <pc:sldMk cId="413669871" sldId="274"/>
            <ac:spMk id="7" creationId="{2DB41044-9E22-9A4C-B4C1-008E77F9C4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CFAA3-E086-48FD-B1EE-9A32739C6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F4DA26-75CF-44B9-9A5F-E7BFDADFF7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41E0F-70B0-4C67-A289-E5B710E3B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47F64-4AA4-41AA-9C96-B852571B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80D26-CEE1-4634-8641-BE2CA0B89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755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1F40F-6951-420A-A6D9-6398FFF2D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EEB269-3FFB-421D-8B8F-AAA0DA8108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23294-9F04-4A4A-B945-3D5E3B68A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93C2B-0F79-4B98-90B3-F134A178B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F84F5-0E0A-4016-994A-C2A0628BE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8387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FB7244-F1AC-4943-A72A-4912228C81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C2BA42-9D4A-4222-B912-BDC6E7C10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AEDB4-D7AF-4056-A7FF-36C8D6509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64D25-7ADC-4DBE-8D3A-9940257D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19F21-2F41-425C-9833-FD309382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1733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76578-2825-4B75-91CD-475B3483D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3B410-973E-444C-8FCB-06704D6BE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6EBA0-A2D2-4F10-BE65-D19F6FFCE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F4E31-FAA1-49AD-97D6-6BA9E05FA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C52BB-4069-4C2B-B687-6F45F58A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983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5CDA0-16A8-457B-9F87-7F99AF428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0DCE2-8D63-47D2-8D42-3B276A5ED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544FA-874A-4AB6-9FD5-5C270C408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F23F1-6920-4AB0-A684-F17E67744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75868-5D34-4057-B3E4-04048FFD0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814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D2958-9C50-485B-922E-3746205AF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8A67E-422B-4157-AF36-B69F5B4AB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A196E2-E6E9-4A2B-8CB0-C7D6E09F3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D6A93-D7CE-477D-98C0-1D71F4560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290AE-09BD-419F-A979-E32F07C5B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F82F5-16BD-44AE-AC73-FECDFEE28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17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F4896-2A34-4440-AD22-D1DF3635F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7DCA1-C692-45FF-BEB1-2D51C2DCB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3ADA69-2B10-410D-A30D-B64114381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077279-D14D-4486-BCC3-038CFEAAFF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8CB739-7F44-40DB-82B6-D422C3C80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44997-4FB5-47FC-8E1E-DA9FDDA5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E17947-F198-4A91-9CC0-1FCF96F2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9A4A74-31B0-417C-8E70-0F8FB59D1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08465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E5136-8127-455B-879E-801869B6E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EAE9B-2713-48E8-9AB3-A45A8C8E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3D872-E4CC-4E77-B70D-0C7606A3A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02DFBD-335A-48B6-90AF-E4179873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8518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33DB48-61F6-4D4C-9FE8-212627145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34D680-048A-4AFB-99D0-7B962924A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03FC41-B46D-4D0D-A2B6-4A4B9693D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083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D4996-1030-4320-8CE4-115BD52F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33E86-9D89-49A6-BA4E-A6184E48D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43E80-28E2-4DA9-A340-0D4ECD635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4702D8-6473-4F3D-9C16-90002DD9F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577C1-6994-4A90-9056-603D624AF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BE478-1C81-4824-AE48-D6E0DB0D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056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9D81A-6B90-40AE-9F76-7F2337597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094D88-2D53-479F-A7D5-500BD7C5D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C74C9-17D4-4C32-A3EA-EA6ECDD58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60224-9519-48B8-947C-301EA3B1D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CBD0CA-0613-4167-A03E-2B3CA4BD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34F77-D581-40E4-8428-DA57EA6D4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462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B849BF-39AE-4E1F-82E4-FCB3E3B89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B9AC1-F60A-468D-8072-C18D9E2E9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D82D9-3367-4823-83EE-0BFB37D089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7A06-AD40-4333-8B8E-725EC6AF0CFD}" type="datetimeFigureOut">
              <a:rPr lang="sv-SE" smtClean="0"/>
              <a:t>2024-02-19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89BCE-4819-4ACB-B618-C741167ADE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E9937-E2C4-487F-B109-78AE64CB8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5B56E-CFB3-4E2C-B8D0-15E37F9E2A5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572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15652F-E162-47A5-3067-792906151970}"/>
              </a:ext>
            </a:extLst>
          </p:cNvPr>
          <p:cNvSpPr txBox="1">
            <a:spLocks/>
          </p:cNvSpPr>
          <p:nvPr/>
        </p:nvSpPr>
        <p:spPr>
          <a:xfrm>
            <a:off x="1524000" y="15375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4800" dirty="0"/>
            </a:br>
            <a:r>
              <a:rPr lang="en-US" sz="4800" dirty="0"/>
              <a:t>Two Rel-19 WIs proposed for UE RF:</a:t>
            </a:r>
          </a:p>
          <a:p>
            <a:pPr algn="ctr"/>
            <a:endParaRPr lang="en-US" sz="4800" dirty="0"/>
          </a:p>
          <a:p>
            <a:pPr algn="ctr"/>
            <a:r>
              <a:rPr lang="en-US" sz="4800" dirty="0"/>
              <a:t> improved CA MPR for fragmented spectrum and SRS reporting for reciprocity-based DL-MIMO</a:t>
            </a:r>
          </a:p>
          <a:p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7FDED7F-9CEF-30AB-65B2-C5F686F7173E}"/>
              </a:ext>
            </a:extLst>
          </p:cNvPr>
          <p:cNvSpPr txBox="1">
            <a:spLocks/>
          </p:cNvSpPr>
          <p:nvPr/>
        </p:nvSpPr>
        <p:spPr>
          <a:xfrm>
            <a:off x="1524000" y="395592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v-SE" dirty="0"/>
              <a:t>Ericsson</a:t>
            </a:r>
          </a:p>
          <a:p>
            <a:pPr marL="0" indent="0">
              <a:buNone/>
            </a:pPr>
            <a:endParaRPr lang="sv-SE" sz="2400" dirty="0"/>
          </a:p>
          <a:p>
            <a:pPr marL="0" indent="0">
              <a:buNone/>
            </a:pPr>
            <a:r>
              <a:rPr lang="sv-SE" sz="2400" dirty="0"/>
              <a:t>Agenda item: 14</a:t>
            </a:r>
          </a:p>
          <a:p>
            <a:pPr marL="0" indent="0">
              <a:buNone/>
            </a:pPr>
            <a:r>
              <a:rPr lang="sv-SE" sz="2400" dirty="0"/>
              <a:t>Document for: Information</a:t>
            </a:r>
          </a:p>
          <a:p>
            <a:pPr marL="0" indent="0">
              <a:buNone/>
            </a:pPr>
            <a:endParaRPr lang="sv-S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B31E2C-E868-C0B7-B77E-4991DF7853AA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#110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26 February – 1 March 2024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B41044-9E22-9A4C-B4C1-008E77F9C41E}"/>
              </a:ext>
            </a:extLst>
          </p:cNvPr>
          <p:cNvSpPr txBox="1"/>
          <p:nvPr/>
        </p:nvSpPr>
        <p:spPr>
          <a:xfrm>
            <a:off x="9684728" y="600015"/>
            <a:ext cx="1702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/>
              <a:t>R4-2401854</a:t>
            </a:r>
            <a:endParaRPr lang="sv-SE" sz="2000" b="1" dirty="0"/>
          </a:p>
        </p:txBody>
      </p:sp>
    </p:spTree>
    <p:extLst>
      <p:ext uri="{BB962C8B-B14F-4D97-AF65-F5344CB8AC3E}">
        <p14:creationId xmlns:p14="http://schemas.microsoft.com/office/powerpoint/2010/main" val="41366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6EAF1-B04A-40CC-B018-DF61360382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Improved MPR for non-contiguous intra-band 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84397C-B6DB-4922-BB02-BDC8B8D890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757" y="3566870"/>
            <a:ext cx="9589478" cy="1655762"/>
          </a:xfrm>
        </p:spPr>
        <p:txBody>
          <a:bodyPr/>
          <a:lstStyle/>
          <a:p>
            <a:r>
              <a:rPr lang="sv-SE" dirty="0"/>
              <a:t>Improve coverage and TP in fragmented spectrum and combine with UL-MIMO or inter-band UL CA</a:t>
            </a:r>
          </a:p>
          <a:p>
            <a:r>
              <a:rPr lang="sv-SE" dirty="0"/>
              <a:t>Rel-19</a:t>
            </a:r>
          </a:p>
        </p:txBody>
      </p:sp>
    </p:spTree>
    <p:extLst>
      <p:ext uri="{BB962C8B-B14F-4D97-AF65-F5344CB8AC3E}">
        <p14:creationId xmlns:p14="http://schemas.microsoft.com/office/powerpoint/2010/main" val="1034293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FBAB8836-1957-7070-6A3D-CD3D174B6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F758425-10BB-EE11-A703-47711E412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4882"/>
            <a:ext cx="11057793" cy="2417763"/>
          </a:xfrm>
        </p:spPr>
        <p:txBody>
          <a:bodyPr>
            <a:normAutofit lnSpcReduction="10000"/>
          </a:bodyPr>
          <a:lstStyle/>
          <a:p>
            <a:r>
              <a:rPr lang="sv-SE" dirty="0"/>
              <a:t>For UL non-contigous intra-band CA configurations </a:t>
            </a:r>
          </a:p>
          <a:p>
            <a:pPr lvl="1"/>
            <a:r>
              <a:rPr lang="sv-SE" dirty="0"/>
              <a:t>the MPR larger than that for the non-CA case for UL transmissions confined within one of the two carriers, e.g. the Pcell in the FDD example below, for UEs not indicating dualPA-Architecture</a:t>
            </a:r>
          </a:p>
          <a:p>
            <a:pPr lvl="1"/>
            <a:r>
              <a:rPr lang="sv-SE" dirty="0"/>
              <a:t>the MPR for concurrent transmissions on two UL carriers very large, and only evaluated for Band n41</a:t>
            </a:r>
          </a:p>
          <a:p>
            <a:pPr lvl="1"/>
            <a:r>
              <a:rPr lang="sv-SE" dirty="0"/>
              <a:t>hence significant reduction of UL coverage for CA in non-contigous spectrum</a:t>
            </a:r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endParaRPr lang="sv-SE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0C7D62-394D-845F-CA42-A6856DF5769B}"/>
              </a:ext>
            </a:extLst>
          </p:cNvPr>
          <p:cNvSpPr/>
          <p:nvPr/>
        </p:nvSpPr>
        <p:spPr>
          <a:xfrm>
            <a:off x="2817219" y="4767632"/>
            <a:ext cx="2993781" cy="4044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4DB759E-95A5-A22E-2DE9-B72BDAB4AABF}"/>
              </a:ext>
            </a:extLst>
          </p:cNvPr>
          <p:cNvSpPr/>
          <p:nvPr/>
        </p:nvSpPr>
        <p:spPr>
          <a:xfrm>
            <a:off x="2817219" y="4767632"/>
            <a:ext cx="1034560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UL </a:t>
            </a:r>
            <a:r>
              <a:rPr lang="en-US" sz="1400" dirty="0" err="1">
                <a:solidFill>
                  <a:schemeClr val="tx1"/>
                </a:solidFill>
              </a:rPr>
              <a:t>PCell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3A3C7AB-B5AD-F052-98A7-229C5A5566CB}"/>
              </a:ext>
            </a:extLst>
          </p:cNvPr>
          <p:cNvSpPr/>
          <p:nvPr/>
        </p:nvSpPr>
        <p:spPr>
          <a:xfrm>
            <a:off x="4703168" y="4766171"/>
            <a:ext cx="786912" cy="404446"/>
          </a:xfrm>
          <a:prstGeom prst="rect">
            <a:avLst/>
          </a:prstGeom>
          <a:pattFill prst="ltDnDiag">
            <a:fgClr>
              <a:schemeClr val="bg2">
                <a:lumMod val="9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UL </a:t>
            </a:r>
            <a:r>
              <a:rPr lang="en-US" sz="1400" dirty="0" err="1">
                <a:solidFill>
                  <a:schemeClr val="tx1"/>
                </a:solidFill>
              </a:rPr>
              <a:t>Scell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ED8F00-D01C-034E-77EB-C69655C40CED}"/>
              </a:ext>
            </a:extLst>
          </p:cNvPr>
          <p:cNvSpPr/>
          <p:nvPr/>
        </p:nvSpPr>
        <p:spPr>
          <a:xfrm>
            <a:off x="6548113" y="4766171"/>
            <a:ext cx="2993781" cy="4044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98C900-7609-5BBA-6C68-564DFC5AFD25}"/>
              </a:ext>
            </a:extLst>
          </p:cNvPr>
          <p:cNvSpPr/>
          <p:nvPr/>
        </p:nvSpPr>
        <p:spPr>
          <a:xfrm>
            <a:off x="6548113" y="4766171"/>
            <a:ext cx="1034560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DL </a:t>
            </a:r>
            <a:r>
              <a:rPr lang="en-US" sz="1400" dirty="0" err="1">
                <a:solidFill>
                  <a:schemeClr val="tx1"/>
                </a:solidFill>
              </a:rPr>
              <a:t>PCell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623AE50-E4C0-2D6C-6D89-01D7B206F1BC}"/>
              </a:ext>
            </a:extLst>
          </p:cNvPr>
          <p:cNvSpPr/>
          <p:nvPr/>
        </p:nvSpPr>
        <p:spPr>
          <a:xfrm>
            <a:off x="8434062" y="4766171"/>
            <a:ext cx="786912" cy="4044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DL </a:t>
            </a:r>
            <a:r>
              <a:rPr lang="en-US" sz="1400" dirty="0" err="1">
                <a:solidFill>
                  <a:schemeClr val="tx1"/>
                </a:solidFill>
              </a:rPr>
              <a:t>Scell</a:t>
            </a:r>
            <a:endParaRPr lang="en-SE" sz="1400" dirty="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3CFA47-6172-C32E-A248-981EDEF406F3}"/>
              </a:ext>
            </a:extLst>
          </p:cNvPr>
          <p:cNvSpPr txBox="1"/>
          <p:nvPr/>
        </p:nvSpPr>
        <p:spPr>
          <a:xfrm>
            <a:off x="6548113" y="4396839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DL band</a:t>
            </a:r>
            <a:endParaRPr lang="en-SE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490855-5447-D386-4D01-A08769CACB31}"/>
              </a:ext>
            </a:extLst>
          </p:cNvPr>
          <p:cNvSpPr txBox="1"/>
          <p:nvPr/>
        </p:nvSpPr>
        <p:spPr>
          <a:xfrm>
            <a:off x="2802319" y="4396839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UL band</a:t>
            </a:r>
            <a:endParaRPr lang="en-SE" dirty="0"/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661FE664-588B-CB16-AA5E-FFEB90415396}"/>
              </a:ext>
            </a:extLst>
          </p:cNvPr>
          <p:cNvSpPr/>
          <p:nvPr/>
        </p:nvSpPr>
        <p:spPr>
          <a:xfrm rot="16200000">
            <a:off x="4040152" y="4017427"/>
            <a:ext cx="223839" cy="2676020"/>
          </a:xfrm>
          <a:prstGeom prst="leftBrace">
            <a:avLst>
              <a:gd name="adj1" fmla="val 8333"/>
              <a:gd name="adj2" fmla="val 5089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677D27-5D06-C673-4C77-5DF159BDD442}"/>
              </a:ext>
            </a:extLst>
          </p:cNvPr>
          <p:cNvSpPr txBox="1"/>
          <p:nvPr/>
        </p:nvSpPr>
        <p:spPr>
          <a:xfrm>
            <a:off x="2942542" y="5467357"/>
            <a:ext cx="2415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Common PA or a separate PA per CC/sub-block</a:t>
            </a:r>
            <a:endParaRPr lang="en-SE" sz="1600" dirty="0"/>
          </a:p>
        </p:txBody>
      </p:sp>
    </p:spTree>
    <p:extLst>
      <p:ext uri="{BB962C8B-B14F-4D97-AF65-F5344CB8AC3E}">
        <p14:creationId xmlns:p14="http://schemas.microsoft.com/office/powerpoint/2010/main" val="3384456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176ECE3-7A71-0173-7B24-60B53C522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Objectives</a:t>
            </a:r>
            <a:endParaRPr lang="en-S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DC23C56-4A57-BA41-C74B-47E9A2295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93" y="1627797"/>
            <a:ext cx="11365522" cy="4812567"/>
          </a:xfrm>
        </p:spPr>
        <p:txBody>
          <a:bodyPr>
            <a:normAutofit fontScale="92500" lnSpcReduction="10000"/>
          </a:bodyPr>
          <a:lstStyle/>
          <a:p>
            <a:r>
              <a:rPr lang="sv-SE" dirty="0"/>
              <a:t>Enhance performance of deployments in fragmented intra-band spectrum blocks</a:t>
            </a:r>
          </a:p>
          <a:p>
            <a:r>
              <a:rPr lang="sv-SE" dirty="0"/>
              <a:t>Improve coverage and TP for UL non-contiguous (NC) intra-band CA </a:t>
            </a:r>
          </a:p>
          <a:p>
            <a:pPr lvl="1"/>
            <a:r>
              <a:rPr lang="sv-SE" dirty="0"/>
              <a:t>single UL cell scheduled/active: by reducing MPR to that of non-CA for UL transmissions confined within one of the two cells also for UEs not indicating </a:t>
            </a:r>
            <a:r>
              <a:rPr lang="sv-SE" i="1" dirty="0"/>
              <a:t>dualPA-Architecture</a:t>
            </a:r>
            <a:r>
              <a:rPr lang="sv-SE" dirty="0"/>
              <a:t> </a:t>
            </a:r>
          </a:p>
          <a:p>
            <a:pPr lvl="2"/>
            <a:r>
              <a:rPr lang="sv-SE" dirty="0"/>
              <a:t>at least when one of the cells is deactivated but preferably when scheduled in one cell only</a:t>
            </a:r>
          </a:p>
          <a:p>
            <a:pPr lvl="2"/>
            <a:r>
              <a:rPr lang="en-US" dirty="0"/>
              <a:t>for up to 100 MHz carrier separation (</a:t>
            </a:r>
            <a:r>
              <a:rPr lang="en-US" i="1" dirty="0"/>
              <a:t>intraBandFreqSeparationUL-AggBW-GapBW-r16</a:t>
            </a:r>
            <a:r>
              <a:rPr lang="en-US" dirty="0"/>
              <a:t> class I) that can be supported by a single TX/PA and RX chain</a:t>
            </a:r>
          </a:p>
          <a:p>
            <a:pPr lvl="1"/>
            <a:r>
              <a:rPr lang="sv-SE" dirty="0"/>
              <a:t>dual NC UL cells scheduled: by reducing MPR for concurrent transmissions for FDD and TDD regardless of PA architecture with additional side-conditions (LO leakage etc) if needed</a:t>
            </a:r>
          </a:p>
          <a:p>
            <a:pPr lvl="1"/>
            <a:r>
              <a:rPr lang="sv-SE" dirty="0"/>
              <a:t>enhancements can be subject to UE capability</a:t>
            </a:r>
          </a:p>
          <a:p>
            <a:r>
              <a:rPr lang="sv-SE" dirty="0"/>
              <a:t>Introduce requirements for  </a:t>
            </a:r>
          </a:p>
          <a:p>
            <a:pPr lvl="1"/>
            <a:r>
              <a:rPr lang="sv-SE" dirty="0"/>
              <a:t>combinations of UL intra-band NC CA and UL-MIMO</a:t>
            </a:r>
          </a:p>
          <a:p>
            <a:pPr lvl="1"/>
            <a:r>
              <a:rPr lang="sv-SE" dirty="0"/>
              <a:t>UL inter-band CA configurations with an UL intra-band NC part (without TX-switching)</a:t>
            </a:r>
          </a:p>
          <a:p>
            <a:r>
              <a:rPr lang="sv-SE" dirty="0"/>
              <a:t>Non-collocated intra-band NC cells can be considered</a:t>
            </a:r>
          </a:p>
          <a:p>
            <a:endParaRPr lang="sv-SE" dirty="0"/>
          </a:p>
          <a:p>
            <a:endParaRPr lang="sv-SE" dirty="0"/>
          </a:p>
          <a:p>
            <a:pPr lvl="2"/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03396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>
            <a:extLst>
              <a:ext uri="{FF2B5EF4-FFF2-40B4-BE49-F238E27FC236}">
                <a16:creationId xmlns:a16="http://schemas.microsoft.com/office/drawing/2014/main" id="{BBC9639A-4F2A-1589-C869-C59305279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0" y="302175"/>
            <a:ext cx="10515600" cy="1325563"/>
          </a:xfrm>
        </p:spPr>
        <p:txBody>
          <a:bodyPr/>
          <a:lstStyle/>
          <a:p>
            <a:r>
              <a:rPr lang="en-US" dirty="0"/>
              <a:t>Deployment scenarios (FDD examples)</a:t>
            </a:r>
            <a:endParaRPr lang="en-SE" dirty="0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E91AAAC0-3171-567D-CFD1-212AE7E2F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040" y="1521473"/>
            <a:ext cx="11665376" cy="5216481"/>
          </a:xfrm>
        </p:spPr>
        <p:txBody>
          <a:bodyPr>
            <a:normAutofit fontScale="92500" lnSpcReduction="10000"/>
          </a:bodyPr>
          <a:lstStyle/>
          <a:p>
            <a:r>
              <a:rPr lang="sv-SE" sz="2200" dirty="0"/>
              <a:t>By enhancing performance for single-PA architecture, a second TX/PA used for further improving the TP</a:t>
            </a:r>
          </a:p>
          <a:p>
            <a:pPr lvl="1"/>
            <a:r>
              <a:rPr lang="sv-SE" sz="1900" dirty="0"/>
              <a:t>by UL non-contiguous intra-band CA + UL-MIMO in bands for which UL-MIMO is feasible or</a:t>
            </a:r>
          </a:p>
          <a:p>
            <a:pPr lvl="1"/>
            <a:endParaRPr lang="sv-SE" sz="1900" dirty="0"/>
          </a:p>
          <a:p>
            <a:pPr marL="457200" lvl="1" indent="0">
              <a:buNone/>
            </a:pPr>
            <a:endParaRPr lang="sv-SE" sz="1900" dirty="0"/>
          </a:p>
          <a:p>
            <a:pPr marL="457200" lvl="1" indent="0">
              <a:buNone/>
            </a:pPr>
            <a:endParaRPr lang="sv-SE" sz="1900" dirty="0"/>
          </a:p>
          <a:p>
            <a:pPr lvl="1"/>
            <a:endParaRPr lang="sv-SE" sz="1900" dirty="0"/>
          </a:p>
          <a:p>
            <a:pPr lvl="1"/>
            <a:r>
              <a:rPr lang="sv-SE" sz="1900" dirty="0"/>
              <a:t>by an UL cell in another band in an UL inter-band CA configuration with an UL intra-band NC part and without TX switching</a:t>
            </a:r>
          </a:p>
          <a:p>
            <a:pPr lvl="1"/>
            <a:endParaRPr lang="sv-SE" sz="1900" dirty="0"/>
          </a:p>
          <a:p>
            <a:pPr lvl="1"/>
            <a:endParaRPr lang="sv-SE" sz="1900" dirty="0"/>
          </a:p>
          <a:p>
            <a:pPr lvl="1"/>
            <a:endParaRPr lang="sv-SE" sz="1900" dirty="0"/>
          </a:p>
          <a:p>
            <a:endParaRPr lang="sv-SE" sz="2200" dirty="0"/>
          </a:p>
          <a:p>
            <a:r>
              <a:rPr lang="sv-SE" sz="2200" dirty="0"/>
              <a:t>Two intra-band NC DL cells can always be configured</a:t>
            </a:r>
          </a:p>
          <a:p>
            <a:pPr lvl="1"/>
            <a:r>
              <a:rPr lang="sv-SE" sz="1900" dirty="0"/>
              <a:t>the UL cell closer to the duplex gap deactivated if problems with UE receiver desense</a:t>
            </a:r>
          </a:p>
          <a:p>
            <a:pPr lvl="1"/>
            <a:r>
              <a:rPr lang="sv-SE" sz="1900" dirty="0"/>
              <a:t>’slow intra-band TX switching’ by switching the Pcell for load balancing, no intra-band TX switching: no UL gaps needed for TX switching and no DL interruptions: always non-CA MPR when single UL cell scheduled/activated </a:t>
            </a:r>
          </a:p>
          <a:p>
            <a:pPr lvl="1"/>
            <a:r>
              <a:rPr lang="sv-SE" sz="1900" dirty="0"/>
              <a:t>3Tx not required</a:t>
            </a:r>
          </a:p>
          <a:p>
            <a:pPr marL="457200" lvl="1" indent="0">
              <a:buNone/>
            </a:pPr>
            <a:endParaRPr lang="sv-SE" dirty="0"/>
          </a:p>
          <a:p>
            <a:pPr lvl="1"/>
            <a:endParaRPr lang="sv-SE" dirty="0"/>
          </a:p>
          <a:p>
            <a:pPr lvl="2"/>
            <a:endParaRPr lang="sv-SE" dirty="0"/>
          </a:p>
          <a:p>
            <a:endParaRPr lang="en-SE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58333D-2955-19A6-C4E7-F2CF944C1395}"/>
              </a:ext>
            </a:extLst>
          </p:cNvPr>
          <p:cNvGrpSpPr/>
          <p:nvPr/>
        </p:nvGrpSpPr>
        <p:grpSpPr>
          <a:xfrm>
            <a:off x="2055064" y="2228976"/>
            <a:ext cx="7555180" cy="1008488"/>
            <a:chOff x="1986714" y="3072295"/>
            <a:chExt cx="7555180" cy="1008488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3DCC004-1B5F-A484-AA91-3129DC1BC6E9}"/>
                </a:ext>
              </a:extLst>
            </p:cNvPr>
            <p:cNvSpPr/>
            <p:nvPr/>
          </p:nvSpPr>
          <p:spPr>
            <a:xfrm>
              <a:off x="2817219" y="3074497"/>
              <a:ext cx="2993781" cy="28636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1BEB20A-9A70-873A-9939-E28D036B794E}"/>
                </a:ext>
              </a:extLst>
            </p:cNvPr>
            <p:cNvSpPr/>
            <p:nvPr/>
          </p:nvSpPr>
          <p:spPr>
            <a:xfrm>
              <a:off x="2817219" y="3073036"/>
              <a:ext cx="1034560" cy="28636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C84FB17-8D3E-6DFE-EF4D-F4C4C57ADCA7}"/>
                </a:ext>
              </a:extLst>
            </p:cNvPr>
            <p:cNvSpPr/>
            <p:nvPr/>
          </p:nvSpPr>
          <p:spPr>
            <a:xfrm>
              <a:off x="4703168" y="3073035"/>
              <a:ext cx="786912" cy="287825"/>
            </a:xfrm>
            <a:prstGeom prst="rect">
              <a:avLst/>
            </a:prstGeom>
            <a:pattFill prst="ltDnDiag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BC32183-84E7-F82B-F11F-AAAA70266572}"/>
                </a:ext>
              </a:extLst>
            </p:cNvPr>
            <p:cNvSpPr/>
            <p:nvPr/>
          </p:nvSpPr>
          <p:spPr>
            <a:xfrm>
              <a:off x="6548113" y="3073035"/>
              <a:ext cx="2993781" cy="29589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372B8C9-15D6-CA6E-4BD5-A28AC1F437C0}"/>
                </a:ext>
              </a:extLst>
            </p:cNvPr>
            <p:cNvSpPr/>
            <p:nvPr/>
          </p:nvSpPr>
          <p:spPr>
            <a:xfrm>
              <a:off x="6548113" y="3073036"/>
              <a:ext cx="1034560" cy="2951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7BB9F7F-2EA0-61CB-7F26-2DFA78B29B5D}"/>
                </a:ext>
              </a:extLst>
            </p:cNvPr>
            <p:cNvSpPr/>
            <p:nvPr/>
          </p:nvSpPr>
          <p:spPr>
            <a:xfrm>
              <a:off x="8434062" y="3072295"/>
              <a:ext cx="786912" cy="2958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49" name="Left Brace 48">
              <a:extLst>
                <a:ext uri="{FF2B5EF4-FFF2-40B4-BE49-F238E27FC236}">
                  <a16:creationId xmlns:a16="http://schemas.microsoft.com/office/drawing/2014/main" id="{6166DDB7-2328-787E-8738-7CD6E9F4C800}"/>
                </a:ext>
              </a:extLst>
            </p:cNvPr>
            <p:cNvSpPr/>
            <p:nvPr/>
          </p:nvSpPr>
          <p:spPr>
            <a:xfrm rot="16200000">
              <a:off x="4052846" y="2137463"/>
              <a:ext cx="198452" cy="2676020"/>
            </a:xfrm>
            <a:prstGeom prst="leftBrace">
              <a:avLst>
                <a:gd name="adj1" fmla="val 8333"/>
                <a:gd name="adj2" fmla="val 50725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E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9AA0294-7DCA-062B-AE0C-BDB7B399B0EC}"/>
                </a:ext>
              </a:extLst>
            </p:cNvPr>
            <p:cNvSpPr txBox="1"/>
            <p:nvPr/>
          </p:nvSpPr>
          <p:spPr>
            <a:xfrm>
              <a:off x="1986714" y="3557563"/>
              <a:ext cx="43309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UL-MIMO + UL NC CA (dual PA)</a:t>
              </a:r>
            </a:p>
            <a:p>
              <a:pPr algn="ctr"/>
              <a:r>
                <a:rPr lang="en-US" sz="1400" dirty="0"/>
                <a:t>MPR for non-CA when </a:t>
              </a:r>
              <a:r>
                <a:rPr lang="en-US" sz="1400" dirty="0" err="1"/>
                <a:t>Scell</a:t>
              </a:r>
              <a:r>
                <a:rPr lang="en-US" sz="1400" dirty="0"/>
                <a:t> not scheduled/activated</a:t>
              </a:r>
              <a:endParaRPr lang="en-SE" sz="1400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66A266F-E202-1305-7745-AA7E030E5C7C}"/>
              </a:ext>
            </a:extLst>
          </p:cNvPr>
          <p:cNvGrpSpPr/>
          <p:nvPr/>
        </p:nvGrpSpPr>
        <p:grpSpPr>
          <a:xfrm>
            <a:off x="206162" y="3950679"/>
            <a:ext cx="11665376" cy="1007901"/>
            <a:chOff x="103188" y="3234971"/>
            <a:chExt cx="11665376" cy="1007901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83DE008-58DE-3F3B-CA41-F7FD3D5E8A4D}"/>
                </a:ext>
              </a:extLst>
            </p:cNvPr>
            <p:cNvSpPr/>
            <p:nvPr/>
          </p:nvSpPr>
          <p:spPr>
            <a:xfrm>
              <a:off x="1094491" y="3241378"/>
              <a:ext cx="2325718" cy="28636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8D7F9FF-70B2-9502-56EB-1F18712D4542}"/>
                </a:ext>
              </a:extLst>
            </p:cNvPr>
            <p:cNvSpPr/>
            <p:nvPr/>
          </p:nvSpPr>
          <p:spPr>
            <a:xfrm>
              <a:off x="1094490" y="3239410"/>
              <a:ext cx="1034560" cy="28636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2D9A2CC-0E41-F007-E580-EC1744B59E3F}"/>
                </a:ext>
              </a:extLst>
            </p:cNvPr>
            <p:cNvSpPr/>
            <p:nvPr/>
          </p:nvSpPr>
          <p:spPr>
            <a:xfrm>
              <a:off x="2635356" y="3239490"/>
              <a:ext cx="786912" cy="287825"/>
            </a:xfrm>
            <a:prstGeom prst="rect">
              <a:avLst/>
            </a:prstGeom>
            <a:pattFill prst="ltDnDiag">
              <a:fgClr>
                <a:schemeClr val="bg2">
                  <a:lumMod val="9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0F49D69-0F4C-16C2-F9EF-CC274E026044}"/>
                </a:ext>
              </a:extLst>
            </p:cNvPr>
            <p:cNvSpPr/>
            <p:nvPr/>
          </p:nvSpPr>
          <p:spPr>
            <a:xfrm>
              <a:off x="4145444" y="3241452"/>
              <a:ext cx="2325719" cy="29589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004F2B0-1B7C-2717-0A8D-1029E3805080}"/>
                </a:ext>
              </a:extLst>
            </p:cNvPr>
            <p:cNvSpPr/>
            <p:nvPr/>
          </p:nvSpPr>
          <p:spPr>
            <a:xfrm>
              <a:off x="4148099" y="3234971"/>
              <a:ext cx="1034560" cy="30329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PCell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D2A2324-F3CE-5A36-8235-A93B217A26E0}"/>
                </a:ext>
              </a:extLst>
            </p:cNvPr>
            <p:cNvSpPr/>
            <p:nvPr/>
          </p:nvSpPr>
          <p:spPr>
            <a:xfrm>
              <a:off x="5675507" y="3241452"/>
              <a:ext cx="786912" cy="2958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58" name="Left Brace 57">
              <a:extLst>
                <a:ext uri="{FF2B5EF4-FFF2-40B4-BE49-F238E27FC236}">
                  <a16:creationId xmlns:a16="http://schemas.microsoft.com/office/drawing/2014/main" id="{71F6CDDC-3118-0783-D841-ECFE310838A4}"/>
                </a:ext>
              </a:extLst>
            </p:cNvPr>
            <p:cNvSpPr/>
            <p:nvPr/>
          </p:nvSpPr>
          <p:spPr>
            <a:xfrm rot="16200000">
              <a:off x="2146796" y="2487158"/>
              <a:ext cx="214792" cy="2325718"/>
            </a:xfrm>
            <a:prstGeom prst="leftBrace">
              <a:avLst>
                <a:gd name="adj1" fmla="val 8333"/>
                <a:gd name="adj2" fmla="val 50725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E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223775D-F9E9-781D-5379-331128967D51}"/>
                </a:ext>
              </a:extLst>
            </p:cNvPr>
            <p:cNvSpPr txBox="1"/>
            <p:nvPr/>
          </p:nvSpPr>
          <p:spPr>
            <a:xfrm>
              <a:off x="103188" y="3719652"/>
              <a:ext cx="43309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UL NC CA (single PA)</a:t>
              </a:r>
            </a:p>
            <a:p>
              <a:pPr algn="ctr"/>
              <a:r>
                <a:rPr lang="en-US" sz="1400" dirty="0"/>
                <a:t>MPR for non-CA when </a:t>
              </a:r>
              <a:r>
                <a:rPr lang="en-US" sz="1400" dirty="0" err="1"/>
                <a:t>Scell</a:t>
              </a:r>
              <a:r>
                <a:rPr lang="en-US" sz="1400" dirty="0"/>
                <a:t> not scheduled/activated</a:t>
              </a:r>
              <a:endParaRPr lang="en-SE" sz="1400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57D84EB-9B4C-7552-60C5-CFB2D95133A7}"/>
                </a:ext>
              </a:extLst>
            </p:cNvPr>
            <p:cNvSpPr/>
            <p:nvPr/>
          </p:nvSpPr>
          <p:spPr>
            <a:xfrm>
              <a:off x="7315174" y="3237954"/>
              <a:ext cx="1940322" cy="28636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8A75400-F39A-5750-8210-8E7F632AFB6F}"/>
                </a:ext>
              </a:extLst>
            </p:cNvPr>
            <p:cNvSpPr/>
            <p:nvPr/>
          </p:nvSpPr>
          <p:spPr>
            <a:xfrm>
              <a:off x="7287259" y="3237953"/>
              <a:ext cx="1034560" cy="28636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UL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65B1913-3F8D-0132-5A95-D2284013BC8D}"/>
                </a:ext>
              </a:extLst>
            </p:cNvPr>
            <p:cNvSpPr/>
            <p:nvPr/>
          </p:nvSpPr>
          <p:spPr>
            <a:xfrm>
              <a:off x="9782844" y="3237952"/>
              <a:ext cx="1985720" cy="29589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61C5609-34B4-8762-6229-FC5DFD7E2E3B}"/>
                </a:ext>
              </a:extLst>
            </p:cNvPr>
            <p:cNvSpPr/>
            <p:nvPr/>
          </p:nvSpPr>
          <p:spPr>
            <a:xfrm>
              <a:off x="9782843" y="3237953"/>
              <a:ext cx="1034560" cy="29515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DL </a:t>
              </a:r>
              <a:r>
                <a:rPr lang="en-US" sz="1400" dirty="0" err="1">
                  <a:solidFill>
                    <a:schemeClr val="tx1"/>
                  </a:solidFill>
                </a:rPr>
                <a:t>SCell</a:t>
              </a:r>
              <a:endParaRPr lang="en-SE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C9E60CD-1D47-BB5A-965A-06DF767C79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87827" y="3234971"/>
              <a:ext cx="122281" cy="307649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E962804-8810-EC13-C0A5-923EC0DBAF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97678" y="3237952"/>
              <a:ext cx="122281" cy="307649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7622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E95181F-6121-BADA-62F6-7FA49D47D096}"/>
              </a:ext>
            </a:extLst>
          </p:cNvPr>
          <p:cNvSpPr txBox="1">
            <a:spLocks/>
          </p:cNvSpPr>
          <p:nvPr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v-SE" dirty="0"/>
              <a:t>Enhancement of SRS performance and reporting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7D434A0-0744-3F57-DACA-2CDD998CEA50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v-SE" dirty="0"/>
              <a:t>Improve reciprocity-based DL-MIMO performance</a:t>
            </a:r>
          </a:p>
          <a:p>
            <a:pPr marL="0" indent="0" algn="ctr">
              <a:buNone/>
            </a:pPr>
            <a:r>
              <a:rPr lang="sv-SE" dirty="0"/>
              <a:t>Rel-19</a:t>
            </a:r>
          </a:p>
        </p:txBody>
      </p:sp>
    </p:spTree>
    <p:extLst>
      <p:ext uri="{BB962C8B-B14F-4D97-AF65-F5344CB8AC3E}">
        <p14:creationId xmlns:p14="http://schemas.microsoft.com/office/powerpoint/2010/main" val="1674750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284DD-3C62-4B68-AADD-4D1D73C45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7E36C-08A0-4D54-ABE6-1C97BABF1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Poor SRS accuracy and variability degrade reciprocity-based DL-MIMO performance due to poor DL-CSI estimates</a:t>
            </a:r>
          </a:p>
          <a:p>
            <a:r>
              <a:rPr lang="sv-SE" dirty="0"/>
              <a:t>For SRS antenna switching, the actual SRS output power per SRS port(s) unknown </a:t>
            </a:r>
          </a:p>
          <a:p>
            <a:pPr lvl="1"/>
            <a:r>
              <a:rPr lang="sv-SE" dirty="0"/>
              <a:t>Non-reciprocal insertion losses in the signal path(s) unknown</a:t>
            </a:r>
          </a:p>
          <a:p>
            <a:r>
              <a:rPr lang="sv-SE" dirty="0"/>
              <a:t>Received SRS power highly variable also under static conditions and can be significantly different between ports notwithstanding UE-antenna gain differences</a:t>
            </a:r>
          </a:p>
          <a:p>
            <a:r>
              <a:rPr lang="sv-SE" dirty="0"/>
              <a:t>SRS reporting schemes discussed for Rel-18 but no agreements in RAN4</a:t>
            </a:r>
          </a:p>
          <a:p>
            <a:endParaRPr lang="sv-SE" dirty="0"/>
          </a:p>
          <a:p>
            <a:pPr marL="0" indent="0">
              <a:buNone/>
            </a:pP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3992496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D1015-254B-0A88-E035-DCA590BC5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1AA1B-8963-34F1-9543-ABF56E7D4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Specification of a reporting scheme for SRS output power for all configured SRS resources of SRS resource sets (RAN4, RAN2) </a:t>
            </a:r>
          </a:p>
          <a:p>
            <a:pPr lvl="1"/>
            <a:r>
              <a:rPr lang="en-US" dirty="0"/>
              <a:t>or non-reciprocal UE insertion loss per SRS port(s) if feasible</a:t>
            </a:r>
          </a:p>
          <a:p>
            <a:r>
              <a:rPr lang="en-US" dirty="0"/>
              <a:t>Limited changes to RAN1 specifications, no change of SRS power control or Type 3 PH </a:t>
            </a:r>
          </a:p>
          <a:p>
            <a:r>
              <a:rPr lang="en-US" dirty="0"/>
              <a:t>Improved testing of SRS output power</a:t>
            </a:r>
          </a:p>
          <a:p>
            <a:pPr lvl="1"/>
            <a:r>
              <a:rPr lang="en-US" dirty="0"/>
              <a:t>essentially no testing of SRS in the UE conformance test specifications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14352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48180</TotalTime>
  <Words>666</Words>
  <Application>Microsoft Office PowerPoint</Application>
  <PresentationFormat>Widescreen</PresentationFormat>
  <Paragraphs>89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Improved MPR for non-contiguous intra-band CA</vt:lpstr>
      <vt:lpstr>Background</vt:lpstr>
      <vt:lpstr>Objectives</vt:lpstr>
      <vt:lpstr>Deployment scenarios (FDD examples)</vt:lpstr>
      <vt:lpstr>PowerPoint Presentation</vt:lpstr>
      <vt:lpstr>Background</vt:lpstr>
      <vt:lpstr>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Irregular BW</dc:title>
  <dc:creator>Ericsson</dc:creator>
  <cp:lastModifiedBy>Ericsson</cp:lastModifiedBy>
  <cp:revision>9</cp:revision>
  <dcterms:created xsi:type="dcterms:W3CDTF">2022-01-26T14:20:47Z</dcterms:created>
  <dcterms:modified xsi:type="dcterms:W3CDTF">2024-02-19T23:08:31Z</dcterms:modified>
</cp:coreProperties>
</file>