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3797" r:id="rId2"/>
    <p:sldMasterId id="2147483816" r:id="rId3"/>
    <p:sldMasterId id="2147483683" r:id="rId4"/>
  </p:sldMasterIdLst>
  <p:notesMasterIdLst>
    <p:notesMasterId r:id="rId12"/>
  </p:notesMasterIdLst>
  <p:handoutMasterIdLst>
    <p:handoutMasterId r:id="rId13"/>
  </p:handoutMasterIdLst>
  <p:sldIdLst>
    <p:sldId id="346" r:id="rId5"/>
    <p:sldId id="342" r:id="rId6"/>
    <p:sldId id="332" r:id="rId7"/>
    <p:sldId id="331" r:id="rId8"/>
    <p:sldId id="333" r:id="rId9"/>
    <p:sldId id="328" r:id="rId10"/>
    <p:sldId id="334" r:id="rId11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 page_Image version" id="{E8D0D622-F6C6-F44A-B365-B4A5FF6195C2}">
          <p14:sldIdLst>
            <p14:sldId id="346"/>
          </p14:sldIdLst>
        </p14:section>
        <p14:section name="Chapter page" id="{FD05EE94-C931-8C4B-83A2-004B32AA1207}">
          <p14:sldIdLst>
            <p14:sldId id="342"/>
            <p14:sldId id="332"/>
            <p14:sldId id="331"/>
            <p14:sldId id="333"/>
            <p14:sldId id="328"/>
            <p14:sldId id="334"/>
          </p14:sldIdLst>
        </p14:section>
        <p14:section name="End page" id="{3F9D54A7-3BE2-2540-BB4C-DFE5509085F3}">
          <p14:sldIdLst/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9002F"/>
    <a:srgbClr val="000000"/>
    <a:srgbClr val="C7000B"/>
    <a:srgbClr val="575756"/>
    <a:srgbClr val="4B4C4B"/>
    <a:srgbClr val="353530"/>
    <a:srgbClr val="4D4D4C"/>
    <a:srgbClr val="DD465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52" autoAdjust="0"/>
    <p:restoredTop sz="96215" autoAdjust="0"/>
  </p:normalViewPr>
  <p:slideViewPr>
    <p:cSldViewPr snapToGrid="0" snapToObjects="1">
      <p:cViewPr varScale="1">
        <p:scale>
          <a:sx n="87" d="100"/>
          <a:sy n="87" d="100"/>
        </p:scale>
        <p:origin x="306" y="7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2/19/2024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2/19/2024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8515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6853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7192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992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1569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771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226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or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C6FADA1-64AC-754D-8189-CC7486A73AA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2855" y="6237532"/>
            <a:ext cx="1483104" cy="279014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</p:txBody>
      </p:sp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D08BA7CF-6D0E-3345-90BD-85C5AFAE5BE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94275" y="900634"/>
            <a:ext cx="6586025" cy="81386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lligenc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04"/>
          <a:stretch/>
        </p:blipFill>
        <p:spPr>
          <a:xfrm>
            <a:off x="0" y="375"/>
            <a:ext cx="12197432" cy="5599236"/>
          </a:xfrm>
          <a:prstGeom prst="rect">
            <a:avLst/>
          </a:prstGeom>
        </p:spPr>
      </p:pic>
      <p:sp>
        <p:nvSpPr>
          <p:cNvPr id="18" name="L 形 17"/>
          <p:cNvSpPr/>
          <p:nvPr userDrawn="1"/>
        </p:nvSpPr>
        <p:spPr>
          <a:xfrm rot="5400000">
            <a:off x="5352597" y="2376386"/>
            <a:ext cx="744262" cy="762208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4181685" cy="1148459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00C28CF6-72CE-7444-957F-92103ED4054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2855" y="6237532"/>
            <a:ext cx="1483104" cy="279014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6BEE1CA6-ECDC-5D4C-AF96-D8818FE8831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94275" y="900634"/>
            <a:ext cx="6586025" cy="81386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1448738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ovation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8476"/>
          <a:stretch/>
        </p:blipFill>
        <p:spPr>
          <a:xfrm>
            <a:off x="0" y="374"/>
            <a:ext cx="12197432" cy="5590529"/>
          </a:xfrm>
          <a:prstGeom prst="rect">
            <a:avLst/>
          </a:prstGeom>
        </p:spPr>
      </p:pic>
      <p:sp>
        <p:nvSpPr>
          <p:cNvPr id="9" name="L 形 8"/>
          <p:cNvSpPr/>
          <p:nvPr userDrawn="1"/>
        </p:nvSpPr>
        <p:spPr>
          <a:xfrm rot="5400000">
            <a:off x="5945516" y="2323519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4913952" cy="1148459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2894DB30-FB81-8C43-84D2-D602CEBBFCB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2855" y="6237532"/>
            <a:ext cx="1483104" cy="279014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85547E01-69EF-354E-A3D7-2F57B5B164C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94275" y="900634"/>
            <a:ext cx="6586025" cy="81386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4940993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scend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02"/>
          <a:stretch/>
        </p:blipFill>
        <p:spPr>
          <a:xfrm>
            <a:off x="0" y="-74021"/>
            <a:ext cx="12197432" cy="5668718"/>
          </a:xfrm>
          <a:prstGeom prst="rect">
            <a:avLst/>
          </a:prstGeom>
        </p:spPr>
      </p:pic>
      <p:sp>
        <p:nvSpPr>
          <p:cNvPr id="8" name="L 形 7"/>
          <p:cNvSpPr/>
          <p:nvPr userDrawn="1"/>
        </p:nvSpPr>
        <p:spPr>
          <a:xfrm rot="5400000">
            <a:off x="7929967" y="165755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25CFD13-9C9C-6F4D-9AC2-E2D74CD6004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2855" y="6237532"/>
            <a:ext cx="1483104" cy="279014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3BE97340-3746-2843-A081-908ECE911D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94275" y="900634"/>
            <a:ext cx="6586025" cy="81386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3737076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B59AE43-8096-BF49-A3DF-423FBC054CA7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726021" y="1512875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88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 sz="1800" baseline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446501" marR="0" indent="-285750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8088" algn="ctr"/>
              </a:tabLst>
              <a:defRPr sz="1600" baseline="0">
                <a:latin typeface="+mn-lt"/>
                <a:ea typeface="Microsoft YaHei" panose="020B0503020204020204" pitchFamily="34" charset="-122"/>
              </a:defRPr>
            </a:lvl2pPr>
            <a:lvl3pPr marL="1098575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8088" algn="ctr"/>
              </a:tabLst>
              <a:defRPr sz="1299" baseline="0">
                <a:latin typeface="+mn-lt"/>
                <a:ea typeface="Microsoft YaHei" panose="020B0503020204020204" pitchFamily="34" charset="-122"/>
              </a:defRPr>
            </a:lvl3pPr>
            <a:lvl4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4pPr>
            <a:lvl5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5pPr>
          </a:lstStyle>
          <a:p>
            <a:pPr lvl="0"/>
            <a:r>
              <a:rPr lang="en-US" dirty="0"/>
              <a:t>Click to edit Master text style</a:t>
            </a:r>
          </a:p>
          <a:p>
            <a:pPr marL="329026" marR="0" lvl="1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endParaRPr lang="en-US" altLang="zh-CN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11924521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B59AE43-8096-BF49-A3DF-423FBC054CA7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726021" y="1512875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88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 sz="1800" baseline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446501" marR="0" indent="-285750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8088" algn="ctr"/>
              </a:tabLst>
              <a:defRPr sz="1600" baseline="0">
                <a:latin typeface="+mn-lt"/>
                <a:ea typeface="Microsoft YaHei" panose="020B0503020204020204" pitchFamily="34" charset="-122"/>
              </a:defRPr>
            </a:lvl2pPr>
            <a:lvl3pPr marL="1098575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8088" algn="ctr"/>
              </a:tabLst>
              <a:defRPr sz="1299" baseline="0">
                <a:latin typeface="+mn-lt"/>
                <a:ea typeface="Microsoft YaHei" panose="020B0503020204020204" pitchFamily="34" charset="-122"/>
              </a:defRPr>
            </a:lvl3pPr>
            <a:lvl4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4pPr>
            <a:lvl5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5pPr>
          </a:lstStyle>
          <a:p>
            <a:pPr lvl="0"/>
            <a:r>
              <a:rPr lang="en-US" dirty="0"/>
              <a:t>Click to edit Master text style</a:t>
            </a:r>
          </a:p>
          <a:p>
            <a:pPr marL="329026" marR="0" lvl="1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endParaRPr lang="en-US" altLang="zh-CN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85791374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78465" y="365125"/>
            <a:ext cx="11238613" cy="634335"/>
          </a:xfrm>
          <a:prstGeom prst="rect">
            <a:avLst/>
          </a:prstGeom>
        </p:spPr>
        <p:txBody>
          <a:bodyPr anchor="ctr"/>
          <a:lstStyle>
            <a:lvl1pPr>
              <a:defRPr sz="3600">
                <a:latin typeface="+mj-lt"/>
              </a:defRPr>
            </a:lvl1pPr>
          </a:lstStyle>
          <a:p>
            <a:r>
              <a:rPr lang="en-US" altLang="zh-CN" dirty="0"/>
              <a:t>Title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477838" y="1127125"/>
            <a:ext cx="11239500" cy="4968875"/>
          </a:xfrm>
          <a:prstGeom prst="rect">
            <a:avLst/>
          </a:prstGeom>
        </p:spPr>
        <p:txBody>
          <a:bodyPr/>
          <a:lstStyle>
            <a:lvl1pPr marL="228600" indent="-2286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spc="0" baseline="0">
                <a:solidFill>
                  <a:schemeClr val="tx1"/>
                </a:solidFill>
                <a:latin typeface="+mn-lt"/>
              </a:defRPr>
            </a:lvl1pPr>
            <a:lvl2pPr marL="457200" indent="-2286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baseline="0">
                <a:latin typeface="+mn-lt"/>
              </a:defRPr>
            </a:lvl2pPr>
            <a:lvl3pPr marL="685800" indent="-2286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3pPr>
            <a:lvl4pPr marL="914400" indent="-228600">
              <a:spcBef>
                <a:spcPts val="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4pPr>
            <a:lvl5pPr marL="1143000" indent="-228600">
              <a:spcBef>
                <a:spcPts val="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5pPr>
            <a:lvl6pPr marL="1371600" indent="-228600">
              <a:spcBef>
                <a:spcPts val="0"/>
              </a:spcBef>
              <a:defRPr sz="1800"/>
            </a:lvl6pPr>
            <a:lvl7pPr marL="1600200" indent="-228600">
              <a:spcBef>
                <a:spcPts val="0"/>
              </a:spcBef>
              <a:defRPr sz="1800"/>
            </a:lvl7pPr>
            <a:lvl8pPr marL="1828800" indent="-228600">
              <a:spcBef>
                <a:spcPts val="0"/>
              </a:spcBef>
              <a:defRPr sz="1800"/>
            </a:lvl8pPr>
            <a:lvl9pPr marL="2057400" indent="-228600">
              <a:spcBef>
                <a:spcPts val="0"/>
              </a:spcBef>
              <a:defRPr sz="1800"/>
            </a:lvl9pPr>
          </a:lstStyle>
          <a:p>
            <a:pPr lvl="0"/>
            <a:r>
              <a:rPr lang="en-US" dirty="0"/>
              <a:t>One</a:t>
            </a:r>
          </a:p>
          <a:p>
            <a:pPr lvl="1"/>
            <a:r>
              <a:rPr lang="en-US" dirty="0"/>
              <a:t>Two</a:t>
            </a:r>
          </a:p>
          <a:p>
            <a:pPr lvl="2"/>
            <a:r>
              <a:rPr lang="en-US" dirty="0"/>
              <a:t>Three</a:t>
            </a:r>
          </a:p>
          <a:p>
            <a:pPr lvl="3"/>
            <a:r>
              <a:rPr lang="en-US" dirty="0"/>
              <a:t>Four</a:t>
            </a:r>
          </a:p>
          <a:p>
            <a:pPr lvl="4"/>
            <a:r>
              <a:rPr lang="en-US" dirty="0"/>
              <a:t>Five</a:t>
            </a:r>
          </a:p>
          <a:p>
            <a:pPr lvl="5"/>
            <a:r>
              <a:rPr lang="en-US" dirty="0"/>
              <a:t>Six</a:t>
            </a:r>
          </a:p>
          <a:p>
            <a:pPr lvl="6"/>
            <a:r>
              <a:rPr lang="en-US" dirty="0"/>
              <a:t>Seven</a:t>
            </a:r>
          </a:p>
          <a:p>
            <a:pPr lvl="7"/>
            <a:r>
              <a:rPr lang="en-US" dirty="0"/>
              <a:t>Eight</a:t>
            </a:r>
          </a:p>
          <a:p>
            <a:pPr lvl="8"/>
            <a:r>
              <a:rPr lang="en-US" dirty="0"/>
              <a:t>Nine</a:t>
            </a:r>
          </a:p>
        </p:txBody>
      </p:sp>
    </p:spTree>
    <p:extLst>
      <p:ext uri="{BB962C8B-B14F-4D97-AF65-F5344CB8AC3E}">
        <p14:creationId xmlns:p14="http://schemas.microsoft.com/office/powerpoint/2010/main" val="251362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pag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0599EA8-6349-3349-B5F3-BFB77398A869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800" dirty="0">
                <a:solidFill>
                  <a:schemeClr val="tx1"/>
                </a:solidFill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36647860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tiff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tiff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4738613-2341-9046-8E35-A1048C744AF2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74948CB-D146-5247-A1C4-675148CE0776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7076" y="5972665"/>
            <a:ext cx="2260800" cy="489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1" r:id="rId3"/>
    <p:sldLayoutId id="2147483824" r:id="rId4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239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2" r:id="rId1"/>
  </p:sldLayoutIdLst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45">
            <a:extLst>
              <a:ext uri="{FF2B5EF4-FFF2-40B4-BE49-F238E27FC236}">
                <a16:creationId xmlns:a16="http://schemas.microsoft.com/office/drawing/2014/main" id="{E886C4A9-2C5E-EC44-8D62-420DF3BE0B9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7852" y="6325091"/>
            <a:ext cx="1270800" cy="275024"/>
          </a:xfrm>
          <a:prstGeom prst="rect">
            <a:avLst/>
          </a:prstGeom>
        </p:spPr>
      </p:pic>
      <p:grpSp>
        <p:nvGrpSpPr>
          <p:cNvPr id="47" name="Group 46">
            <a:extLst>
              <a:ext uri="{FF2B5EF4-FFF2-40B4-BE49-F238E27FC236}">
                <a16:creationId xmlns:a16="http://schemas.microsoft.com/office/drawing/2014/main" id="{E2171E79-11D3-8648-9BEA-3C7660378BC9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90469" y="2625389"/>
            <a:ext cx="1963324" cy="4233515"/>
            <a:chOff x="5343883" y="-48857"/>
            <a:chExt cx="3263588" cy="7037279"/>
          </a:xfrm>
        </p:grpSpPr>
        <p:sp>
          <p:nvSpPr>
            <p:cNvPr id="69" name="矩形 13">
              <a:extLst>
                <a:ext uri="{FF2B5EF4-FFF2-40B4-BE49-F238E27FC236}">
                  <a16:creationId xmlns:a16="http://schemas.microsoft.com/office/drawing/2014/main" id="{2056A118-9F13-2644-8C4D-19B83F915923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70" name="文本框 15">
              <a:extLst>
                <a:ext uri="{FF2B5EF4-FFF2-40B4-BE49-F238E27FC236}">
                  <a16:creationId xmlns:a16="http://schemas.microsoft.com/office/drawing/2014/main" id="{B22FD20B-FED1-F14A-B606-EFB600078EA5}"/>
                </a:ext>
              </a:extLst>
            </p:cNvPr>
            <p:cNvSpPr txBox="1"/>
            <p:nvPr userDrawn="1"/>
          </p:nvSpPr>
          <p:spPr>
            <a:xfrm>
              <a:off x="5352721" y="1694497"/>
              <a:ext cx="1636699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en-US" altLang="zh-CN" sz="800" dirty="0">
                  <a:solidFill>
                    <a:schemeClr val="tx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Secondary Colors</a:t>
              </a:r>
              <a:endParaRPr kumimoji="1" lang="zh-CN" altLang="en-US" sz="800" dirty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1" name="矩形 13">
              <a:extLst>
                <a:ext uri="{FF2B5EF4-FFF2-40B4-BE49-F238E27FC236}">
                  <a16:creationId xmlns:a16="http://schemas.microsoft.com/office/drawing/2014/main" id="{1BDF5E4A-1867-8E41-834A-BEF7F7DBCA4B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72" name="矩形 13">
              <a:extLst>
                <a:ext uri="{FF2B5EF4-FFF2-40B4-BE49-F238E27FC236}">
                  <a16:creationId xmlns:a16="http://schemas.microsoft.com/office/drawing/2014/main" id="{C1206869-819B-184C-810B-151F92C62236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73" name="矩形 13">
              <a:extLst>
                <a:ext uri="{FF2B5EF4-FFF2-40B4-BE49-F238E27FC236}">
                  <a16:creationId xmlns:a16="http://schemas.microsoft.com/office/drawing/2014/main" id="{7532BB58-5C8F-B442-A115-B92066928429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74" name="矩形 13">
              <a:extLst>
                <a:ext uri="{FF2B5EF4-FFF2-40B4-BE49-F238E27FC236}">
                  <a16:creationId xmlns:a16="http://schemas.microsoft.com/office/drawing/2014/main" id="{19E144E8-C437-8E49-8068-D750BCB2B2F7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75" name="矩形 13">
              <a:extLst>
                <a:ext uri="{FF2B5EF4-FFF2-40B4-BE49-F238E27FC236}">
                  <a16:creationId xmlns:a16="http://schemas.microsoft.com/office/drawing/2014/main" id="{F707D190-CC54-CA46-946B-8609C53E3CB9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76" name="矩形 13">
              <a:extLst>
                <a:ext uri="{FF2B5EF4-FFF2-40B4-BE49-F238E27FC236}">
                  <a16:creationId xmlns:a16="http://schemas.microsoft.com/office/drawing/2014/main" id="{CA69D07A-4CB1-1C44-95EB-D5DD16C88C16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185C</a:t>
              </a:r>
            </a:p>
            <a:p>
              <a:pPr algn="ctr">
                <a:lnSpc>
                  <a:spcPts val="620"/>
                </a:lnSpc>
                <a:spcBef>
                  <a:spcPts val="0"/>
                </a:spcBef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77" name="文本框 15">
              <a:extLst>
                <a:ext uri="{FF2B5EF4-FFF2-40B4-BE49-F238E27FC236}">
                  <a16:creationId xmlns:a16="http://schemas.microsoft.com/office/drawing/2014/main" id="{14051C33-7D8E-ED4E-A31B-8FAA52C8EDA5}"/>
                </a:ext>
              </a:extLst>
            </p:cNvPr>
            <p:cNvSpPr txBox="1"/>
            <p:nvPr userDrawn="1"/>
          </p:nvSpPr>
          <p:spPr>
            <a:xfrm>
              <a:off x="5343883" y="-48857"/>
              <a:ext cx="1358295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en-US" altLang="zh-CN" sz="800" dirty="0">
                  <a:solidFill>
                    <a:schemeClr val="tx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Corporate Colors</a:t>
              </a:r>
              <a:endParaRPr kumimoji="1" lang="zh-CN" altLang="en-US" sz="800" dirty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8" name="矩形 13">
              <a:extLst>
                <a:ext uri="{FF2B5EF4-FFF2-40B4-BE49-F238E27FC236}">
                  <a16:creationId xmlns:a16="http://schemas.microsoft.com/office/drawing/2014/main" id="{697139C8-6378-7346-AA26-3DE355486404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186C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79" name="矩形 13">
              <a:extLst>
                <a:ext uri="{FF2B5EF4-FFF2-40B4-BE49-F238E27FC236}">
                  <a16:creationId xmlns:a16="http://schemas.microsoft.com/office/drawing/2014/main" id="{F79CD551-CACB-A749-9460-B80C1456F4E8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80" name="矩形 13">
              <a:extLst>
                <a:ext uri="{FF2B5EF4-FFF2-40B4-BE49-F238E27FC236}">
                  <a16:creationId xmlns:a16="http://schemas.microsoft.com/office/drawing/2014/main" id="{659202D4-1C13-564B-AD21-AF809769236B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81" name="矩形 13">
              <a:extLst>
                <a:ext uri="{FF2B5EF4-FFF2-40B4-BE49-F238E27FC236}">
                  <a16:creationId xmlns:a16="http://schemas.microsoft.com/office/drawing/2014/main" id="{1D14C75E-3EEE-FA4D-8DA3-70B2C56F286F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82" name="矩形 13">
              <a:extLst>
                <a:ext uri="{FF2B5EF4-FFF2-40B4-BE49-F238E27FC236}">
                  <a16:creationId xmlns:a16="http://schemas.microsoft.com/office/drawing/2014/main" id="{9844BDEE-1453-9A40-B91C-2C526D59737B}"/>
                </a:ext>
              </a:extLst>
            </p:cNvPr>
            <p:cNvSpPr/>
            <p:nvPr userDrawn="1"/>
          </p:nvSpPr>
          <p:spPr>
            <a:xfrm>
              <a:off x="6194511" y="4866463"/>
              <a:ext cx="791510" cy="664397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83" name="矩形 13">
              <a:extLst>
                <a:ext uri="{FF2B5EF4-FFF2-40B4-BE49-F238E27FC236}">
                  <a16:creationId xmlns:a16="http://schemas.microsoft.com/office/drawing/2014/main" id="{533D13E9-5244-8E4F-9513-C00748CDDDF9}"/>
                </a:ext>
              </a:extLst>
            </p:cNvPr>
            <p:cNvSpPr/>
            <p:nvPr userDrawn="1"/>
          </p:nvSpPr>
          <p:spPr>
            <a:xfrm>
              <a:off x="6192274" y="4134866"/>
              <a:ext cx="791510" cy="664397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84" name="矩形 13">
              <a:extLst>
                <a:ext uri="{FF2B5EF4-FFF2-40B4-BE49-F238E27FC236}">
                  <a16:creationId xmlns:a16="http://schemas.microsoft.com/office/drawing/2014/main" id="{4EBE9DBF-E87C-4F4D-BBB1-81632C549613}"/>
                </a:ext>
              </a:extLst>
            </p:cNvPr>
            <p:cNvSpPr/>
            <p:nvPr userDrawn="1"/>
          </p:nvSpPr>
          <p:spPr>
            <a:xfrm>
              <a:off x="6192274" y="5596166"/>
              <a:ext cx="791510" cy="664397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85" name="矩形 13">
              <a:extLst>
                <a:ext uri="{FF2B5EF4-FFF2-40B4-BE49-F238E27FC236}">
                  <a16:creationId xmlns:a16="http://schemas.microsoft.com/office/drawing/2014/main" id="{422FC2B2-7928-F442-949E-D722F3DC9D01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86" name="矩形 13">
              <a:extLst>
                <a:ext uri="{FF2B5EF4-FFF2-40B4-BE49-F238E27FC236}">
                  <a16:creationId xmlns:a16="http://schemas.microsoft.com/office/drawing/2014/main" id="{5F38502B-99C0-4640-9E8D-7247A3238E22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87" name="矩形 13">
              <a:extLst>
                <a:ext uri="{FF2B5EF4-FFF2-40B4-BE49-F238E27FC236}">
                  <a16:creationId xmlns:a16="http://schemas.microsoft.com/office/drawing/2014/main" id="{1399EB62-5216-324F-B66C-AD6ED0004D51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88" name="矩形 13">
              <a:extLst>
                <a:ext uri="{FF2B5EF4-FFF2-40B4-BE49-F238E27FC236}">
                  <a16:creationId xmlns:a16="http://schemas.microsoft.com/office/drawing/2014/main" id="{DEDE780A-8050-FD48-B661-39532349131D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89" name="矩形 13">
              <a:extLst>
                <a:ext uri="{FF2B5EF4-FFF2-40B4-BE49-F238E27FC236}">
                  <a16:creationId xmlns:a16="http://schemas.microsoft.com/office/drawing/2014/main" id="{9BDB304C-5E40-9647-A3EF-75D9BFFB7E5B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90" name="矩形 13">
              <a:extLst>
                <a:ext uri="{FF2B5EF4-FFF2-40B4-BE49-F238E27FC236}">
                  <a16:creationId xmlns:a16="http://schemas.microsoft.com/office/drawing/2014/main" id="{EC3A6DD7-CCD1-0C4F-B8D4-3D01C9FFC289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:a16="http://schemas.microsoft.com/office/drawing/2014/main" id="{FC3F3193-22C2-A847-A957-DFCCDA9D1D88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:a16="http://schemas.microsoft.com/office/drawing/2014/main" id="{851DFAF5-0D1C-C64A-87B5-B0C9497BA3EB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:a16="http://schemas.microsoft.com/office/drawing/2014/main" id="{57EB9D15-6C1C-8340-A5D0-43B865B5951C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:a16="http://schemas.microsoft.com/office/drawing/2014/main" id="{2B29D96D-3B3D-B944-92CB-FE0973E33810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:a16="http://schemas.microsoft.com/office/drawing/2014/main" id="{35D234AC-C1A2-7248-94C0-BB95C4DFE743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96" name="矩形 13">
              <a:extLst>
                <a:ext uri="{FF2B5EF4-FFF2-40B4-BE49-F238E27FC236}">
                  <a16:creationId xmlns:a16="http://schemas.microsoft.com/office/drawing/2014/main" id="{2C241EB7-09A9-7E40-9241-F2D47E53E1FF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97" name="矩形 13">
              <a:extLst>
                <a:ext uri="{FF2B5EF4-FFF2-40B4-BE49-F238E27FC236}">
                  <a16:creationId xmlns:a16="http://schemas.microsoft.com/office/drawing/2014/main" id="{63833C81-CC87-004C-AE5E-CB387B992636}"/>
                </a:ext>
              </a:extLst>
            </p:cNvPr>
            <p:cNvSpPr/>
            <p:nvPr/>
          </p:nvSpPr>
          <p:spPr>
            <a:xfrm>
              <a:off x="7806130" y="3415851"/>
              <a:ext cx="791510" cy="664397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98" name="矩形 13">
              <a:extLst>
                <a:ext uri="{FF2B5EF4-FFF2-40B4-BE49-F238E27FC236}">
                  <a16:creationId xmlns:a16="http://schemas.microsoft.com/office/drawing/2014/main" id="{77A96C4C-F3F3-484A-95BE-7E52C33A2FE2}"/>
                </a:ext>
              </a:extLst>
            </p:cNvPr>
            <p:cNvSpPr/>
            <p:nvPr/>
          </p:nvSpPr>
          <p:spPr>
            <a:xfrm>
              <a:off x="7815961" y="4866463"/>
              <a:ext cx="791510" cy="664397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:a16="http://schemas.microsoft.com/office/drawing/2014/main" id="{66F0E6F8-F4D3-1B44-BB6D-F328A6CEA0C9}"/>
                </a:ext>
              </a:extLst>
            </p:cNvPr>
            <p:cNvSpPr/>
            <p:nvPr/>
          </p:nvSpPr>
          <p:spPr>
            <a:xfrm>
              <a:off x="7813724" y="4134866"/>
              <a:ext cx="791510" cy="664397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:a16="http://schemas.microsoft.com/office/drawing/2014/main" id="{EEFEFB0D-48AF-8147-BDEB-B01E99ED82A7}"/>
                </a:ext>
              </a:extLst>
            </p:cNvPr>
            <p:cNvSpPr/>
            <p:nvPr/>
          </p:nvSpPr>
          <p:spPr>
            <a:xfrm>
              <a:off x="7813724" y="5596166"/>
              <a:ext cx="791510" cy="664397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190/233/238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:a16="http://schemas.microsoft.com/office/drawing/2014/main" id="{3F7C47B0-D4EF-7047-9B96-1169C593055C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:a16="http://schemas.microsoft.com/office/drawing/2014/main" id="{26A0A468-A37D-824A-8DA2-0B437212E07E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:a16="http://schemas.microsoft.com/office/drawing/2014/main" id="{B0E79B3A-2E5F-ED4F-AA3D-00B685B18CA9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0/0/0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:a16="http://schemas.microsoft.com/office/drawing/2014/main" id="{32D85E93-C860-B646-A67C-3D2FDCC07E8E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:a16="http://schemas.microsoft.com/office/drawing/2014/main" id="{D9E271D3-C782-EA4B-B477-613B5CE7B0DA}"/>
                </a:ext>
              </a:extLst>
            </p:cNvPr>
            <p:cNvSpPr/>
            <p:nvPr userDrawn="1"/>
          </p:nvSpPr>
          <p:spPr>
            <a:xfrm>
              <a:off x="6450318" y="6324025"/>
              <a:ext cx="513579" cy="664397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:a16="http://schemas.microsoft.com/office/drawing/2014/main" id="{3F3501FC-1CA1-714F-BF48-934C859FA443}"/>
                </a:ext>
              </a:extLst>
            </p:cNvPr>
            <p:cNvSpPr/>
            <p:nvPr userDrawn="1"/>
          </p:nvSpPr>
          <p:spPr>
            <a:xfrm>
              <a:off x="6998296" y="6324025"/>
              <a:ext cx="513579" cy="664397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:a16="http://schemas.microsoft.com/office/drawing/2014/main" id="{55D4E001-16C8-3749-9816-95BDA789806E}"/>
                </a:ext>
              </a:extLst>
            </p:cNvPr>
            <p:cNvSpPr/>
            <p:nvPr userDrawn="1"/>
          </p:nvSpPr>
          <p:spPr>
            <a:xfrm>
              <a:off x="7541580" y="6324025"/>
              <a:ext cx="513579" cy="664397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:a16="http://schemas.microsoft.com/office/drawing/2014/main" id="{77AD797E-A6D4-8148-B9A9-59A0D242F0FA}"/>
                </a:ext>
              </a:extLst>
            </p:cNvPr>
            <p:cNvSpPr/>
            <p:nvPr userDrawn="1"/>
          </p:nvSpPr>
          <p:spPr>
            <a:xfrm>
              <a:off x="8083608" y="6324025"/>
              <a:ext cx="513579" cy="664397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</a:t>
              </a: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4131" y="6402806"/>
            <a:ext cx="49972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8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lang="en-US" sz="900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8908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900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056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1" r:id="rId1"/>
    <p:sldLayoutId id="2147483893" r:id="rId2"/>
  </p:sldLayoutIdLst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ACD1975-F435-0C43-9931-DC58CEAFFC6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5350" y="5239240"/>
            <a:ext cx="1875600" cy="405914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7144" y="1474840"/>
            <a:ext cx="3984232" cy="2816080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24FF637-3127-064E-84EE-A0C7EB5BEE96}"/>
              </a:ext>
            </a:extLst>
          </p:cNvPr>
          <p:cNvSpPr txBox="1">
            <a:spLocks/>
          </p:cNvSpPr>
          <p:nvPr userDrawn="1"/>
        </p:nvSpPr>
        <p:spPr>
          <a:xfrm>
            <a:off x="7979357" y="2343267"/>
            <a:ext cx="3225168" cy="202996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065"/>
              </a:lnSpc>
            </a:pP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Copyright©2018 Huawei Technologies Co., Ltd.</a:t>
            </a:r>
            <a:b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</a:b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All Rights Reserved.</a:t>
            </a: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information in this document may contain predictive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statements including, without limitation, statements regarding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future financial and operating results, future product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portfolio, new technology, etc. There are a number of factors that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could cause actual results and developments to differ materially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from those expressed or implied in the predictive statements.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Therefore, such information is provided for reference purpose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only and constitutes neither an offer nor an acceptance. Huawei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may change the information at any time without notice. </a:t>
            </a:r>
          </a:p>
          <a:p>
            <a:pPr>
              <a:lnSpc>
                <a:spcPts val="1065"/>
              </a:lnSpc>
            </a:pPr>
            <a:endParaRPr kumimoji="1" lang="zh-CN" altLang="en-US" sz="779" dirty="0">
              <a:solidFill>
                <a:srgbClr val="1D1D1B"/>
              </a:solidFill>
              <a:latin typeface="+mn-lt"/>
            </a:endParaRPr>
          </a:p>
        </p:txBody>
      </p:sp>
      <p:sp>
        <p:nvSpPr>
          <p:cNvPr id="9" name="Subtitle 6">
            <a:extLst>
              <a:ext uri="{FF2B5EF4-FFF2-40B4-BE49-F238E27FC236}">
                <a16:creationId xmlns:a16="http://schemas.microsoft.com/office/drawing/2014/main" id="{FBF16AD5-9EBA-8547-984B-E4E106BBD6C0}"/>
              </a:ext>
            </a:extLst>
          </p:cNvPr>
          <p:cNvSpPr txBox="1">
            <a:spLocks/>
          </p:cNvSpPr>
          <p:nvPr userDrawn="1"/>
        </p:nvSpPr>
        <p:spPr>
          <a:xfrm>
            <a:off x="7977672" y="1654431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8406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900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副标题 7"/>
          <p:cNvSpPr>
            <a:spLocks noGrp="1"/>
          </p:cNvSpPr>
          <p:nvPr>
            <p:ph type="subTitle" idx="1"/>
          </p:nvPr>
        </p:nvSpPr>
        <p:spPr>
          <a:xfrm>
            <a:off x="894275" y="1562481"/>
            <a:ext cx="10104651" cy="813866"/>
          </a:xfrm>
        </p:spPr>
        <p:txBody>
          <a:bodyPr>
            <a:normAutofit/>
          </a:bodyPr>
          <a:lstStyle/>
          <a:p>
            <a:r>
              <a:rPr lang="en-US" altLang="zh-CN" b="1" dirty="0">
                <a:solidFill>
                  <a:srgbClr val="C00000"/>
                </a:solidFill>
              </a:rPr>
              <a:t>On RRM Topics for Rel-19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7F551C8-EB17-4495-A856-E0DA67225D29}"/>
              </a:ext>
            </a:extLst>
          </p:cNvPr>
          <p:cNvSpPr/>
          <p:nvPr/>
        </p:nvSpPr>
        <p:spPr>
          <a:xfrm>
            <a:off x="388767" y="217357"/>
            <a:ext cx="1158081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3GPP TSG-RAN WG4 Meeting #110</a:t>
            </a:r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		</a:t>
            </a:r>
            <a:r>
              <a:rPr lang="en-GB" altLang="zh-CN" b="1" dirty="0">
                <a:latin typeface="Arial" panose="020B0604020202020204" pitchFamily="34" charset="0"/>
                <a:ea typeface="MS Mincho"/>
              </a:rPr>
              <a:t>				             </a:t>
            </a:r>
            <a:r>
              <a:rPr lang="en-US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R4-2401357</a:t>
            </a:r>
            <a:endParaRPr lang="zh-CN" altLang="zh-CN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altLang="zh-CN" b="1" dirty="0"/>
              <a:t>Athens, Greece, 26 Feb – 01 Mar, 2024</a:t>
            </a:r>
          </a:p>
          <a:p>
            <a:r>
              <a:rPr lang="en-GB" altLang="zh-CN" b="1" dirty="0"/>
              <a:t>Agenda Item: 14</a:t>
            </a:r>
          </a:p>
          <a:p>
            <a:r>
              <a:rPr lang="en-GB" altLang="zh-CN" b="1" dirty="0"/>
              <a:t>Document for: </a:t>
            </a:r>
            <a:r>
              <a:rPr lang="en-US" altLang="zh-CN" b="1" dirty="0"/>
              <a:t>information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10" name="文本占位符 4">
            <a:extLst>
              <a:ext uri="{FF2B5EF4-FFF2-40B4-BE49-F238E27FC236}">
                <a16:creationId xmlns:a16="http://schemas.microsoft.com/office/drawing/2014/main" id="{073D7B95-0CE9-4663-B107-1896380AF1C3}"/>
              </a:ext>
            </a:extLst>
          </p:cNvPr>
          <p:cNvSpPr txBox="1">
            <a:spLocks/>
          </p:cNvSpPr>
          <p:nvPr/>
        </p:nvSpPr>
        <p:spPr>
          <a:xfrm>
            <a:off x="877015" y="3766875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/>
              <a:t>Huawei, HiSilicon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537318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653A0C7-E727-E943-B886-A847BF608D8A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53593" y="1165247"/>
            <a:ext cx="10733557" cy="4690459"/>
          </a:xfrm>
        </p:spPr>
        <p:txBody>
          <a:bodyPr/>
          <a:lstStyle/>
          <a:p>
            <a:r>
              <a:rPr lang="en-US" altLang="zh-CN" dirty="0"/>
              <a:t>EMR+ Fast </a:t>
            </a:r>
            <a:r>
              <a:rPr lang="en-US" altLang="zh-CN" dirty="0" err="1"/>
              <a:t>SCell</a:t>
            </a:r>
            <a:r>
              <a:rPr lang="en-US" altLang="zh-CN" dirty="0"/>
              <a:t> activation</a:t>
            </a:r>
          </a:p>
          <a:p>
            <a:pPr marL="11113" indent="0">
              <a:buNone/>
            </a:pPr>
            <a:endParaRPr lang="en-US" altLang="zh-CN" dirty="0"/>
          </a:p>
          <a:p>
            <a:r>
              <a:rPr lang="en-US" altLang="zh-CN" dirty="0"/>
              <a:t>RRM delay reduction</a:t>
            </a:r>
          </a:p>
          <a:p>
            <a:pPr lvl="1"/>
            <a:r>
              <a:rPr lang="en-US" altLang="zh-CN" dirty="0"/>
              <a:t>FR2 unknown </a:t>
            </a:r>
            <a:r>
              <a:rPr lang="en-US" altLang="zh-CN" dirty="0" err="1"/>
              <a:t>SCell</a:t>
            </a:r>
            <a:r>
              <a:rPr lang="en-US" altLang="zh-CN" dirty="0"/>
              <a:t> activation based on Temporary RS </a:t>
            </a:r>
          </a:p>
          <a:p>
            <a:pPr lvl="1"/>
            <a:r>
              <a:rPr lang="en-US" altLang="zh-CN" dirty="0"/>
              <a:t>L3 Measurement enhancement for FR1+FR2 </a:t>
            </a:r>
          </a:p>
          <a:p>
            <a:pPr marL="160751" lvl="1" indent="0">
              <a:buNone/>
            </a:pPr>
            <a:endParaRPr lang="en-US" dirty="0">
              <a:solidFill>
                <a:srgbClr val="FF0000"/>
              </a:solidFill>
            </a:endParaRPr>
          </a:p>
          <a:p>
            <a:r>
              <a:rPr lang="en-US" altLang="zh-CN" dirty="0"/>
              <a:t>Further RRM enhancement</a:t>
            </a:r>
          </a:p>
          <a:p>
            <a:pPr lvl="1"/>
            <a:r>
              <a:rPr lang="en-US" altLang="zh-CN" dirty="0"/>
              <a:t>Interruptions at NR SRS antenna port switching</a:t>
            </a:r>
          </a:p>
          <a:p>
            <a:pPr lvl="1"/>
            <a:r>
              <a:rPr lang="en-US" altLang="zh-CN" dirty="0"/>
              <a:t>L1/L2 mobility inter-frequency measurement enhancement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B0D1B7A-1BF1-9243-B4C2-FD446E0C201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b="1" dirty="0">
                <a:solidFill>
                  <a:srgbClr val="C00000"/>
                </a:solidFill>
              </a:rPr>
              <a:t>RRM evolution and enhancements</a:t>
            </a:r>
          </a:p>
          <a:p>
            <a:endParaRPr 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5118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7349" y="146642"/>
            <a:ext cx="11413611" cy="634335"/>
          </a:xfrm>
        </p:spPr>
        <p:txBody>
          <a:bodyPr/>
          <a:lstStyle/>
          <a:p>
            <a:r>
              <a:rPr lang="en-US" altLang="zh-CN" sz="3200" dirty="0"/>
              <a:t>EMR+ Fast </a:t>
            </a:r>
            <a:r>
              <a:rPr lang="en-US" altLang="zh-CN" sz="3200" dirty="0" err="1"/>
              <a:t>SCell</a:t>
            </a:r>
            <a:r>
              <a:rPr lang="en-US" altLang="zh-CN" sz="3200" dirty="0"/>
              <a:t> activation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618309" y="768870"/>
            <a:ext cx="10846107" cy="5487075"/>
          </a:xfrm>
        </p:spPr>
        <p:txBody>
          <a:bodyPr/>
          <a:lstStyle/>
          <a:p>
            <a:pPr algn="just"/>
            <a:r>
              <a:rPr lang="en-US" altLang="zh-CN" dirty="0"/>
              <a:t>Motivation</a:t>
            </a:r>
          </a:p>
          <a:p>
            <a:pPr marL="446501" lvl="1" indent="-285750" algn="just">
              <a:spcAft>
                <a:spcPts val="600"/>
              </a:spcAft>
              <a:buClr>
                <a:schemeClr val="tx1"/>
              </a:buClr>
              <a:buFont typeface=".AppleSystemUIFont"/>
              <a:buChar char="&gt;"/>
              <a:tabLst>
                <a:tab pos="1208088" algn="ctr"/>
              </a:tabLst>
            </a:pPr>
            <a:r>
              <a:rPr lang="en-US" altLang="zh-CN" sz="1600" dirty="0">
                <a:ea typeface="Microsoft YaHei" panose="020B0503020204020204" pitchFamily="34" charset="-122"/>
              </a:rPr>
              <a:t>Early measure in IDLE/Inactive mode is introduced in Rel-16 to setup CA upon UE entering connected mode. According to the existing known cell condition, the to-be-added </a:t>
            </a:r>
            <a:r>
              <a:rPr lang="en-US" altLang="zh-CN" sz="1600" dirty="0" err="1">
                <a:ea typeface="Microsoft YaHei" panose="020B0503020204020204" pitchFamily="34" charset="-122"/>
              </a:rPr>
              <a:t>SCell</a:t>
            </a:r>
            <a:r>
              <a:rPr lang="en-US" altLang="zh-CN" sz="1600" dirty="0">
                <a:ea typeface="Microsoft YaHei" panose="020B0503020204020204" pitchFamily="34" charset="-122"/>
              </a:rPr>
              <a:t> is regarded as “unknown” even if the EMR report is valid, then </a:t>
            </a:r>
            <a:r>
              <a:rPr lang="en-US" altLang="zh-CN" sz="1600" dirty="0" err="1">
                <a:ea typeface="Microsoft YaHei" panose="020B0503020204020204" pitchFamily="34" charset="-122"/>
              </a:rPr>
              <a:t>SCell</a:t>
            </a:r>
            <a:r>
              <a:rPr lang="en-US" altLang="zh-CN" sz="1600" dirty="0">
                <a:ea typeface="Microsoft YaHei" panose="020B0503020204020204" pitchFamily="34" charset="-122"/>
              </a:rPr>
              <a:t> activation procedure would follow unknown requirements when UE enters CONNECTED mode from IDLE mode.</a:t>
            </a:r>
          </a:p>
          <a:p>
            <a:pPr marL="446501" lvl="1" indent="-285750" algn="just">
              <a:spcAft>
                <a:spcPts val="600"/>
              </a:spcAft>
              <a:buClr>
                <a:schemeClr val="tx1"/>
              </a:buClr>
              <a:buFont typeface=".AppleSystemUIFont"/>
              <a:buChar char="&gt;"/>
              <a:tabLst>
                <a:tab pos="1208088" algn="ctr"/>
              </a:tabLst>
            </a:pPr>
            <a:r>
              <a:rPr lang="en-US" altLang="zh-CN" sz="1600" dirty="0">
                <a:ea typeface="Microsoft YaHei" panose="020B0503020204020204" pitchFamily="34" charset="-122"/>
              </a:rPr>
              <a:t>Fast </a:t>
            </a:r>
            <a:r>
              <a:rPr lang="en-US" altLang="zh-CN" sz="1600" dirty="0" err="1">
                <a:ea typeface="Microsoft YaHei" panose="020B0503020204020204" pitchFamily="34" charset="-122"/>
              </a:rPr>
              <a:t>SCell</a:t>
            </a:r>
            <a:r>
              <a:rPr lang="en-US" altLang="zh-CN" sz="1600" dirty="0">
                <a:ea typeface="Microsoft YaHei" panose="020B0503020204020204" pitchFamily="34" charset="-122"/>
              </a:rPr>
              <a:t> activation based on EMR is proposed to be enhanced when UE enters CONNECTED mode from IDLE/Inactive mode.</a:t>
            </a:r>
          </a:p>
          <a:p>
            <a:pPr marL="446501" lvl="1" indent="-285750" algn="just">
              <a:spcAft>
                <a:spcPts val="600"/>
              </a:spcAft>
              <a:buClr>
                <a:schemeClr val="tx1"/>
              </a:buClr>
              <a:buFont typeface=".AppleSystemUIFont"/>
              <a:buChar char="&gt;"/>
              <a:tabLst>
                <a:tab pos="1208088" algn="ctr"/>
              </a:tabLst>
            </a:pPr>
            <a:endParaRPr lang="en-US" altLang="zh-CN" sz="1600" dirty="0">
              <a:ea typeface="Microsoft YaHei" panose="020B0503020204020204" pitchFamily="34" charset="-122"/>
            </a:endParaRPr>
          </a:p>
          <a:p>
            <a:pPr marL="446501" lvl="1" indent="-285750" algn="just">
              <a:spcAft>
                <a:spcPts val="600"/>
              </a:spcAft>
              <a:buClr>
                <a:schemeClr val="tx1"/>
              </a:buClr>
              <a:buFont typeface=".AppleSystemUIFont"/>
              <a:buChar char="&gt;"/>
              <a:tabLst>
                <a:tab pos="1208088" algn="ctr"/>
              </a:tabLst>
            </a:pPr>
            <a:endParaRPr lang="en-US" altLang="zh-CN" sz="1600" dirty="0">
              <a:ea typeface="Microsoft YaHei" panose="020B0503020204020204" pitchFamily="34" charset="-122"/>
            </a:endParaRPr>
          </a:p>
          <a:p>
            <a:pPr marL="446501" lvl="1" indent="-285750" algn="just">
              <a:spcAft>
                <a:spcPts val="600"/>
              </a:spcAft>
              <a:buClr>
                <a:schemeClr val="tx1"/>
              </a:buClr>
              <a:buFont typeface=".AppleSystemUIFont"/>
              <a:buChar char="&gt;"/>
              <a:tabLst>
                <a:tab pos="1208088" algn="ctr"/>
              </a:tabLst>
            </a:pPr>
            <a:endParaRPr lang="en-US" altLang="zh-CN" sz="1600" dirty="0">
              <a:ea typeface="Microsoft YaHei" panose="020B0503020204020204" pitchFamily="34" charset="-122"/>
            </a:endParaRPr>
          </a:p>
          <a:p>
            <a:pPr marL="446501" lvl="1" indent="-285750" algn="just">
              <a:spcAft>
                <a:spcPts val="600"/>
              </a:spcAft>
              <a:buClr>
                <a:schemeClr val="tx1"/>
              </a:buClr>
              <a:buFont typeface=".AppleSystemUIFont"/>
              <a:buChar char="&gt;"/>
              <a:tabLst>
                <a:tab pos="1208088" algn="ctr"/>
              </a:tabLst>
            </a:pPr>
            <a:endParaRPr lang="en-US" altLang="zh-CN" sz="1600" dirty="0">
              <a:ea typeface="Microsoft YaHei" panose="020B0503020204020204" pitchFamily="34" charset="-122"/>
            </a:endParaRPr>
          </a:p>
          <a:p>
            <a:pPr marL="446501" lvl="1" indent="-285750" algn="just">
              <a:spcAft>
                <a:spcPts val="600"/>
              </a:spcAft>
              <a:buClr>
                <a:schemeClr val="tx1"/>
              </a:buClr>
              <a:buFont typeface=".AppleSystemUIFont"/>
              <a:buChar char="&gt;"/>
              <a:tabLst>
                <a:tab pos="1208088" algn="ctr"/>
              </a:tabLst>
            </a:pPr>
            <a:endParaRPr lang="en-US" altLang="zh-CN" dirty="0"/>
          </a:p>
          <a:p>
            <a:pPr marL="0" indent="0" algn="just">
              <a:buNone/>
            </a:pPr>
            <a:endParaRPr lang="en-US" altLang="zh-CN" sz="2000" dirty="0"/>
          </a:p>
          <a:p>
            <a:pPr algn="just"/>
            <a:endParaRPr lang="en-US" altLang="zh-CN" dirty="0"/>
          </a:p>
          <a:p>
            <a:pPr algn="just"/>
            <a:endParaRPr lang="en-US" altLang="zh-CN" dirty="0"/>
          </a:p>
          <a:p>
            <a:pPr algn="just"/>
            <a:r>
              <a:rPr lang="en-US" altLang="zh-CN" dirty="0"/>
              <a:t>Objective</a:t>
            </a:r>
          </a:p>
          <a:p>
            <a:pPr marL="446501" lvl="1" indent="-285750" algn="just">
              <a:spcAft>
                <a:spcPts val="600"/>
              </a:spcAft>
              <a:buClr>
                <a:schemeClr val="tx1"/>
              </a:buClr>
              <a:buFont typeface=".AppleSystemUIFont"/>
              <a:buChar char="&gt;"/>
              <a:tabLst>
                <a:tab pos="1208088" algn="ctr"/>
              </a:tabLst>
            </a:pPr>
            <a:r>
              <a:rPr lang="en-US" altLang="zh-CN" sz="1600" dirty="0">
                <a:ea typeface="Microsoft YaHei" panose="020B0503020204020204" pitchFamily="34" charset="-122"/>
              </a:rPr>
              <a:t>Fast </a:t>
            </a:r>
            <a:r>
              <a:rPr lang="en-US" altLang="zh-CN" sz="1600" dirty="0" err="1">
                <a:ea typeface="Microsoft YaHei" panose="020B0503020204020204" pitchFamily="34" charset="-122"/>
              </a:rPr>
              <a:t>SCell</a:t>
            </a:r>
            <a:r>
              <a:rPr lang="en-US" altLang="zh-CN" sz="1600" dirty="0">
                <a:ea typeface="Microsoft YaHei" panose="020B0503020204020204" pitchFamily="34" charset="-122"/>
              </a:rPr>
              <a:t> activation with EMR reports upon UE enters connected mode</a:t>
            </a:r>
          </a:p>
          <a:p>
            <a:pPr marL="446501" lvl="1" indent="-285750" algn="just">
              <a:spcAft>
                <a:spcPts val="600"/>
              </a:spcAft>
              <a:buClr>
                <a:schemeClr val="tx1"/>
              </a:buClr>
              <a:buFont typeface=".AppleSystemUIFont"/>
              <a:buChar char="&gt;"/>
              <a:tabLst>
                <a:tab pos="1208088" algn="ctr"/>
              </a:tabLst>
            </a:pPr>
            <a:r>
              <a:rPr lang="en-US" altLang="zh-CN" sz="1600" dirty="0">
                <a:ea typeface="Microsoft YaHei" panose="020B0503020204020204" pitchFamily="34" charset="-122"/>
              </a:rPr>
              <a:t>Introduce corresponding signaling if needed.</a:t>
            </a:r>
            <a:endParaRPr lang="en-US" altLang="zh-CN" sz="1600" dirty="0"/>
          </a:p>
          <a:p>
            <a:pPr marL="446501" lvl="1" indent="-285750" algn="just">
              <a:spcAft>
                <a:spcPts val="600"/>
              </a:spcAft>
              <a:buClr>
                <a:schemeClr val="tx1"/>
              </a:buClr>
              <a:buFont typeface=".AppleSystemUIFont"/>
              <a:buChar char="&gt;"/>
              <a:tabLst>
                <a:tab pos="1208088" algn="ctr"/>
              </a:tabLst>
            </a:pPr>
            <a:endParaRPr lang="en-US" altLang="zh-CN" sz="1600" dirty="0"/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4AFB6A30-9176-4BA5-A65B-431B2B86A9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4835" y="2661101"/>
            <a:ext cx="8268503" cy="2374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6799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931" y="136525"/>
            <a:ext cx="11238613" cy="634335"/>
          </a:xfrm>
        </p:spPr>
        <p:txBody>
          <a:bodyPr/>
          <a:lstStyle/>
          <a:p>
            <a:r>
              <a:rPr lang="en-US" altLang="zh-CN" sz="3200" dirty="0"/>
              <a:t>RRM delay reduction:</a:t>
            </a:r>
            <a:r>
              <a:rPr lang="zh-CN" altLang="en-US" sz="3200" dirty="0"/>
              <a:t> </a:t>
            </a:r>
            <a:r>
              <a:rPr lang="en-US" altLang="zh-CN" sz="3200" dirty="0"/>
              <a:t>FR2 unknown </a:t>
            </a:r>
            <a:r>
              <a:rPr lang="en-US" altLang="zh-CN" sz="3200" dirty="0" err="1"/>
              <a:t>SCell</a:t>
            </a:r>
            <a:r>
              <a:rPr lang="en-US" altLang="zh-CN" sz="3200" dirty="0"/>
              <a:t> activation based on Temporary RS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539931" y="855932"/>
            <a:ext cx="10937402" cy="5320259"/>
          </a:xfrm>
        </p:spPr>
        <p:txBody>
          <a:bodyPr/>
          <a:lstStyle/>
          <a:p>
            <a:pPr algn="just">
              <a:spcAft>
                <a:spcPts val="600"/>
              </a:spcAft>
            </a:pPr>
            <a:r>
              <a:rPr lang="en-US" altLang="zh-CN" dirty="0"/>
              <a:t>Motivation</a:t>
            </a:r>
          </a:p>
          <a:p>
            <a:pPr marL="446501" lvl="1" indent="-285750" algn="just">
              <a:spcAft>
                <a:spcPts val="600"/>
              </a:spcAft>
              <a:buClr>
                <a:schemeClr val="tx1"/>
              </a:buClr>
              <a:buFont typeface=".AppleSystemUIFont"/>
              <a:buChar char="&gt;"/>
              <a:tabLst>
                <a:tab pos="1208088" algn="ctr"/>
              </a:tabLst>
            </a:pPr>
            <a:r>
              <a:rPr lang="en-US" altLang="zh-CN" sz="1600" dirty="0">
                <a:ea typeface="Microsoft YaHei" panose="020B0503020204020204" pitchFamily="34" charset="-122"/>
              </a:rPr>
              <a:t>In Rel-18, one enhancement for FR2 </a:t>
            </a:r>
            <a:r>
              <a:rPr lang="en-US" altLang="zh-CN" sz="1600" dirty="0" err="1">
                <a:ea typeface="Microsoft YaHei" panose="020B0503020204020204" pitchFamily="34" charset="-122"/>
              </a:rPr>
              <a:t>SCell</a:t>
            </a:r>
            <a:r>
              <a:rPr lang="en-US" altLang="zh-CN" sz="1600" dirty="0">
                <a:ea typeface="Microsoft YaHei" panose="020B0503020204020204" pitchFamily="34" charset="-122"/>
              </a:rPr>
              <a:t> activation is to trigger L3 measurement by </a:t>
            </a:r>
            <a:r>
              <a:rPr lang="en-US" altLang="zh-CN" sz="1600" dirty="0" err="1">
                <a:ea typeface="Microsoft YaHei" panose="020B0503020204020204" pitchFamily="34" charset="-122"/>
              </a:rPr>
              <a:t>SCell</a:t>
            </a:r>
            <a:r>
              <a:rPr lang="en-US" altLang="zh-CN" sz="1600" dirty="0">
                <a:ea typeface="Microsoft YaHei" panose="020B0503020204020204" pitchFamily="34" charset="-122"/>
              </a:rPr>
              <a:t> activation command, and the activation delay can achieve comparable performance as known </a:t>
            </a:r>
            <a:r>
              <a:rPr lang="en-US" altLang="zh-CN" sz="1600" dirty="0" err="1">
                <a:ea typeface="Microsoft YaHei" panose="020B0503020204020204" pitchFamily="34" charset="-122"/>
              </a:rPr>
              <a:t>SCell</a:t>
            </a:r>
            <a:r>
              <a:rPr lang="en-US" altLang="zh-CN" sz="1600" dirty="0">
                <a:ea typeface="Microsoft YaHei" panose="020B0503020204020204" pitchFamily="34" charset="-122"/>
              </a:rPr>
              <a:t> activation. In Rel-17, Temporary RS is introduced for </a:t>
            </a:r>
            <a:r>
              <a:rPr lang="en-US" altLang="zh-CN" sz="1600" dirty="0" err="1">
                <a:ea typeface="Microsoft YaHei" panose="020B0503020204020204" pitchFamily="34" charset="-122"/>
              </a:rPr>
              <a:t>SCell</a:t>
            </a:r>
            <a:r>
              <a:rPr lang="en-US" altLang="zh-CN" sz="1600" dirty="0">
                <a:ea typeface="Microsoft YaHei" panose="020B0503020204020204" pitchFamily="34" charset="-122"/>
              </a:rPr>
              <a:t> activation delay reduction, which is not applicable for FR2 unknown cases without active serving in the same band. </a:t>
            </a:r>
          </a:p>
          <a:p>
            <a:pPr marL="446501" lvl="1" indent="-285750" algn="just">
              <a:spcAft>
                <a:spcPts val="600"/>
              </a:spcAft>
              <a:buClr>
                <a:schemeClr val="tx1"/>
              </a:buClr>
              <a:buFont typeface=".AppleSystemUIFont"/>
              <a:buChar char="&gt;"/>
              <a:tabLst>
                <a:tab pos="1208088" algn="ctr"/>
              </a:tabLst>
            </a:pPr>
            <a:r>
              <a:rPr lang="en-US" altLang="zh-CN" sz="1600" dirty="0">
                <a:ea typeface="Microsoft YaHei" panose="020B0503020204020204" pitchFamily="34" charset="-122"/>
              </a:rPr>
              <a:t>If Temporary RS can be utilized based on L3 measurement triggered by </a:t>
            </a:r>
            <a:r>
              <a:rPr lang="en-US" altLang="zh-CN" sz="1600" dirty="0" err="1">
                <a:ea typeface="Microsoft YaHei" panose="020B0503020204020204" pitchFamily="34" charset="-122"/>
              </a:rPr>
              <a:t>SCell</a:t>
            </a:r>
            <a:r>
              <a:rPr lang="en-US" altLang="zh-CN" sz="1600" dirty="0">
                <a:ea typeface="Microsoft YaHei" panose="020B0503020204020204" pitchFamily="34" charset="-122"/>
              </a:rPr>
              <a:t> activation command, the </a:t>
            </a:r>
            <a:r>
              <a:rPr lang="en-US" altLang="zh-CN" sz="1600" dirty="0" err="1">
                <a:ea typeface="Microsoft YaHei" panose="020B0503020204020204" pitchFamily="34" charset="-122"/>
              </a:rPr>
              <a:t>SCell</a:t>
            </a:r>
            <a:r>
              <a:rPr lang="en-US" altLang="zh-CN" sz="1600" dirty="0">
                <a:ea typeface="Microsoft YaHei" panose="020B0503020204020204" pitchFamily="34" charset="-122"/>
              </a:rPr>
              <a:t> activation delay can be further reduced.</a:t>
            </a:r>
          </a:p>
          <a:p>
            <a:pPr marL="446501" lvl="1" indent="-285750" algn="just">
              <a:spcAft>
                <a:spcPts val="600"/>
              </a:spcAft>
              <a:buClr>
                <a:schemeClr val="tx1"/>
              </a:buClr>
              <a:buFont typeface=".AppleSystemUIFont"/>
              <a:buChar char="&gt;"/>
              <a:tabLst>
                <a:tab pos="1208088" algn="ctr"/>
              </a:tabLst>
            </a:pPr>
            <a:endParaRPr lang="en-US" altLang="zh-CN" sz="1600" dirty="0">
              <a:ea typeface="Microsoft YaHei" panose="020B0503020204020204" pitchFamily="34" charset="-122"/>
            </a:endParaRPr>
          </a:p>
          <a:p>
            <a:pPr marL="228600" lvl="1" indent="0" algn="just">
              <a:buNone/>
            </a:pPr>
            <a:endParaRPr lang="en-US" altLang="zh-CN" dirty="0"/>
          </a:p>
          <a:p>
            <a:pPr marL="228600" lvl="1" indent="0" algn="just">
              <a:buNone/>
            </a:pPr>
            <a:endParaRPr lang="en-US" altLang="zh-CN" dirty="0"/>
          </a:p>
          <a:p>
            <a:pPr marL="228600" lvl="1" indent="0" algn="just">
              <a:buNone/>
            </a:pPr>
            <a:endParaRPr lang="en-US" altLang="zh-CN" dirty="0"/>
          </a:p>
          <a:p>
            <a:pPr marL="228600" lvl="1" indent="0" algn="just">
              <a:buNone/>
            </a:pPr>
            <a:endParaRPr lang="en-US" altLang="zh-CN" dirty="0"/>
          </a:p>
          <a:p>
            <a:pPr marL="228600" lvl="1" indent="0" algn="just">
              <a:buNone/>
            </a:pPr>
            <a:endParaRPr lang="en-US" altLang="zh-CN" dirty="0"/>
          </a:p>
          <a:p>
            <a:pPr marL="228600" lvl="1" indent="0" algn="just">
              <a:buNone/>
            </a:pPr>
            <a:endParaRPr lang="en-US" altLang="zh-CN" dirty="0"/>
          </a:p>
          <a:p>
            <a:pPr marL="228600" lvl="1" indent="0" algn="just">
              <a:buNone/>
            </a:pPr>
            <a:endParaRPr lang="en-US" altLang="zh-CN" dirty="0"/>
          </a:p>
          <a:p>
            <a:pPr marL="0" indent="0" algn="just">
              <a:buNone/>
            </a:pPr>
            <a:endParaRPr lang="en-US" altLang="zh-CN" sz="2000" dirty="0"/>
          </a:p>
          <a:p>
            <a:pPr algn="just"/>
            <a:r>
              <a:rPr lang="en-US" altLang="zh-CN" dirty="0"/>
              <a:t>Objective</a:t>
            </a:r>
          </a:p>
          <a:p>
            <a:pPr marL="446501" lvl="1" indent="-285750" algn="just">
              <a:spcAft>
                <a:spcPts val="600"/>
              </a:spcAft>
              <a:buClr>
                <a:schemeClr val="tx1"/>
              </a:buClr>
              <a:buFont typeface=".AppleSystemUIFont"/>
              <a:buChar char="&gt;"/>
              <a:tabLst>
                <a:tab pos="1208088" algn="ctr"/>
              </a:tabLst>
            </a:pPr>
            <a:r>
              <a:rPr lang="en-US" altLang="zh-CN" sz="1600" dirty="0">
                <a:ea typeface="Microsoft YaHei" panose="020B0503020204020204" pitchFamily="34" charset="-122"/>
              </a:rPr>
              <a:t>FR2 </a:t>
            </a:r>
            <a:r>
              <a:rPr lang="en-US" altLang="zh-CN" sz="1600" dirty="0" err="1">
                <a:ea typeface="Microsoft YaHei" panose="020B0503020204020204" pitchFamily="34" charset="-122"/>
              </a:rPr>
              <a:t>SCell</a:t>
            </a:r>
            <a:r>
              <a:rPr lang="en-US" altLang="zh-CN" sz="1600" dirty="0">
                <a:ea typeface="Microsoft YaHei" panose="020B0503020204020204" pitchFamily="34" charset="-122"/>
              </a:rPr>
              <a:t> activation delay further reduction base on Temporary RS and L3 measurement triggered by </a:t>
            </a:r>
            <a:r>
              <a:rPr lang="en-US" altLang="zh-CN" sz="1600" dirty="0" err="1">
                <a:ea typeface="Microsoft YaHei" panose="020B0503020204020204" pitchFamily="34" charset="-122"/>
              </a:rPr>
              <a:t>SCell</a:t>
            </a:r>
            <a:r>
              <a:rPr lang="en-US" altLang="zh-CN" sz="1600" dirty="0">
                <a:ea typeface="Microsoft YaHei" panose="020B0503020204020204" pitchFamily="34" charset="-122"/>
              </a:rPr>
              <a:t> activation command.</a:t>
            </a:r>
          </a:p>
          <a:p>
            <a:pPr marL="446501" lvl="1" indent="-285750" algn="just">
              <a:spcAft>
                <a:spcPts val="600"/>
              </a:spcAft>
              <a:buClr>
                <a:schemeClr val="tx1"/>
              </a:buClr>
              <a:buFont typeface=".AppleSystemUIFont"/>
              <a:buChar char="&gt;"/>
              <a:tabLst>
                <a:tab pos="1208088" algn="ctr"/>
              </a:tabLst>
            </a:pPr>
            <a:r>
              <a:rPr lang="en-US" altLang="zh-CN" sz="1600" dirty="0">
                <a:ea typeface="Microsoft YaHei" panose="020B0503020204020204" pitchFamily="34" charset="-122"/>
              </a:rPr>
              <a:t>Introduce corresponding signaling if needed.</a:t>
            </a:r>
            <a:endParaRPr lang="en-US" altLang="zh-CN" sz="1600" dirty="0"/>
          </a:p>
          <a:p>
            <a:pPr marL="446501" lvl="1" indent="-285750" algn="just">
              <a:spcAft>
                <a:spcPts val="600"/>
              </a:spcAft>
              <a:buClr>
                <a:schemeClr val="tx1"/>
              </a:buClr>
              <a:buFont typeface=".AppleSystemUIFont"/>
              <a:buChar char="&gt;"/>
              <a:tabLst>
                <a:tab pos="1208088" algn="ctr"/>
              </a:tabLst>
            </a:pPr>
            <a:endParaRPr lang="en-US" altLang="zh-CN" sz="1600" dirty="0">
              <a:ea typeface="Microsoft YaHei" panose="020B0503020204020204" pitchFamily="34" charset="-122"/>
            </a:endParaRPr>
          </a:p>
          <a:p>
            <a:pPr marL="446501" lvl="1" indent="-285750" algn="just">
              <a:spcAft>
                <a:spcPts val="600"/>
              </a:spcAft>
              <a:buClr>
                <a:schemeClr val="tx1"/>
              </a:buClr>
              <a:buFont typeface=".AppleSystemUIFont"/>
              <a:buChar char="&gt;"/>
              <a:tabLst>
                <a:tab pos="1208088" algn="ctr"/>
              </a:tabLst>
            </a:pPr>
            <a:endParaRPr lang="en-US" altLang="zh-CN" sz="1600" dirty="0"/>
          </a:p>
          <a:p>
            <a:pPr marL="160751" lvl="1" indent="0" algn="just">
              <a:spcAft>
                <a:spcPts val="600"/>
              </a:spcAft>
              <a:buClr>
                <a:schemeClr val="tx1"/>
              </a:buClr>
              <a:buNone/>
              <a:tabLst>
                <a:tab pos="1208088" algn="ctr"/>
              </a:tabLst>
            </a:pPr>
            <a:endParaRPr lang="en-US" altLang="zh-CN" sz="1600" dirty="0"/>
          </a:p>
          <a:p>
            <a:pPr marL="160751" lvl="1" indent="0" algn="just">
              <a:spcAft>
                <a:spcPts val="600"/>
              </a:spcAft>
              <a:buClr>
                <a:schemeClr val="tx1"/>
              </a:buClr>
              <a:buNone/>
              <a:tabLst>
                <a:tab pos="1208088" algn="ctr"/>
              </a:tabLst>
            </a:pPr>
            <a:endParaRPr lang="en-US" altLang="zh-CN" sz="1600" dirty="0"/>
          </a:p>
          <a:p>
            <a:pPr marL="446501" lvl="1" indent="-285750" algn="just">
              <a:spcAft>
                <a:spcPts val="600"/>
              </a:spcAft>
              <a:buClr>
                <a:schemeClr val="tx1"/>
              </a:buClr>
              <a:buFont typeface=".AppleSystemUIFont"/>
              <a:buChar char="&gt;"/>
              <a:tabLst>
                <a:tab pos="1208088" algn="ctr"/>
              </a:tabLst>
            </a:pPr>
            <a:endParaRPr lang="en-US" altLang="zh-CN" sz="1600" dirty="0">
              <a:ea typeface="Microsoft YaHei" panose="020B0503020204020204" pitchFamily="34" charset="-122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85E19A7-8979-4C53-9EBF-F1E2D38936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5026" y="2808896"/>
            <a:ext cx="6331743" cy="2529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4005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8465" y="272999"/>
            <a:ext cx="11238613" cy="634335"/>
          </a:xfrm>
        </p:spPr>
        <p:txBody>
          <a:bodyPr/>
          <a:lstStyle/>
          <a:p>
            <a:r>
              <a:rPr lang="en-US" altLang="zh-CN" sz="3200" dirty="0"/>
              <a:t>RRM delay reduction:</a:t>
            </a:r>
            <a:r>
              <a:rPr lang="zh-CN" altLang="en-US" sz="3200" dirty="0"/>
              <a:t> </a:t>
            </a:r>
            <a:r>
              <a:rPr lang="en-US" altLang="zh-CN" sz="3200" dirty="0"/>
              <a:t>L3 Measurement enhancement for FR1+FR2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477578" y="957521"/>
            <a:ext cx="11239500" cy="1835460"/>
          </a:xfrm>
        </p:spPr>
        <p:txBody>
          <a:bodyPr/>
          <a:lstStyle/>
          <a:p>
            <a:pPr algn="just"/>
            <a:r>
              <a:rPr lang="en-US" altLang="zh-CN" sz="1600" dirty="0"/>
              <a:t>Motivation</a:t>
            </a:r>
          </a:p>
          <a:p>
            <a:pPr marL="446501" lvl="1" indent="-285750" algn="just">
              <a:spcAft>
                <a:spcPts val="600"/>
              </a:spcAft>
              <a:buClr>
                <a:schemeClr val="tx1"/>
              </a:buClr>
              <a:buFont typeface=".AppleSystemUIFont"/>
              <a:buChar char="&gt;"/>
              <a:tabLst>
                <a:tab pos="1208088" algn="ctr"/>
              </a:tabLst>
            </a:pPr>
            <a:r>
              <a:rPr lang="en-US" altLang="zh-CN" sz="1400" dirty="0">
                <a:ea typeface="Microsoft YaHei" panose="020B0503020204020204" pitchFamily="34" charset="-122"/>
              </a:rPr>
              <a:t>Current status: Delay requirements for measurement outside gap are defined based on 2 searchers assumption for total CCs in FR1 and FR2</a:t>
            </a:r>
          </a:p>
          <a:p>
            <a:pPr marL="446501" lvl="1" indent="-285750" algn="just">
              <a:spcAft>
                <a:spcPts val="600"/>
              </a:spcAft>
              <a:buClr>
                <a:schemeClr val="tx1"/>
              </a:buClr>
              <a:buFont typeface=".AppleSystemUIFont"/>
              <a:buChar char="&gt;"/>
              <a:tabLst>
                <a:tab pos="1208088" algn="ctr"/>
              </a:tabLst>
            </a:pPr>
            <a:r>
              <a:rPr lang="en-US" altLang="zh-CN" sz="1400" dirty="0">
                <a:ea typeface="Microsoft YaHei" panose="020B0503020204020204" pitchFamily="34" charset="-122"/>
              </a:rPr>
              <a:t>Observation: In FR1+FR2 scenario, a UE supporting </a:t>
            </a:r>
            <a:r>
              <a:rPr lang="en-US" altLang="zh-CN" sz="1400" dirty="0">
                <a:solidFill>
                  <a:srgbClr val="0000FF"/>
                </a:solidFill>
                <a:ea typeface="Microsoft YaHei" panose="020B0503020204020204" pitchFamily="34" charset="-122"/>
              </a:rPr>
              <a:t>per-FR gap </a:t>
            </a:r>
            <a:r>
              <a:rPr lang="en-US" altLang="zh-CN" sz="1400" dirty="0">
                <a:ea typeface="Microsoft YaHei" panose="020B0503020204020204" pitchFamily="34" charset="-122"/>
              </a:rPr>
              <a:t>shall support totally 3 searchers to meet the requirements for measurement </a:t>
            </a:r>
            <a:r>
              <a:rPr lang="en-US" altLang="zh-CN" sz="1400" dirty="0">
                <a:solidFill>
                  <a:srgbClr val="FF0000"/>
                </a:solidFill>
                <a:ea typeface="Microsoft YaHei" panose="020B0503020204020204" pitchFamily="34" charset="-122"/>
              </a:rPr>
              <a:t>within gap </a:t>
            </a:r>
            <a:r>
              <a:rPr lang="en-US" altLang="zh-CN" sz="1400" dirty="0">
                <a:ea typeface="Microsoft YaHei" panose="020B0503020204020204" pitchFamily="34" charset="-122"/>
              </a:rPr>
              <a:t>in FR2 and </a:t>
            </a:r>
            <a:r>
              <a:rPr lang="en-US" altLang="zh-CN" sz="1400" dirty="0">
                <a:solidFill>
                  <a:srgbClr val="FF0000"/>
                </a:solidFill>
                <a:ea typeface="Microsoft YaHei" panose="020B0503020204020204" pitchFamily="34" charset="-122"/>
              </a:rPr>
              <a:t>outside gap </a:t>
            </a:r>
            <a:r>
              <a:rPr lang="en-US" altLang="zh-CN" sz="1400" dirty="0">
                <a:ea typeface="Microsoft YaHei" panose="020B0503020204020204" pitchFamily="34" charset="-122"/>
              </a:rPr>
              <a:t>in FR1</a:t>
            </a:r>
          </a:p>
          <a:p>
            <a:pPr marL="446501" lvl="1" indent="-285750" algn="just">
              <a:spcAft>
                <a:spcPts val="600"/>
              </a:spcAft>
              <a:buClr>
                <a:schemeClr val="tx1"/>
              </a:buClr>
              <a:buFont typeface=".AppleSystemUIFont"/>
              <a:buChar char="&gt;"/>
              <a:tabLst>
                <a:tab pos="1208088" algn="ctr"/>
              </a:tabLst>
            </a:pPr>
            <a:r>
              <a:rPr lang="en-US" altLang="zh-CN" sz="1400" dirty="0">
                <a:ea typeface="Microsoft YaHei" panose="020B0503020204020204" pitchFamily="34" charset="-122"/>
              </a:rPr>
              <a:t>Potential enhancement: when no gap is needed, the searcher within gap can be </a:t>
            </a:r>
            <a:r>
              <a:rPr lang="en-US" altLang="zh-CN" sz="1400" dirty="0">
                <a:solidFill>
                  <a:srgbClr val="FF0000"/>
                </a:solidFill>
                <a:ea typeface="Microsoft YaHei" panose="020B0503020204020204" pitchFamily="34" charset="-122"/>
              </a:rPr>
              <a:t>borrowed</a:t>
            </a:r>
            <a:r>
              <a:rPr lang="en-US" altLang="zh-CN" sz="1400" dirty="0">
                <a:ea typeface="Microsoft YaHei" panose="020B0503020204020204" pitchFamily="34" charset="-122"/>
              </a:rPr>
              <a:t> for outside gap, then 3 searchers are used for measurement outside gap. Shorter measurement delay for serving cell measurement (which is typically measured outside gap) can be</a:t>
            </a:r>
            <a:r>
              <a:rPr lang="zh-CN" altLang="en-US" sz="1400" dirty="0">
                <a:ea typeface="Microsoft YaHei" panose="020B0503020204020204" pitchFamily="34" charset="-122"/>
              </a:rPr>
              <a:t> </a:t>
            </a:r>
            <a:r>
              <a:rPr lang="en-US" altLang="zh-CN" sz="1400" dirty="0">
                <a:ea typeface="Microsoft YaHei" panose="020B0503020204020204" pitchFamily="34" charset="-122"/>
              </a:rPr>
              <a:t>achieved.</a:t>
            </a:r>
          </a:p>
          <a:p>
            <a:pPr marL="446501" lvl="1" indent="-285750" algn="just">
              <a:spcAft>
                <a:spcPts val="600"/>
              </a:spcAft>
              <a:buClr>
                <a:schemeClr val="tx1"/>
              </a:buClr>
              <a:buFont typeface=".AppleSystemUIFont"/>
              <a:buChar char="&gt;"/>
              <a:tabLst>
                <a:tab pos="1208088" algn="ctr"/>
              </a:tabLst>
            </a:pPr>
            <a:endParaRPr lang="en-US" altLang="zh-CN" sz="1400" dirty="0">
              <a:ea typeface="Microsoft YaHei" panose="020B0503020204020204" pitchFamily="34" charset="-122"/>
            </a:endParaRPr>
          </a:p>
          <a:p>
            <a:pPr marL="0" indent="0" algn="just">
              <a:buNone/>
            </a:pPr>
            <a:endParaRPr lang="en-US" altLang="zh-CN" dirty="0"/>
          </a:p>
          <a:p>
            <a:pPr algn="just"/>
            <a:endParaRPr lang="en-US" altLang="zh-CN" dirty="0"/>
          </a:p>
          <a:p>
            <a:pPr algn="just"/>
            <a:endParaRPr lang="en-US" altLang="zh-CN" dirty="0"/>
          </a:p>
          <a:p>
            <a:pPr algn="just"/>
            <a:endParaRPr lang="en-US" altLang="zh-CN" dirty="0"/>
          </a:p>
          <a:p>
            <a:pPr marL="0" indent="0" algn="just">
              <a:buNone/>
            </a:pPr>
            <a:endParaRPr lang="en-US" altLang="zh-CN" dirty="0"/>
          </a:p>
          <a:p>
            <a:pPr algn="just"/>
            <a:endParaRPr lang="en-US" altLang="zh-CN" dirty="0"/>
          </a:p>
          <a:p>
            <a:pPr marL="0" indent="0" algn="just">
              <a:buNone/>
            </a:pPr>
            <a:endParaRPr lang="en-US" altLang="zh-CN" dirty="0"/>
          </a:p>
          <a:p>
            <a:pPr algn="just"/>
            <a:endParaRPr lang="en-US" altLang="zh-CN" dirty="0"/>
          </a:p>
          <a:p>
            <a:pPr algn="just"/>
            <a:endParaRPr lang="en-US" altLang="zh-CN" sz="1600" dirty="0"/>
          </a:p>
          <a:p>
            <a:pPr algn="just"/>
            <a:r>
              <a:rPr lang="en-US" altLang="zh-CN" sz="1600" dirty="0"/>
              <a:t>Objective</a:t>
            </a:r>
          </a:p>
          <a:p>
            <a:pPr marL="446501" lvl="1" indent="-285750" algn="just">
              <a:spcAft>
                <a:spcPts val="600"/>
              </a:spcAft>
              <a:buClr>
                <a:schemeClr val="tx1"/>
              </a:buClr>
              <a:buFont typeface=".AppleSystemUIFont"/>
              <a:buChar char="&gt;"/>
              <a:tabLst>
                <a:tab pos="1208088" algn="ctr"/>
              </a:tabLst>
            </a:pPr>
            <a:r>
              <a:rPr lang="en-US" altLang="zh-CN" sz="1400" dirty="0">
                <a:ea typeface="Microsoft YaHei" panose="020B0503020204020204" pitchFamily="34" charset="-122"/>
              </a:rPr>
              <a:t>Enhance CSSF (carrier-specific scaling factor) for L3 measurement outside gap in the above case</a:t>
            </a:r>
          </a:p>
          <a:p>
            <a:pPr marL="228600" lvl="2" indent="0" algn="just">
              <a:buNone/>
            </a:pPr>
            <a:endParaRPr lang="en-US" altLang="zh-CN" dirty="0">
              <a:ea typeface="+mj-ea"/>
            </a:endParaRPr>
          </a:p>
          <a:p>
            <a:pPr marL="228600" lvl="1" indent="0" algn="just">
              <a:buNone/>
            </a:pPr>
            <a:endParaRPr lang="en-US" altLang="zh-CN" sz="1600" dirty="0"/>
          </a:p>
        </p:txBody>
      </p:sp>
      <p:grpSp>
        <p:nvGrpSpPr>
          <p:cNvPr id="19" name="组合 18"/>
          <p:cNvGrpSpPr/>
          <p:nvPr/>
        </p:nvGrpSpPr>
        <p:grpSpPr>
          <a:xfrm>
            <a:off x="672651" y="3130354"/>
            <a:ext cx="11185316" cy="2897460"/>
            <a:chOff x="-76863" y="2676202"/>
            <a:chExt cx="11185316" cy="2897460"/>
          </a:xfrm>
        </p:grpSpPr>
        <p:grpSp>
          <p:nvGrpSpPr>
            <p:cNvPr id="12" name="组合 11"/>
            <p:cNvGrpSpPr/>
            <p:nvPr/>
          </p:nvGrpSpPr>
          <p:grpSpPr>
            <a:xfrm>
              <a:off x="11492" y="2676202"/>
              <a:ext cx="11096961" cy="2897460"/>
              <a:chOff x="11492" y="2351314"/>
              <a:chExt cx="11096961" cy="2897460"/>
            </a:xfrm>
          </p:grpSpPr>
          <p:grpSp>
            <p:nvGrpSpPr>
              <p:cNvPr id="39" name="组合 38">
                <a:extLst>
                  <a:ext uri="{FF2B5EF4-FFF2-40B4-BE49-F238E27FC236}">
                    <a16:creationId xmlns:a16="http://schemas.microsoft.com/office/drawing/2014/main" id="{CCE81B6D-DCF4-49E0-818E-A0B613836877}"/>
                  </a:ext>
                </a:extLst>
              </p:cNvPr>
              <p:cNvGrpSpPr/>
              <p:nvPr/>
            </p:nvGrpSpPr>
            <p:grpSpPr>
              <a:xfrm>
                <a:off x="11492" y="2442453"/>
                <a:ext cx="10433705" cy="1991088"/>
                <a:chOff x="1572510" y="4140626"/>
                <a:chExt cx="10433705" cy="1991088"/>
              </a:xfrm>
            </p:grpSpPr>
            <p:sp>
              <p:nvSpPr>
                <p:cNvPr id="4" name="矩形 3">
                  <a:extLst>
                    <a:ext uri="{FF2B5EF4-FFF2-40B4-BE49-F238E27FC236}">
                      <a16:creationId xmlns:a16="http://schemas.microsoft.com/office/drawing/2014/main" id="{212871E8-090F-4D9E-8D37-F53A67B4154B}"/>
                    </a:ext>
                  </a:extLst>
                </p:cNvPr>
                <p:cNvSpPr/>
                <p:nvPr/>
              </p:nvSpPr>
              <p:spPr>
                <a:xfrm>
                  <a:off x="4467348" y="5493063"/>
                  <a:ext cx="625902" cy="200687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1200" dirty="0"/>
                </a:p>
              </p:txBody>
            </p:sp>
            <p:sp>
              <p:nvSpPr>
                <p:cNvPr id="5" name="矩形 4">
                  <a:extLst>
                    <a:ext uri="{FF2B5EF4-FFF2-40B4-BE49-F238E27FC236}">
                      <a16:creationId xmlns:a16="http://schemas.microsoft.com/office/drawing/2014/main" id="{4E9E9427-04A1-40FD-A268-CEBACD8F8CB8}"/>
                    </a:ext>
                  </a:extLst>
                </p:cNvPr>
                <p:cNvSpPr/>
                <p:nvPr/>
              </p:nvSpPr>
              <p:spPr>
                <a:xfrm>
                  <a:off x="8222975" y="5493063"/>
                  <a:ext cx="625902" cy="200687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1200" dirty="0"/>
                </a:p>
              </p:txBody>
            </p:sp>
            <p:sp>
              <p:nvSpPr>
                <p:cNvPr id="6" name="矩形 5">
                  <a:extLst>
                    <a:ext uri="{FF2B5EF4-FFF2-40B4-BE49-F238E27FC236}">
                      <a16:creationId xmlns:a16="http://schemas.microsoft.com/office/drawing/2014/main" id="{90ACCE12-9FA9-41F9-8C99-B55BFE8177DC}"/>
                    </a:ext>
                  </a:extLst>
                </p:cNvPr>
                <p:cNvSpPr/>
                <p:nvPr/>
              </p:nvSpPr>
              <p:spPr>
                <a:xfrm>
                  <a:off x="4467348" y="5845461"/>
                  <a:ext cx="625902" cy="200687"/>
                </a:xfrm>
                <a:prstGeom prst="rect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1200" dirty="0"/>
                </a:p>
              </p:txBody>
            </p:sp>
            <p:sp>
              <p:nvSpPr>
                <p:cNvPr id="7" name="矩形 6">
                  <a:extLst>
                    <a:ext uri="{FF2B5EF4-FFF2-40B4-BE49-F238E27FC236}">
                      <a16:creationId xmlns:a16="http://schemas.microsoft.com/office/drawing/2014/main" id="{BBBC9019-81F2-48D8-8764-7279F56FE9D3}"/>
                    </a:ext>
                  </a:extLst>
                </p:cNvPr>
                <p:cNvSpPr/>
                <p:nvPr/>
              </p:nvSpPr>
              <p:spPr>
                <a:xfrm>
                  <a:off x="8222975" y="5845461"/>
                  <a:ext cx="625902" cy="200687"/>
                </a:xfrm>
                <a:prstGeom prst="rect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1200" dirty="0"/>
                </a:p>
              </p:txBody>
            </p:sp>
            <p:sp>
              <p:nvSpPr>
                <p:cNvPr id="8" name="矩形 7">
                  <a:extLst>
                    <a:ext uri="{FF2B5EF4-FFF2-40B4-BE49-F238E27FC236}">
                      <a16:creationId xmlns:a16="http://schemas.microsoft.com/office/drawing/2014/main" id="{5B379D6C-C1BF-4E21-9BD8-7EC892456BE5}"/>
                    </a:ext>
                  </a:extLst>
                </p:cNvPr>
                <p:cNvSpPr/>
                <p:nvPr/>
              </p:nvSpPr>
              <p:spPr>
                <a:xfrm>
                  <a:off x="4467348" y="4813951"/>
                  <a:ext cx="625902" cy="200687"/>
                </a:xfrm>
                <a:prstGeom prst="rect">
                  <a:avLst/>
                </a:prstGeom>
                <a:solidFill>
                  <a:srgbClr val="92D0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1200" dirty="0"/>
                </a:p>
              </p:txBody>
            </p:sp>
            <p:sp>
              <p:nvSpPr>
                <p:cNvPr id="9" name="矩形 8">
                  <a:extLst>
                    <a:ext uri="{FF2B5EF4-FFF2-40B4-BE49-F238E27FC236}">
                      <a16:creationId xmlns:a16="http://schemas.microsoft.com/office/drawing/2014/main" id="{EA04B9E7-C0D6-4A09-B675-0CF1830E01B2}"/>
                    </a:ext>
                  </a:extLst>
                </p:cNvPr>
                <p:cNvSpPr/>
                <p:nvPr/>
              </p:nvSpPr>
              <p:spPr>
                <a:xfrm>
                  <a:off x="8222975" y="4813951"/>
                  <a:ext cx="625902" cy="200687"/>
                </a:xfrm>
                <a:prstGeom prst="rect">
                  <a:avLst/>
                </a:prstGeom>
                <a:solidFill>
                  <a:srgbClr val="92D0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1200" dirty="0"/>
                </a:p>
              </p:txBody>
            </p:sp>
            <p:sp>
              <p:nvSpPr>
                <p:cNvPr id="10" name="矩形 9">
                  <a:extLst>
                    <a:ext uri="{FF2B5EF4-FFF2-40B4-BE49-F238E27FC236}">
                      <a16:creationId xmlns:a16="http://schemas.microsoft.com/office/drawing/2014/main" id="{0B22C0AB-01B8-40E0-8DC2-F1B94C0B09A8}"/>
                    </a:ext>
                  </a:extLst>
                </p:cNvPr>
                <p:cNvSpPr/>
                <p:nvPr/>
              </p:nvSpPr>
              <p:spPr>
                <a:xfrm>
                  <a:off x="4403965" y="4748546"/>
                  <a:ext cx="744745" cy="318951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1200" dirty="0"/>
                </a:p>
              </p:txBody>
            </p:sp>
            <p:sp>
              <p:nvSpPr>
                <p:cNvPr id="13" name="文本框 12">
                  <a:extLst>
                    <a:ext uri="{FF2B5EF4-FFF2-40B4-BE49-F238E27FC236}">
                      <a16:creationId xmlns:a16="http://schemas.microsoft.com/office/drawing/2014/main" id="{AACBA966-ACA0-4FAD-9F02-BBDC6766E0EF}"/>
                    </a:ext>
                  </a:extLst>
                </p:cNvPr>
                <p:cNvSpPr txBox="1"/>
                <p:nvPr/>
              </p:nvSpPr>
              <p:spPr>
                <a:xfrm>
                  <a:off x="2844995" y="5429879"/>
                  <a:ext cx="790986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kumimoji="1" lang="en-US" altLang="zh-CN" sz="1200" dirty="0">
                      <a:solidFill>
                        <a:srgbClr val="575756"/>
                      </a:solidFill>
                      <a:latin typeface="Microsoft YaHei" panose="020B0503020204020204" pitchFamily="34" charset="-122"/>
                      <a:ea typeface="Microsoft YaHei" panose="020B0503020204020204" pitchFamily="34" charset="-122"/>
                    </a:rPr>
                    <a:t>FR1 SCC</a:t>
                  </a:r>
                  <a:endParaRPr kumimoji="1" lang="zh-CN" altLang="en-US" sz="1200" dirty="0">
                    <a:solidFill>
                      <a:srgbClr val="575756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endParaRPr>
                </a:p>
              </p:txBody>
            </p:sp>
            <p:sp>
              <p:nvSpPr>
                <p:cNvPr id="14" name="文本框 13">
                  <a:extLst>
                    <a:ext uri="{FF2B5EF4-FFF2-40B4-BE49-F238E27FC236}">
                      <a16:creationId xmlns:a16="http://schemas.microsoft.com/office/drawing/2014/main" id="{9B28FB20-4471-44D1-9DF1-364EBC719CD2}"/>
                    </a:ext>
                  </a:extLst>
                </p:cNvPr>
                <p:cNvSpPr txBox="1"/>
                <p:nvPr/>
              </p:nvSpPr>
              <p:spPr>
                <a:xfrm>
                  <a:off x="2853177" y="5778296"/>
                  <a:ext cx="797398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kumimoji="1" lang="en-US" altLang="zh-CN" sz="1200" dirty="0">
                      <a:solidFill>
                        <a:srgbClr val="575756"/>
                      </a:solidFill>
                      <a:latin typeface="Microsoft YaHei" panose="020B0503020204020204" pitchFamily="34" charset="-122"/>
                      <a:ea typeface="Microsoft YaHei" panose="020B0503020204020204" pitchFamily="34" charset="-122"/>
                    </a:rPr>
                    <a:t>FR1 PCC</a:t>
                  </a:r>
                  <a:endParaRPr kumimoji="1" lang="zh-CN" altLang="en-US" sz="1200" dirty="0">
                    <a:solidFill>
                      <a:srgbClr val="575756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endParaRPr>
                </a:p>
              </p:txBody>
            </p:sp>
            <p:sp>
              <p:nvSpPr>
                <p:cNvPr id="15" name="文本框 14">
                  <a:extLst>
                    <a:ext uri="{FF2B5EF4-FFF2-40B4-BE49-F238E27FC236}">
                      <a16:creationId xmlns:a16="http://schemas.microsoft.com/office/drawing/2014/main" id="{B3830AC7-6284-4B52-B0AC-8CC2C106859A}"/>
                    </a:ext>
                  </a:extLst>
                </p:cNvPr>
                <p:cNvSpPr txBox="1"/>
                <p:nvPr/>
              </p:nvSpPr>
              <p:spPr>
                <a:xfrm>
                  <a:off x="1572510" y="4781755"/>
                  <a:ext cx="196996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kumimoji="1" lang="en-US" altLang="zh-CN" sz="1200" dirty="0">
                      <a:solidFill>
                        <a:srgbClr val="575756"/>
                      </a:solidFill>
                      <a:latin typeface="Microsoft YaHei" panose="020B0503020204020204" pitchFamily="34" charset="-122"/>
                      <a:ea typeface="Microsoft YaHei" panose="020B0503020204020204" pitchFamily="34" charset="-122"/>
                    </a:rPr>
                    <a:t>FR2 </a:t>
                  </a:r>
                  <a:r>
                    <a:rPr kumimoji="1" lang="en-US" altLang="zh-CN" sz="1200" b="1" dirty="0">
                      <a:solidFill>
                        <a:srgbClr val="FF0000"/>
                      </a:solidFill>
                      <a:latin typeface="Microsoft YaHei" panose="020B0503020204020204" pitchFamily="34" charset="-122"/>
                      <a:ea typeface="Microsoft YaHei" panose="020B0503020204020204" pitchFamily="34" charset="-122"/>
                    </a:rPr>
                    <a:t>inter-</a:t>
                  </a:r>
                  <a:r>
                    <a:rPr kumimoji="1" lang="en-US" altLang="zh-CN" sz="1200" b="1" dirty="0" err="1">
                      <a:solidFill>
                        <a:srgbClr val="FF0000"/>
                      </a:solidFill>
                      <a:latin typeface="Microsoft YaHei" panose="020B0503020204020204" pitchFamily="34" charset="-122"/>
                      <a:ea typeface="Microsoft YaHei" panose="020B0503020204020204" pitchFamily="34" charset="-122"/>
                    </a:rPr>
                    <a:t>freq</a:t>
                  </a:r>
                  <a:r>
                    <a:rPr kumimoji="1" lang="en-US" altLang="zh-CN" sz="1200" b="1" dirty="0">
                      <a:solidFill>
                        <a:srgbClr val="FF0000"/>
                      </a:solidFill>
                      <a:latin typeface="Microsoft YaHei" panose="020B0503020204020204" pitchFamily="34" charset="-122"/>
                      <a:ea typeface="Microsoft YaHei" panose="020B0503020204020204" pitchFamily="34" charset="-122"/>
                    </a:rPr>
                    <a:t> with gap</a:t>
                  </a:r>
                  <a:endParaRPr kumimoji="1" lang="zh-CN" altLang="en-US" sz="1200" b="1" dirty="0">
                    <a:solidFill>
                      <a:srgbClr val="FF0000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endParaRPr>
                </a:p>
              </p:txBody>
            </p:sp>
            <p:sp>
              <p:nvSpPr>
                <p:cNvPr id="16" name="文本框 15">
                  <a:extLst>
                    <a:ext uri="{FF2B5EF4-FFF2-40B4-BE49-F238E27FC236}">
                      <a16:creationId xmlns:a16="http://schemas.microsoft.com/office/drawing/2014/main" id="{D68936CC-9D9D-49E6-B84B-6A452F03AC17}"/>
                    </a:ext>
                  </a:extLst>
                </p:cNvPr>
                <p:cNvSpPr txBox="1"/>
                <p:nvPr/>
              </p:nvSpPr>
              <p:spPr>
                <a:xfrm>
                  <a:off x="5156632" y="4817237"/>
                  <a:ext cx="532518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kumimoji="1" lang="en-US" altLang="zh-CN" sz="1200" dirty="0">
                      <a:solidFill>
                        <a:srgbClr val="575756"/>
                      </a:solidFill>
                      <a:latin typeface="Microsoft YaHei" panose="020B0503020204020204" pitchFamily="34" charset="-122"/>
                      <a:ea typeface="Microsoft YaHei" panose="020B0503020204020204" pitchFamily="34" charset="-122"/>
                    </a:rPr>
                    <a:t>X= 1</a:t>
                  </a:r>
                  <a:endParaRPr kumimoji="1" lang="zh-CN" altLang="en-US" sz="1200" dirty="0">
                    <a:solidFill>
                      <a:srgbClr val="575756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endParaRPr>
                </a:p>
              </p:txBody>
            </p:sp>
            <p:sp>
              <p:nvSpPr>
                <p:cNvPr id="17" name="文本框 16">
                  <a:extLst>
                    <a:ext uri="{FF2B5EF4-FFF2-40B4-BE49-F238E27FC236}">
                      <a16:creationId xmlns:a16="http://schemas.microsoft.com/office/drawing/2014/main" id="{C7D38D3C-80FB-47C1-A66C-7AC845829EF5}"/>
                    </a:ext>
                  </a:extLst>
                </p:cNvPr>
                <p:cNvSpPr txBox="1"/>
                <p:nvPr/>
              </p:nvSpPr>
              <p:spPr>
                <a:xfrm>
                  <a:off x="5156632" y="5493063"/>
                  <a:ext cx="74892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kumimoji="1" lang="en-US" altLang="zh-CN" sz="1200" dirty="0">
                      <a:solidFill>
                        <a:srgbClr val="575756"/>
                      </a:solidFill>
                      <a:latin typeface="Microsoft YaHei" panose="020B0503020204020204" pitchFamily="34" charset="-122"/>
                      <a:ea typeface="Microsoft YaHei" panose="020B0503020204020204" pitchFamily="34" charset="-122"/>
                    </a:rPr>
                    <a:t>CSSF=1</a:t>
                  </a:r>
                  <a:endParaRPr kumimoji="1" lang="zh-CN" altLang="en-US" sz="1200" dirty="0">
                    <a:solidFill>
                      <a:srgbClr val="575756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endParaRPr>
                </a:p>
              </p:txBody>
            </p:sp>
            <p:sp>
              <p:nvSpPr>
                <p:cNvPr id="18" name="文本框 17">
                  <a:extLst>
                    <a:ext uri="{FF2B5EF4-FFF2-40B4-BE49-F238E27FC236}">
                      <a16:creationId xmlns:a16="http://schemas.microsoft.com/office/drawing/2014/main" id="{66C051A6-7670-4819-A096-B80A79B7D9E4}"/>
                    </a:ext>
                  </a:extLst>
                </p:cNvPr>
                <p:cNvSpPr txBox="1"/>
                <p:nvPr/>
              </p:nvSpPr>
              <p:spPr>
                <a:xfrm>
                  <a:off x="5156632" y="5854715"/>
                  <a:ext cx="74892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kumimoji="1" lang="en-US" altLang="zh-CN" sz="1200" dirty="0">
                      <a:solidFill>
                        <a:srgbClr val="575756"/>
                      </a:solidFill>
                      <a:latin typeface="Microsoft YaHei" panose="020B0503020204020204" pitchFamily="34" charset="-122"/>
                      <a:ea typeface="Microsoft YaHei" panose="020B0503020204020204" pitchFamily="34" charset="-122"/>
                    </a:rPr>
                    <a:t>CSSF=1</a:t>
                  </a:r>
                  <a:endParaRPr kumimoji="1" lang="zh-CN" altLang="en-US" sz="1200" dirty="0">
                    <a:solidFill>
                      <a:srgbClr val="575756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endParaRPr>
                </a:p>
              </p:txBody>
            </p:sp>
            <p:cxnSp>
              <p:nvCxnSpPr>
                <p:cNvPr id="20" name="直接箭头连接符 19">
                  <a:extLst>
                    <a:ext uri="{FF2B5EF4-FFF2-40B4-BE49-F238E27FC236}">
                      <a16:creationId xmlns:a16="http://schemas.microsoft.com/office/drawing/2014/main" id="{65027A79-577F-4404-A8E3-60D87258E802}"/>
                    </a:ext>
                  </a:extLst>
                </p:cNvPr>
                <p:cNvCxnSpPr>
                  <a:stCxn id="10" idx="2"/>
                </p:cNvCxnSpPr>
                <p:nvPr/>
              </p:nvCxnSpPr>
              <p:spPr>
                <a:xfrm flipH="1">
                  <a:off x="4776337" y="5067497"/>
                  <a:ext cx="1" cy="189042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1" name="文本框 20">
                  <a:extLst>
                    <a:ext uri="{FF2B5EF4-FFF2-40B4-BE49-F238E27FC236}">
                      <a16:creationId xmlns:a16="http://schemas.microsoft.com/office/drawing/2014/main" id="{2FCC41EF-909B-48E5-9FE4-84EE26E28F3F}"/>
                    </a:ext>
                  </a:extLst>
                </p:cNvPr>
                <p:cNvSpPr txBox="1"/>
                <p:nvPr/>
              </p:nvSpPr>
              <p:spPr>
                <a:xfrm>
                  <a:off x="4142557" y="5196960"/>
                  <a:ext cx="1524200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kumimoji="1" lang="en-US" altLang="zh-CN" sz="1200" dirty="0">
                      <a:solidFill>
                        <a:srgbClr val="575756"/>
                      </a:solidFill>
                      <a:latin typeface="Microsoft YaHei" panose="020B0503020204020204" pitchFamily="34" charset="-122"/>
                      <a:ea typeface="Microsoft YaHei" panose="020B0503020204020204" pitchFamily="34" charset="-122"/>
                    </a:rPr>
                    <a:t>Measurement gap</a:t>
                  </a:r>
                  <a:endParaRPr kumimoji="1" lang="zh-CN" altLang="en-US" sz="1200" dirty="0">
                    <a:solidFill>
                      <a:srgbClr val="575756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endParaRPr>
                </a:p>
              </p:txBody>
            </p:sp>
            <p:sp>
              <p:nvSpPr>
                <p:cNvPr id="23" name="文本框 22">
                  <a:extLst>
                    <a:ext uri="{FF2B5EF4-FFF2-40B4-BE49-F238E27FC236}">
                      <a16:creationId xmlns:a16="http://schemas.microsoft.com/office/drawing/2014/main" id="{8D3CDB07-C818-48AB-9CCA-01EE8F02F407}"/>
                    </a:ext>
                  </a:extLst>
                </p:cNvPr>
                <p:cNvSpPr txBox="1"/>
                <p:nvPr/>
              </p:nvSpPr>
              <p:spPr>
                <a:xfrm>
                  <a:off x="8848876" y="4792745"/>
                  <a:ext cx="857340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/>
                  <a:r>
                    <a:rPr kumimoji="1" lang="en-US" altLang="zh-CN" sz="1200" b="1" dirty="0">
                      <a:solidFill>
                        <a:srgbClr val="0000FF"/>
                      </a:solidFill>
                      <a:latin typeface="Microsoft YaHei" panose="020B0503020204020204" pitchFamily="34" charset="-122"/>
                      <a:ea typeface="Microsoft YaHei" panose="020B0503020204020204" pitchFamily="34" charset="-122"/>
                    </a:rPr>
                    <a:t>CSSF= 2</a:t>
                  </a:r>
                  <a:endParaRPr kumimoji="1" lang="zh-CN" altLang="en-US" sz="1200" b="1" dirty="0">
                    <a:solidFill>
                      <a:srgbClr val="0000FF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endParaRPr>
                </a:p>
              </p:txBody>
            </p:sp>
            <p:sp>
              <p:nvSpPr>
                <p:cNvPr id="24" name="文本框 23">
                  <a:extLst>
                    <a:ext uri="{FF2B5EF4-FFF2-40B4-BE49-F238E27FC236}">
                      <a16:creationId xmlns:a16="http://schemas.microsoft.com/office/drawing/2014/main" id="{1C0A9E14-4046-42D9-9087-A72D95B29446}"/>
                    </a:ext>
                  </a:extLst>
                </p:cNvPr>
                <p:cNvSpPr txBox="1"/>
                <p:nvPr/>
              </p:nvSpPr>
              <p:spPr>
                <a:xfrm>
                  <a:off x="8848876" y="5468570"/>
                  <a:ext cx="857340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/>
                  <a:r>
                    <a:rPr kumimoji="1" lang="en-US" altLang="zh-CN" sz="1200" dirty="0">
                      <a:solidFill>
                        <a:srgbClr val="575756"/>
                      </a:solidFill>
                      <a:latin typeface="Microsoft YaHei" panose="020B0503020204020204" pitchFamily="34" charset="-122"/>
                      <a:ea typeface="Microsoft YaHei" panose="020B0503020204020204" pitchFamily="34" charset="-122"/>
                    </a:rPr>
                    <a:t>CSSF= 2</a:t>
                  </a:r>
                  <a:endParaRPr kumimoji="1" lang="zh-CN" altLang="en-US" sz="1200" dirty="0">
                    <a:solidFill>
                      <a:srgbClr val="575756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endParaRPr>
                </a:p>
              </p:txBody>
            </p:sp>
            <p:sp>
              <p:nvSpPr>
                <p:cNvPr id="25" name="文本框 24">
                  <a:extLst>
                    <a:ext uri="{FF2B5EF4-FFF2-40B4-BE49-F238E27FC236}">
                      <a16:creationId xmlns:a16="http://schemas.microsoft.com/office/drawing/2014/main" id="{30565D90-60F7-4D11-8A10-772D43750201}"/>
                    </a:ext>
                  </a:extLst>
                </p:cNvPr>
                <p:cNvSpPr txBox="1"/>
                <p:nvPr/>
              </p:nvSpPr>
              <p:spPr>
                <a:xfrm>
                  <a:off x="8848876" y="5830223"/>
                  <a:ext cx="753257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/>
                  <a:r>
                    <a:rPr kumimoji="1" lang="en-US" altLang="zh-CN" sz="1200" dirty="0">
                      <a:solidFill>
                        <a:srgbClr val="575756"/>
                      </a:solidFill>
                      <a:latin typeface="Microsoft YaHei" panose="020B0503020204020204" pitchFamily="34" charset="-122"/>
                      <a:ea typeface="Microsoft YaHei" panose="020B0503020204020204" pitchFamily="34" charset="-122"/>
                    </a:rPr>
                    <a:t>CSSF=1</a:t>
                  </a:r>
                  <a:endParaRPr kumimoji="1" lang="zh-CN" altLang="en-US" sz="1200" dirty="0">
                    <a:solidFill>
                      <a:srgbClr val="575756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endParaRPr>
                </a:p>
              </p:txBody>
            </p:sp>
            <p:sp>
              <p:nvSpPr>
                <p:cNvPr id="26" name="矩形 25">
                  <a:extLst>
                    <a:ext uri="{FF2B5EF4-FFF2-40B4-BE49-F238E27FC236}">
                      <a16:creationId xmlns:a16="http://schemas.microsoft.com/office/drawing/2014/main" id="{4235914B-16A3-4F7C-AD12-71C5A9878FC4}"/>
                    </a:ext>
                  </a:extLst>
                </p:cNvPr>
                <p:cNvSpPr/>
                <p:nvPr/>
              </p:nvSpPr>
              <p:spPr>
                <a:xfrm>
                  <a:off x="10292930" y="5499024"/>
                  <a:ext cx="625902" cy="200687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1200" dirty="0"/>
                </a:p>
              </p:txBody>
            </p:sp>
            <p:sp>
              <p:nvSpPr>
                <p:cNvPr id="27" name="矩形 26">
                  <a:extLst>
                    <a:ext uri="{FF2B5EF4-FFF2-40B4-BE49-F238E27FC236}">
                      <a16:creationId xmlns:a16="http://schemas.microsoft.com/office/drawing/2014/main" id="{BFFBA8AE-DC1A-4A44-837F-5630D2EA09AF}"/>
                    </a:ext>
                  </a:extLst>
                </p:cNvPr>
                <p:cNvSpPr/>
                <p:nvPr/>
              </p:nvSpPr>
              <p:spPr>
                <a:xfrm>
                  <a:off x="10292930" y="5851421"/>
                  <a:ext cx="625902" cy="200687"/>
                </a:xfrm>
                <a:prstGeom prst="rect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1200" dirty="0"/>
                </a:p>
              </p:txBody>
            </p:sp>
            <p:sp>
              <p:nvSpPr>
                <p:cNvPr id="28" name="矩形 27">
                  <a:extLst>
                    <a:ext uri="{FF2B5EF4-FFF2-40B4-BE49-F238E27FC236}">
                      <a16:creationId xmlns:a16="http://schemas.microsoft.com/office/drawing/2014/main" id="{59C5BCB0-9332-4B0E-A31F-86928FD59E20}"/>
                    </a:ext>
                  </a:extLst>
                </p:cNvPr>
                <p:cNvSpPr/>
                <p:nvPr/>
              </p:nvSpPr>
              <p:spPr>
                <a:xfrm>
                  <a:off x="10292930" y="4819912"/>
                  <a:ext cx="625902" cy="200687"/>
                </a:xfrm>
                <a:prstGeom prst="rect">
                  <a:avLst/>
                </a:prstGeom>
                <a:solidFill>
                  <a:srgbClr val="92D0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1200" dirty="0"/>
                </a:p>
              </p:txBody>
            </p:sp>
            <p:sp>
              <p:nvSpPr>
                <p:cNvPr id="29" name="文本框 28">
                  <a:extLst>
                    <a:ext uri="{FF2B5EF4-FFF2-40B4-BE49-F238E27FC236}">
                      <a16:creationId xmlns:a16="http://schemas.microsoft.com/office/drawing/2014/main" id="{3C43C746-DD4C-46A4-923D-454C5C769AFC}"/>
                    </a:ext>
                  </a:extLst>
                </p:cNvPr>
                <p:cNvSpPr txBox="1"/>
                <p:nvPr/>
              </p:nvSpPr>
              <p:spPr>
                <a:xfrm>
                  <a:off x="10918831" y="4752050"/>
                  <a:ext cx="93145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/>
                  <a:r>
                    <a:rPr kumimoji="1" lang="en-US" altLang="zh-CN" sz="1400" b="1" dirty="0">
                      <a:solidFill>
                        <a:srgbClr val="C7000B"/>
                      </a:solidFill>
                      <a:latin typeface="Microsoft YaHei" panose="020B0503020204020204" pitchFamily="34" charset="-122"/>
                      <a:ea typeface="Microsoft YaHei" panose="020B0503020204020204" pitchFamily="34" charset="-122"/>
                    </a:rPr>
                    <a:t>CSSF=</a:t>
                  </a:r>
                  <a:r>
                    <a:rPr kumimoji="1" lang="en-US" altLang="zh-CN" sz="1600" b="1" dirty="0">
                      <a:solidFill>
                        <a:srgbClr val="C7000B"/>
                      </a:solidFill>
                      <a:latin typeface="Microsoft YaHei" panose="020B0503020204020204" pitchFamily="34" charset="-122"/>
                      <a:ea typeface="Microsoft YaHei" panose="020B0503020204020204" pitchFamily="34" charset="-122"/>
                    </a:rPr>
                    <a:t>1</a:t>
                  </a:r>
                  <a:endParaRPr kumimoji="1" lang="zh-CN" altLang="en-US" sz="1400" b="1" dirty="0">
                    <a:solidFill>
                      <a:srgbClr val="C7000B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endParaRPr>
                </a:p>
              </p:txBody>
            </p:sp>
            <p:sp>
              <p:nvSpPr>
                <p:cNvPr id="30" name="文本框 29">
                  <a:extLst>
                    <a:ext uri="{FF2B5EF4-FFF2-40B4-BE49-F238E27FC236}">
                      <a16:creationId xmlns:a16="http://schemas.microsoft.com/office/drawing/2014/main" id="{911EA5FC-40A1-4D67-8DB5-A907E7E8C3D2}"/>
                    </a:ext>
                  </a:extLst>
                </p:cNvPr>
                <p:cNvSpPr txBox="1"/>
                <p:nvPr/>
              </p:nvSpPr>
              <p:spPr>
                <a:xfrm>
                  <a:off x="10918831" y="5474531"/>
                  <a:ext cx="972315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/>
                  <a:r>
                    <a:rPr kumimoji="1" lang="en-US" altLang="zh-CN" sz="1400" b="1" dirty="0">
                      <a:solidFill>
                        <a:srgbClr val="C7000B"/>
                      </a:solidFill>
                      <a:latin typeface="Microsoft YaHei" panose="020B0503020204020204" pitchFamily="34" charset="-122"/>
                      <a:ea typeface="Microsoft YaHei" panose="020B0503020204020204" pitchFamily="34" charset="-122"/>
                    </a:rPr>
                    <a:t>CSSF=1</a:t>
                  </a:r>
                  <a:endParaRPr kumimoji="1" lang="zh-CN" altLang="en-US" sz="1400" b="1" dirty="0">
                    <a:solidFill>
                      <a:srgbClr val="C7000B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endParaRPr>
                </a:p>
              </p:txBody>
            </p:sp>
            <p:sp>
              <p:nvSpPr>
                <p:cNvPr id="31" name="文本框 30">
                  <a:extLst>
                    <a:ext uri="{FF2B5EF4-FFF2-40B4-BE49-F238E27FC236}">
                      <a16:creationId xmlns:a16="http://schemas.microsoft.com/office/drawing/2014/main" id="{6887A12E-59E6-4AEE-9E7A-9935F7FAD8ED}"/>
                    </a:ext>
                  </a:extLst>
                </p:cNvPr>
                <p:cNvSpPr txBox="1"/>
                <p:nvPr/>
              </p:nvSpPr>
              <p:spPr>
                <a:xfrm>
                  <a:off x="10918831" y="5836184"/>
                  <a:ext cx="985385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/>
                  <a:r>
                    <a:rPr kumimoji="1" lang="en-US" altLang="zh-CN" sz="1200" dirty="0">
                      <a:solidFill>
                        <a:srgbClr val="575756"/>
                      </a:solidFill>
                      <a:latin typeface="Microsoft YaHei" panose="020B0503020204020204" pitchFamily="34" charset="-122"/>
                      <a:ea typeface="Microsoft YaHei" panose="020B0503020204020204" pitchFamily="34" charset="-122"/>
                    </a:rPr>
                    <a:t>CSSF=1</a:t>
                  </a:r>
                  <a:endParaRPr kumimoji="1" lang="zh-CN" altLang="en-US" sz="1200" dirty="0">
                    <a:solidFill>
                      <a:srgbClr val="575756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endParaRPr>
                </a:p>
              </p:txBody>
            </p:sp>
            <p:sp>
              <p:nvSpPr>
                <p:cNvPr id="32" name="文本框 31">
                  <a:extLst>
                    <a:ext uri="{FF2B5EF4-FFF2-40B4-BE49-F238E27FC236}">
                      <a16:creationId xmlns:a16="http://schemas.microsoft.com/office/drawing/2014/main" id="{D4ECB89A-5DAC-4C00-8A75-8BD18CA12FB2}"/>
                    </a:ext>
                  </a:extLst>
                </p:cNvPr>
                <p:cNvSpPr txBox="1"/>
                <p:nvPr/>
              </p:nvSpPr>
              <p:spPr>
                <a:xfrm>
                  <a:off x="3567655" y="4157418"/>
                  <a:ext cx="2324830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kumimoji="1" lang="en-US" altLang="zh-CN" sz="1200" dirty="0">
                      <a:solidFill>
                        <a:srgbClr val="575756"/>
                      </a:solidFill>
                      <a:latin typeface="Microsoft YaHei" panose="020B0503020204020204" pitchFamily="34" charset="-122"/>
                      <a:ea typeface="Microsoft YaHei" panose="020B0503020204020204" pitchFamily="34" charset="-122"/>
                    </a:rPr>
                    <a:t>Current requirements for within gap and outside gap</a:t>
                  </a:r>
                  <a:endParaRPr kumimoji="1" lang="zh-CN" altLang="en-US" sz="1200" dirty="0">
                    <a:solidFill>
                      <a:srgbClr val="575756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endParaRPr>
                </a:p>
              </p:txBody>
            </p:sp>
            <p:sp>
              <p:nvSpPr>
                <p:cNvPr id="34" name="文本框 33">
                  <a:extLst>
                    <a:ext uri="{FF2B5EF4-FFF2-40B4-BE49-F238E27FC236}">
                      <a16:creationId xmlns:a16="http://schemas.microsoft.com/office/drawing/2014/main" id="{1822C1E1-0258-4D08-A2F5-81367BC86DB3}"/>
                    </a:ext>
                  </a:extLst>
                </p:cNvPr>
                <p:cNvSpPr txBox="1"/>
                <p:nvPr/>
              </p:nvSpPr>
              <p:spPr>
                <a:xfrm>
                  <a:off x="6953192" y="4140626"/>
                  <a:ext cx="186688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kumimoji="1" lang="en-US" altLang="zh-CN" sz="1200" dirty="0">
                      <a:solidFill>
                        <a:srgbClr val="575756"/>
                      </a:solidFill>
                      <a:latin typeface="Microsoft YaHei" panose="020B0503020204020204" pitchFamily="34" charset="-122"/>
                      <a:ea typeface="Microsoft YaHei" panose="020B0503020204020204" pitchFamily="34" charset="-122"/>
                    </a:rPr>
                    <a:t>Current requirements for outside gap</a:t>
                  </a:r>
                  <a:endParaRPr kumimoji="1" lang="zh-CN" altLang="en-US" sz="1200" dirty="0">
                    <a:solidFill>
                      <a:srgbClr val="575756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endParaRPr>
                </a:p>
              </p:txBody>
            </p:sp>
            <p:sp>
              <p:nvSpPr>
                <p:cNvPr id="35" name="文本框 34">
                  <a:extLst>
                    <a:ext uri="{FF2B5EF4-FFF2-40B4-BE49-F238E27FC236}">
                      <a16:creationId xmlns:a16="http://schemas.microsoft.com/office/drawing/2014/main" id="{3ED8B78B-4AF9-4D72-8A43-3F29C8E0CABB}"/>
                    </a:ext>
                  </a:extLst>
                </p:cNvPr>
                <p:cNvSpPr txBox="1"/>
                <p:nvPr/>
              </p:nvSpPr>
              <p:spPr>
                <a:xfrm>
                  <a:off x="9985388" y="4177420"/>
                  <a:ext cx="202082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kumimoji="1" lang="en-US" altLang="zh-CN" sz="1200" b="1" dirty="0">
                      <a:solidFill>
                        <a:srgbClr val="FF0000"/>
                      </a:solidFill>
                      <a:latin typeface="Microsoft YaHei" panose="020B0503020204020204" pitchFamily="34" charset="-122"/>
                      <a:ea typeface="Microsoft YaHei" panose="020B0503020204020204" pitchFamily="34" charset="-122"/>
                    </a:rPr>
                    <a:t>Proposed solution for outside gap</a:t>
                  </a:r>
                  <a:endParaRPr kumimoji="1" lang="zh-CN" altLang="en-US" sz="1200" b="1" dirty="0">
                    <a:solidFill>
                      <a:srgbClr val="FF0000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endParaRPr>
                </a:p>
              </p:txBody>
            </p:sp>
            <p:sp>
              <p:nvSpPr>
                <p:cNvPr id="36" name="文本框 35">
                  <a:extLst>
                    <a:ext uri="{FF2B5EF4-FFF2-40B4-BE49-F238E27FC236}">
                      <a16:creationId xmlns:a16="http://schemas.microsoft.com/office/drawing/2014/main" id="{64E9485B-7DA7-4189-B6F6-61A25D0042C0}"/>
                    </a:ext>
                  </a:extLst>
                </p:cNvPr>
                <p:cNvSpPr txBox="1"/>
                <p:nvPr/>
              </p:nvSpPr>
              <p:spPr>
                <a:xfrm>
                  <a:off x="6426961" y="5442787"/>
                  <a:ext cx="170790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kumimoji="1" lang="en-US" altLang="zh-CN" sz="1200" dirty="0">
                      <a:solidFill>
                        <a:srgbClr val="575756"/>
                      </a:solidFill>
                      <a:latin typeface="Microsoft YaHei" panose="020B0503020204020204" pitchFamily="34" charset="-122"/>
                      <a:ea typeface="Microsoft YaHei" panose="020B0503020204020204" pitchFamily="34" charset="-122"/>
                    </a:rPr>
                    <a:t>FR1 SCC outside gap</a:t>
                  </a:r>
                  <a:endParaRPr kumimoji="1" lang="zh-CN" altLang="en-US" sz="1200" dirty="0">
                    <a:solidFill>
                      <a:srgbClr val="575756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endParaRPr>
                </a:p>
              </p:txBody>
            </p:sp>
            <p:sp>
              <p:nvSpPr>
                <p:cNvPr id="37" name="文本框 36">
                  <a:extLst>
                    <a:ext uri="{FF2B5EF4-FFF2-40B4-BE49-F238E27FC236}">
                      <a16:creationId xmlns:a16="http://schemas.microsoft.com/office/drawing/2014/main" id="{11EC3AFF-B622-4C7E-87A2-B8109F6FA5C6}"/>
                    </a:ext>
                  </a:extLst>
                </p:cNvPr>
                <p:cNvSpPr txBox="1"/>
                <p:nvPr/>
              </p:nvSpPr>
              <p:spPr>
                <a:xfrm>
                  <a:off x="6446563" y="5823732"/>
                  <a:ext cx="1714315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kumimoji="1" lang="en-US" altLang="zh-CN" sz="1200" dirty="0">
                      <a:solidFill>
                        <a:srgbClr val="575756"/>
                      </a:solidFill>
                      <a:latin typeface="Microsoft YaHei" panose="020B0503020204020204" pitchFamily="34" charset="-122"/>
                      <a:ea typeface="Microsoft YaHei" panose="020B0503020204020204" pitchFamily="34" charset="-122"/>
                    </a:rPr>
                    <a:t>FR1 PCC outside gap</a:t>
                  </a:r>
                  <a:endParaRPr kumimoji="1" lang="zh-CN" altLang="en-US" sz="1200" dirty="0">
                    <a:solidFill>
                      <a:srgbClr val="575756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endParaRPr>
                </a:p>
              </p:txBody>
            </p:sp>
            <p:sp>
              <p:nvSpPr>
                <p:cNvPr id="38" name="文本框 37">
                  <a:extLst>
                    <a:ext uri="{FF2B5EF4-FFF2-40B4-BE49-F238E27FC236}">
                      <a16:creationId xmlns:a16="http://schemas.microsoft.com/office/drawing/2014/main" id="{42F47F4B-4AC8-435E-8876-24754D2BF505}"/>
                    </a:ext>
                  </a:extLst>
                </p:cNvPr>
                <p:cNvSpPr txBox="1"/>
                <p:nvPr/>
              </p:nvSpPr>
              <p:spPr>
                <a:xfrm>
                  <a:off x="6399041" y="4790498"/>
                  <a:ext cx="170790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kumimoji="1" lang="en-US" altLang="zh-CN" sz="1200" dirty="0">
                      <a:solidFill>
                        <a:srgbClr val="575756"/>
                      </a:solidFill>
                      <a:latin typeface="Microsoft YaHei" panose="020B0503020204020204" pitchFamily="34" charset="-122"/>
                      <a:ea typeface="Microsoft YaHei" panose="020B0503020204020204" pitchFamily="34" charset="-122"/>
                    </a:rPr>
                    <a:t>FR2 SCC outside gap</a:t>
                  </a:r>
                  <a:endParaRPr kumimoji="1" lang="zh-CN" altLang="en-US" sz="1200" dirty="0">
                    <a:solidFill>
                      <a:srgbClr val="575756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endParaRPr>
                </a:p>
              </p:txBody>
            </p:sp>
          </p:grpSp>
          <p:sp>
            <p:nvSpPr>
              <p:cNvPr id="11" name="矩形 10"/>
              <p:cNvSpPr/>
              <p:nvPr/>
            </p:nvSpPr>
            <p:spPr>
              <a:xfrm>
                <a:off x="8269793" y="2351314"/>
                <a:ext cx="2270928" cy="2180493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1822C1E1-0258-4D08-A2F5-81367BC86DB3}"/>
                  </a:ext>
                </a:extLst>
              </p:cNvPr>
              <p:cNvSpPr txBox="1"/>
              <p:nvPr/>
            </p:nvSpPr>
            <p:spPr>
              <a:xfrm>
                <a:off x="5134708" y="4460091"/>
                <a:ext cx="244428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1200" dirty="0">
                    <a:solidFill>
                      <a:srgbClr val="0000FF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PCC uses one searcher; all SCCs share the other searcher</a:t>
                </a:r>
                <a:endParaRPr kumimoji="1" lang="zh-CN" altLang="en-US" sz="1200" dirty="0">
                  <a:solidFill>
                    <a:srgbClr val="0000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1822C1E1-0258-4D08-A2F5-81367BC86DB3}"/>
                  </a:ext>
                </a:extLst>
              </p:cNvPr>
              <p:cNvSpPr txBox="1"/>
              <p:nvPr/>
            </p:nvSpPr>
            <p:spPr>
              <a:xfrm>
                <a:off x="8176018" y="4602443"/>
                <a:ext cx="2932435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1200" dirty="0">
                    <a:solidFill>
                      <a:srgbClr val="FF0000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PCC uses searcher#1; FR1 SCC uses searcher#2; FR2 SCC uses searcher#3;</a:t>
                </a:r>
                <a:endParaRPr kumimoji="1" lang="zh-CN" altLang="en-US" sz="1200" dirty="0">
                  <a:solidFill>
                    <a:srgbClr val="FF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  <a:p>
                <a:endParaRPr kumimoji="1" lang="zh-CN" altLang="en-US" sz="1200" dirty="0">
                  <a:solidFill>
                    <a:srgbClr val="FF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0B22C0AB-01B8-40E0-8DC2-F1B94C0B09A8}"/>
                </a:ext>
              </a:extLst>
            </p:cNvPr>
            <p:cNvSpPr/>
            <p:nvPr/>
          </p:nvSpPr>
          <p:spPr>
            <a:xfrm>
              <a:off x="980110" y="4064889"/>
              <a:ext cx="3469970" cy="675009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 dirty="0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D4ECB89A-5DAC-4C00-8A75-8BD18CA12FB2}"/>
                </a:ext>
              </a:extLst>
            </p:cNvPr>
            <p:cNvSpPr txBox="1"/>
            <p:nvPr/>
          </p:nvSpPr>
          <p:spPr>
            <a:xfrm>
              <a:off x="-76863" y="4302085"/>
              <a:ext cx="10784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200" dirty="0">
                  <a:solidFill>
                    <a:srgbClr val="575756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Outside gap</a:t>
              </a:r>
              <a:endParaRPr kumimoji="1" lang="zh-CN" altLang="en-US" sz="1200" dirty="0">
                <a:solidFill>
                  <a:srgbClr val="575756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733748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Further RRM enhancement: Interruptions at NR SRS antenna port switching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477578" y="1329922"/>
            <a:ext cx="11239500" cy="5320259"/>
          </a:xfrm>
        </p:spPr>
        <p:txBody>
          <a:bodyPr/>
          <a:lstStyle/>
          <a:p>
            <a:pPr algn="just"/>
            <a:r>
              <a:rPr lang="en-US" altLang="zh-CN" dirty="0"/>
              <a:t>Motivation</a:t>
            </a:r>
          </a:p>
          <a:p>
            <a:pPr marL="446501" lvl="1" indent="-285750" algn="just">
              <a:spcAft>
                <a:spcPts val="600"/>
              </a:spcAft>
              <a:buClr>
                <a:schemeClr val="tx1"/>
              </a:buClr>
              <a:buFont typeface=".AppleSystemUIFont"/>
              <a:buChar char="&gt;"/>
              <a:tabLst>
                <a:tab pos="1208088" algn="ctr"/>
              </a:tabLst>
            </a:pPr>
            <a:r>
              <a:rPr lang="en-US" altLang="zh-CN" sz="1600" dirty="0">
                <a:ea typeface="Microsoft YaHei" panose="020B0503020204020204" pitchFamily="34" charset="-122"/>
              </a:rPr>
              <a:t>In current RRM spec, it is assumed that SRS resource for SRS antenna switching is allocated at the last 6 symbols of a slot. However, SRS starting in any symbol within a slot is already supported since Rel-16. Thus, some SRS antenna port switching scenarios are not covered by current RAN4 requirements.</a:t>
            </a:r>
          </a:p>
          <a:p>
            <a:pPr marL="446501" lvl="1" indent="-285750" algn="just">
              <a:spcAft>
                <a:spcPts val="600"/>
              </a:spcAft>
              <a:buClr>
                <a:schemeClr val="tx1"/>
              </a:buClr>
              <a:buFont typeface=".AppleSystemUIFont"/>
              <a:buChar char="&gt;"/>
              <a:tabLst>
                <a:tab pos="1208088" algn="ctr"/>
              </a:tabLst>
            </a:pPr>
            <a:r>
              <a:rPr lang="en-US" altLang="zh-CN" sz="1600" dirty="0">
                <a:ea typeface="Microsoft YaHei" panose="020B0503020204020204" pitchFamily="34" charset="-122"/>
              </a:rPr>
              <a:t>In Rel-17 interruption requirements at NR SRS antenna port switching, following scenarios are considered:</a:t>
            </a:r>
          </a:p>
          <a:p>
            <a:pPr marL="675101" lvl="2" indent="-285750" algn="just"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-"/>
              <a:tabLst>
                <a:tab pos="1208088" algn="ctr"/>
              </a:tabLst>
            </a:pPr>
            <a:r>
              <a:rPr lang="en-US" altLang="zh-CN" sz="1600" i="1" dirty="0">
                <a:solidFill>
                  <a:srgbClr val="0000FF"/>
                </a:solidFill>
                <a:ea typeface="Microsoft YaHei" panose="020B0503020204020204" pitchFamily="34" charset="-122"/>
              </a:rPr>
              <a:t>Scenario 1: when X=1 SRS symbol is configured in a slot for SRS antenna port switching</a:t>
            </a:r>
          </a:p>
          <a:p>
            <a:pPr marL="675101" lvl="2" indent="-285750" algn="just"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-"/>
              <a:tabLst>
                <a:tab pos="1208088" algn="ctr"/>
              </a:tabLst>
            </a:pPr>
            <a:r>
              <a:rPr lang="en-US" altLang="zh-CN" sz="1600" i="1" dirty="0">
                <a:solidFill>
                  <a:srgbClr val="0000FF"/>
                </a:solidFill>
                <a:ea typeface="Microsoft YaHei" panose="020B0503020204020204" pitchFamily="34" charset="-122"/>
              </a:rPr>
              <a:t>Scenario 2: otherwise, using X=6 SRS symbols in a slot as assumption of SRS transmission time</a:t>
            </a:r>
          </a:p>
          <a:p>
            <a:pPr marL="389351" lvl="2" indent="0" algn="just">
              <a:spcAft>
                <a:spcPts val="600"/>
              </a:spcAft>
              <a:buClr>
                <a:schemeClr val="tx1"/>
              </a:buClr>
              <a:buNone/>
              <a:tabLst>
                <a:tab pos="1208088" algn="ctr"/>
              </a:tabLst>
            </a:pPr>
            <a:r>
              <a:rPr lang="en-US" altLang="zh-CN" sz="1600" dirty="0">
                <a:ea typeface="Microsoft YaHei" panose="020B0503020204020204" pitchFamily="34" charset="-122"/>
              </a:rPr>
              <a:t>Symbol level interruption requirement is only considered for scenario 1 for synchronized case. For all other cases, interruption requirement is defined in number of </a:t>
            </a:r>
            <a:r>
              <a:rPr lang="en-US" altLang="zh-CN" sz="1600" dirty="0">
                <a:solidFill>
                  <a:schemeClr val="accent1"/>
                </a:solidFill>
                <a:ea typeface="Microsoft YaHei" panose="020B0503020204020204" pitchFamily="34" charset="-122"/>
              </a:rPr>
              <a:t>slots</a:t>
            </a:r>
            <a:r>
              <a:rPr lang="en-US" altLang="zh-CN" sz="1600" dirty="0">
                <a:ea typeface="Microsoft YaHei" panose="020B0503020204020204" pitchFamily="34" charset="-122"/>
              </a:rPr>
              <a:t>, which may be much longer than the actual interruption length.</a:t>
            </a:r>
          </a:p>
          <a:p>
            <a:pPr marL="228600" lvl="1" indent="0" algn="just">
              <a:buNone/>
            </a:pPr>
            <a:endParaRPr lang="en-US" altLang="zh-CN" dirty="0"/>
          </a:p>
          <a:p>
            <a:pPr marL="0" indent="0" algn="just">
              <a:buNone/>
            </a:pPr>
            <a:endParaRPr lang="en-US" altLang="zh-CN" sz="2000" dirty="0"/>
          </a:p>
          <a:p>
            <a:pPr algn="just"/>
            <a:r>
              <a:rPr lang="en-US" altLang="zh-CN" dirty="0"/>
              <a:t>Objective</a:t>
            </a:r>
          </a:p>
          <a:p>
            <a:pPr marL="446501" lvl="1" indent="-285750" algn="just">
              <a:spcAft>
                <a:spcPts val="600"/>
              </a:spcAft>
              <a:buClr>
                <a:schemeClr val="tx1"/>
              </a:buClr>
              <a:buFont typeface=".AppleSystemUIFont"/>
              <a:buChar char="&gt;"/>
              <a:tabLst>
                <a:tab pos="1208088" algn="ctr"/>
              </a:tabLst>
            </a:pPr>
            <a:r>
              <a:rPr lang="en-US" altLang="zh-CN" sz="1600" dirty="0">
                <a:ea typeface="Microsoft YaHei" panose="020B0503020204020204" pitchFamily="34" charset="-122"/>
              </a:rPr>
              <a:t>Interruption requirements </a:t>
            </a:r>
            <a:r>
              <a:rPr lang="en-US" altLang="zh-CN" sz="1600" dirty="0"/>
              <a:t>at NR SRS antenna port switching when SRS starting in any symbol of a slot</a:t>
            </a:r>
          </a:p>
          <a:p>
            <a:pPr marL="446501" lvl="1" indent="-285750" algn="just">
              <a:spcAft>
                <a:spcPts val="600"/>
              </a:spcAft>
              <a:buClr>
                <a:schemeClr val="tx1"/>
              </a:buClr>
              <a:buFont typeface=".AppleSystemUIFont"/>
              <a:buChar char="&gt;"/>
              <a:tabLst>
                <a:tab pos="1208088" algn="ctr"/>
              </a:tabLst>
            </a:pPr>
            <a:r>
              <a:rPr lang="en-US" altLang="zh-CN" sz="1600" dirty="0">
                <a:ea typeface="Microsoft YaHei" panose="020B0503020204020204" pitchFamily="34" charset="-122"/>
              </a:rPr>
              <a:t>Finer granularity of interruption requirements </a:t>
            </a:r>
            <a:r>
              <a:rPr lang="en-US" altLang="zh-CN" sz="1600" dirty="0"/>
              <a:t>at NR SRS antenna port switching (i.e. symbol level interruption length for more applicable scenarios)</a:t>
            </a:r>
            <a:r>
              <a:rPr lang="en-US" altLang="zh-CN" sz="1600" dirty="0">
                <a:ea typeface="Microsoft YaHei" panose="020B0503020204020204" pitchFamily="34" charset="-122"/>
              </a:rPr>
              <a:t> </a:t>
            </a:r>
          </a:p>
          <a:p>
            <a:pPr marL="446501" lvl="1" indent="-285750" algn="just">
              <a:spcAft>
                <a:spcPts val="600"/>
              </a:spcAft>
              <a:buClr>
                <a:schemeClr val="tx1"/>
              </a:buClr>
              <a:buFont typeface=".AppleSystemUIFont"/>
              <a:buChar char="&gt;"/>
              <a:tabLst>
                <a:tab pos="1208088" algn="ctr"/>
              </a:tabLst>
            </a:pPr>
            <a:endParaRPr lang="en-US" altLang="zh-CN" sz="1600" dirty="0"/>
          </a:p>
          <a:p>
            <a:pPr marL="446501" lvl="1" indent="-285750" algn="just">
              <a:spcAft>
                <a:spcPts val="600"/>
              </a:spcAft>
              <a:buClr>
                <a:schemeClr val="tx1"/>
              </a:buClr>
              <a:buFont typeface=".AppleSystemUIFont"/>
              <a:buChar char="&gt;"/>
              <a:tabLst>
                <a:tab pos="1208088" algn="ctr"/>
              </a:tabLst>
            </a:pPr>
            <a:endParaRPr lang="en-US" altLang="zh-CN" sz="1600" dirty="0"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8504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8465" y="531373"/>
            <a:ext cx="11238613" cy="634335"/>
          </a:xfrm>
        </p:spPr>
        <p:txBody>
          <a:bodyPr/>
          <a:lstStyle/>
          <a:p>
            <a:br>
              <a:rPr lang="en-US" altLang="zh-CN" sz="3200" dirty="0"/>
            </a:br>
            <a:r>
              <a:rPr lang="en-US" altLang="zh-CN" sz="3200" dirty="0"/>
              <a:t>Further RRM enhancement: L1/L2 mobility inter-frequency measurement enhancement</a:t>
            </a:r>
            <a:br>
              <a:rPr lang="en-US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477578" y="1535765"/>
            <a:ext cx="11239500" cy="4424338"/>
          </a:xfrm>
        </p:spPr>
        <p:txBody>
          <a:bodyPr/>
          <a:lstStyle/>
          <a:p>
            <a:pPr algn="just"/>
            <a:r>
              <a:rPr lang="en-US" altLang="zh-CN" dirty="0"/>
              <a:t>Motivation</a:t>
            </a:r>
          </a:p>
          <a:p>
            <a:pPr marL="446501" lvl="1" indent="-285750" algn="just">
              <a:spcAft>
                <a:spcPts val="600"/>
              </a:spcAft>
              <a:buClr>
                <a:schemeClr val="tx1"/>
              </a:buClr>
              <a:buFont typeface=".AppleSystemUIFont"/>
              <a:buChar char="&gt;"/>
              <a:tabLst>
                <a:tab pos="1208088" algn="ctr"/>
              </a:tabLst>
            </a:pPr>
            <a:r>
              <a:rPr lang="en-US" altLang="zh-CN" sz="1600" dirty="0">
                <a:ea typeface="Microsoft YaHei" panose="020B0503020204020204" pitchFamily="34" charset="-122"/>
              </a:rPr>
              <a:t>According to current R18 LTM progress, only L1/L2 inter-frequency measurement with Type 1 gap is specified in R18.</a:t>
            </a:r>
          </a:p>
          <a:p>
            <a:pPr marL="446501" lvl="1" indent="-285750" algn="just">
              <a:spcAft>
                <a:spcPts val="600"/>
              </a:spcAft>
              <a:buClr>
                <a:schemeClr val="tx1"/>
              </a:buClr>
              <a:buFont typeface=".AppleSystemUIFont"/>
              <a:buChar char="&gt;"/>
              <a:tabLst>
                <a:tab pos="1208088" algn="ctr"/>
              </a:tabLst>
            </a:pPr>
            <a:r>
              <a:rPr lang="en-US" altLang="zh-CN" sz="1600" dirty="0">
                <a:ea typeface="Microsoft YaHei" panose="020B0503020204020204" pitchFamily="34" charset="-122"/>
              </a:rPr>
              <a:t>For UE who supports NCSG, d</a:t>
            </a:r>
            <a:r>
              <a:rPr lang="en-GB" altLang="zh-CN" sz="1600" dirty="0" err="1">
                <a:ea typeface="Microsoft YaHei" panose="020B0503020204020204" pitchFamily="34" charset="-122"/>
              </a:rPr>
              <a:t>uring</a:t>
            </a:r>
            <a:r>
              <a:rPr lang="en-GB" altLang="zh-CN" sz="1600" dirty="0">
                <a:ea typeface="Microsoft YaHei" panose="020B0503020204020204" pitchFamily="34" charset="-122"/>
              </a:rPr>
              <a:t> measurement occasion UE is expected to transmit and receive data on the corresponding serving carrier(s).</a:t>
            </a:r>
            <a:r>
              <a:rPr lang="en-US" altLang="zh-CN" sz="1600" dirty="0">
                <a:ea typeface="Microsoft YaHei" panose="020B0503020204020204" pitchFamily="34" charset="-122"/>
              </a:rPr>
              <a:t> </a:t>
            </a:r>
          </a:p>
          <a:p>
            <a:pPr marL="446501" lvl="1" indent="-285750" algn="just">
              <a:spcAft>
                <a:spcPts val="600"/>
              </a:spcAft>
              <a:buClr>
                <a:schemeClr val="tx1"/>
              </a:buClr>
              <a:buFont typeface=".AppleSystemUIFont"/>
              <a:buChar char="&gt;"/>
              <a:tabLst>
                <a:tab pos="1208088" algn="ctr"/>
              </a:tabLst>
            </a:pPr>
            <a:endParaRPr lang="en-US" altLang="zh-CN" sz="1600" dirty="0">
              <a:ea typeface="Microsoft YaHei" panose="020B0503020204020204" pitchFamily="34" charset="-122"/>
            </a:endParaRPr>
          </a:p>
          <a:p>
            <a:pPr marL="160751" lvl="1" indent="0" algn="just">
              <a:spcAft>
                <a:spcPts val="600"/>
              </a:spcAft>
              <a:buClr>
                <a:schemeClr val="tx1"/>
              </a:buClr>
              <a:buNone/>
              <a:tabLst>
                <a:tab pos="1208088" algn="ctr"/>
              </a:tabLst>
            </a:pPr>
            <a:endParaRPr lang="en-US" altLang="zh-CN" sz="1600" dirty="0">
              <a:ea typeface="Microsoft YaHei" panose="020B0503020204020204" pitchFamily="34" charset="-122"/>
            </a:endParaRPr>
          </a:p>
          <a:p>
            <a:pPr algn="just"/>
            <a:r>
              <a:rPr lang="en-US" altLang="zh-CN" dirty="0"/>
              <a:t>Objective</a:t>
            </a:r>
          </a:p>
          <a:p>
            <a:pPr marL="446501" lvl="1" indent="-285750" algn="just">
              <a:spcAft>
                <a:spcPts val="600"/>
              </a:spcAft>
              <a:buClr>
                <a:schemeClr val="tx1"/>
              </a:buClr>
              <a:buFont typeface=".AppleSystemUIFont"/>
              <a:buChar char="&gt;"/>
              <a:tabLst>
                <a:tab pos="1208088" algn="ctr"/>
              </a:tabLst>
            </a:pPr>
            <a:r>
              <a:rPr lang="en-US" altLang="zh-CN" sz="1600" dirty="0">
                <a:ea typeface="Microsoft YaHei" panose="020B0503020204020204" pitchFamily="34" charset="-122"/>
              </a:rPr>
              <a:t>L1/L2 inter-frequency measurement with NCSG (Network Controlled Small Gap)</a:t>
            </a:r>
          </a:p>
          <a:p>
            <a:pPr lvl="2" algn="just">
              <a:buFont typeface="Calibri" panose="020F0502020204030204" pitchFamily="34" charset="0"/>
              <a:buChar char="⁻"/>
            </a:pPr>
            <a:r>
              <a:rPr lang="en-US" altLang="zh-CN" sz="1400" dirty="0">
                <a:ea typeface="Microsoft YaHei" panose="020B0503020204020204" pitchFamily="34" charset="-122"/>
              </a:rPr>
              <a:t>In FR1, SSB based L1-RSRP measurement can be performed simultaneously with L3-RSRP measurement;</a:t>
            </a:r>
          </a:p>
          <a:p>
            <a:pPr lvl="2" algn="just">
              <a:buFont typeface="Calibri" panose="020F0502020204030204" pitchFamily="34" charset="0"/>
              <a:buChar char="⁻"/>
            </a:pPr>
            <a:r>
              <a:rPr lang="en-US" altLang="zh-CN" sz="1400" dirty="0">
                <a:ea typeface="Microsoft YaHei" panose="020B0503020204020204" pitchFamily="34" charset="-122"/>
              </a:rPr>
              <a:t>In FR2, SSB based L1-RSRP measurement is to be shared with L3 measurement with one NCSG, Or define a dedicated NCSG for L1-RSRP measurement</a:t>
            </a:r>
          </a:p>
        </p:txBody>
      </p:sp>
    </p:spTree>
    <p:extLst>
      <p:ext uri="{BB962C8B-B14F-4D97-AF65-F5344CB8AC3E}">
        <p14:creationId xmlns:p14="http://schemas.microsoft.com/office/powerpoint/2010/main" val="2649196523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page_Image version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lnSpc>
            <a:spcPts val="3440"/>
          </a:lnSpc>
          <a:defRPr kumimoji="1" sz="3200" dirty="0" err="1" smtClean="0">
            <a:solidFill>
              <a:srgbClr val="000000"/>
            </a:solidFill>
            <a:latin typeface="Arial" panose="020B0604020202020204" pitchFamily="34" charset="0"/>
            <a:ea typeface="Microsoft YaHei" panose="020B0503020204020204" pitchFamily="34" charset="-122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8" id="{10D78E51-8D5A-4682-A2B0-43C2A5B5BB4F}" vid="{2CAB3CEB-A314-40CA-9193-70DA3C6C90B9}"/>
    </a:ext>
  </a:extLst>
</a:theme>
</file>

<file path=ppt/theme/theme2.xml><?xml version="1.0" encoding="utf-8"?>
<a:theme xmlns:a="http://schemas.openxmlformats.org/drawingml/2006/main" name="Contents page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lnSpc>
            <a:spcPts val="3440"/>
          </a:lnSpc>
          <a:defRPr kumimoji="1" sz="2200" dirty="0" err="1" smtClean="0">
            <a:solidFill>
              <a:srgbClr val="000000"/>
            </a:solidFill>
            <a:ea typeface="Microsoft YaHei" panose="020B0503020204020204" pitchFamily="34" charset="-122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8" id="{10D78E51-8D5A-4682-A2B0-43C2A5B5BB4F}" vid="{BD6C002A-145D-48C4-BC37-8F185842FDD8}"/>
    </a:ext>
  </a:extLst>
</a:theme>
</file>

<file path=ppt/theme/theme3.xml><?xml version="1.0" encoding="utf-8"?>
<a:theme xmlns:a="http://schemas.openxmlformats.org/drawingml/2006/main" name="Chapter page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lnSpc>
            <a:spcPts val="3440"/>
          </a:lnSpc>
          <a:defRPr kumimoji="1" dirty="0" err="1" smtClean="0">
            <a:solidFill>
              <a:srgbClr val="000000"/>
            </a:solidFill>
            <a:ea typeface="Microsoft YaHei" panose="020B0503020204020204" pitchFamily="34" charset="-122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8" id="{10D78E51-8D5A-4682-A2B0-43C2A5B5BB4F}" vid="{9EF9C519-0329-4EF9-B266-404C2A0B68C0}"/>
    </a:ext>
  </a:extLst>
</a:theme>
</file>

<file path=ppt/theme/theme4.xml><?xml version="1.0" encoding="utf-8"?>
<a:theme xmlns:a="http://schemas.openxmlformats.org/drawingml/2006/main" name="End page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4800" dirty="0" err="1" smtClean="0">
            <a:solidFill>
              <a:srgbClr val="000000"/>
            </a:solidFill>
            <a:latin typeface="Arial" panose="020B0604020202020204" pitchFamily="34" charset="0"/>
            <a:ea typeface="Microsoft YaHei" panose="020B0503020204020204" pitchFamily="34" charset="-122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8" id="{10D78E51-8D5A-4682-A2B0-43C2A5B5BB4F}" vid="{19CE10E0-DEB1-4025-A926-EA35B177B1A8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EEACA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EEACA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2758</TotalTime>
  <Words>883</Words>
  <Application>Microsoft Office PowerPoint</Application>
  <PresentationFormat>自定义</PresentationFormat>
  <Paragraphs>118</Paragraphs>
  <Slides>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.AppleSystemUIFont</vt:lpstr>
      <vt:lpstr>MS Mincho</vt:lpstr>
      <vt:lpstr>等线</vt:lpstr>
      <vt:lpstr>黑体</vt:lpstr>
      <vt:lpstr>Microsoft YaHei</vt:lpstr>
      <vt:lpstr>Arial</vt:lpstr>
      <vt:lpstr>Calibri</vt:lpstr>
      <vt:lpstr>Times New Roman</vt:lpstr>
      <vt:lpstr>Cover page_Image version</vt:lpstr>
      <vt:lpstr>Contents page</vt:lpstr>
      <vt:lpstr>Chapter page</vt:lpstr>
      <vt:lpstr>End page</vt:lpstr>
      <vt:lpstr>PowerPoint 演示文稿</vt:lpstr>
      <vt:lpstr>PowerPoint 演示文稿</vt:lpstr>
      <vt:lpstr>EMR+ Fast SCell activation</vt:lpstr>
      <vt:lpstr>RRM delay reduction: FR2 unknown SCell activation based on Temporary RS</vt:lpstr>
      <vt:lpstr>RRM delay reduction: L3 Measurement enhancement for FR1+FR2</vt:lpstr>
      <vt:lpstr>Further RRM enhancement: Interruptions at NR SRS antenna port switching</vt:lpstr>
      <vt:lpstr> Further RRM enhancement: L1/L2 mobility inter-frequency measurement enhancement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lastModifiedBy>Huawei</cp:lastModifiedBy>
  <cp:revision>230</cp:revision>
  <dcterms:created xsi:type="dcterms:W3CDTF">2023-05-29T03:08:07Z</dcterms:created>
  <dcterms:modified xsi:type="dcterms:W3CDTF">2024-02-19T08:37:47Z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(3)CPwkWKuwlc0eXIInvaynX/kqMZBmDn7nF8nM7maCk3cvkNvjngBYyBoQHzySWq4+7+bR9k7I
pWh/505K5m2TKFwyydC/8XT/R1zFuCzhDsWTJo+ucn0mv1fXHSWROVBkUJtgL2rXMXPMjgOs
Jh4IAbaqyro1g81V3TYAwdOI2jZ1tD98a2uFQitKivKKgvWq1oANKbrEVFcIPvI2AeBvnUKy
vJtDONrdPzMoNMPjMs</vt:lpwstr>
  </property>
  <property fmtid="{D5CDD505-2E9C-101B-9397-08002B2CF9AE}" pid="3" name="_2015_ms_pID_7253431">
    <vt:lpwstr>9Cv0vm5y0x2sZ8ZYUOLVfz+uWPP30eyiI3k/Naq7OdznY/Y9J0Q49B
vKtxZAQZFt+fgFPqlAk9w9trBly1gSJj77DWOdOCGL2nWccByojD8pNpkYP6uEWNWq6dA4Mc
0BUm7W8tT7WVAY73CCebPXmNucsaZFAzOWvR2z5+gqbDIudl6wBCc7c0X6i4KeyxWh7HP6Tw
I7YrmQVCYqWNYe/atJhfHZIG32N6unDbxRi2</vt:lpwstr>
  </property>
  <property fmtid="{D5CDD505-2E9C-101B-9397-08002B2CF9AE}" pid="4" name="_2015_ms_pID_7253432">
    <vt:lpwstr>PA==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1701132917</vt:lpwstr>
  </property>
</Properties>
</file>