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9"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95" d="100"/>
          <a:sy n="95" d="100"/>
        </p:scale>
        <p:origin x="78" y="2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8/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8/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8bis/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8bis/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RAN4#108bis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smtClean="0"/>
              <a:t>Gene</a:t>
            </a:r>
            <a:r>
              <a:rPr lang="en-US" dirty="0" smtClean="0">
                <a:latin typeface="+mj-ea"/>
                <a:ea typeface="+mj-ea"/>
              </a:rPr>
              <a:t> Fong, </a:t>
            </a:r>
            <a:r>
              <a:rPr lang="en-US" dirty="0" smtClean="0"/>
              <a:t>Shan Yang</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108</a:t>
            </a:r>
            <a:r>
              <a:rPr lang="en-US" altLang="zh-CN" sz="1400" b="1" dirty="0" smtClean="0">
                <a:latin typeface="微软雅黑" panose="020B0503020204020204" pitchFamily="34" charset="-122"/>
                <a:ea typeface="微软雅黑" panose="020B0503020204020204" pitchFamily="34" charset="-122"/>
              </a:rPr>
              <a:t>bis</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Xiamen, China, October 09</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13</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8" name="矩形 7"/>
          <p:cNvSpPr/>
          <p:nvPr/>
        </p:nvSpPr>
        <p:spPr>
          <a:xfrm>
            <a:off x="8656727" y="274551"/>
            <a:ext cx="1273105" cy="307777"/>
          </a:xfrm>
          <a:prstGeom prst="rect">
            <a:avLst/>
          </a:prstGeom>
        </p:spPr>
        <p:txBody>
          <a:bodyPr wrap="none">
            <a:spAutoFit/>
          </a:bodyPr>
          <a:lstStyle/>
          <a:p>
            <a:r>
              <a:rPr lang="en-US" altLang="zh-CN" sz="1400" b="1" dirty="0">
                <a:latin typeface="微软雅黑" panose="020B0503020204020204" pitchFamily="34" charset="-122"/>
                <a:ea typeface="微软雅黑" panose="020B0503020204020204" pitchFamily="34" charset="-122"/>
              </a:rPr>
              <a:t>R4-2315002</a:t>
            </a:r>
            <a:endParaRPr lang="en-US" sz="1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may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a:t>
            </a:r>
            <a:r>
              <a:rPr lang="en-US" altLang="zh-CN" sz="1200" dirty="0" smtClean="0"/>
              <a:t>www.3gpp.org/ftp/tsg_ran/WG4_Radio/TSGR4_108bis/Invitation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smtClean="0"/>
              <a:t>The registration deadline </a:t>
            </a:r>
            <a:r>
              <a:rPr lang="en-US" altLang="zh-CN" sz="1400" dirty="0"/>
              <a:t>is </a:t>
            </a:r>
            <a:r>
              <a:rPr lang="en-US" altLang="zh-CN" sz="1400" dirty="0" smtClean="0">
                <a:solidFill>
                  <a:srgbClr val="FF0000"/>
                </a:solidFill>
              </a:rPr>
              <a:t>October 2</a:t>
            </a:r>
            <a:r>
              <a:rPr lang="en-US" altLang="zh-CN" sz="1400" baseline="30000" dirty="0" smtClean="0">
                <a:solidFill>
                  <a:srgbClr val="FF0000"/>
                </a:solidFill>
              </a:rPr>
              <a:t>nd</a:t>
            </a:r>
            <a:r>
              <a:rPr lang="en-US" altLang="zh-CN" sz="1400" dirty="0">
                <a:solidFill>
                  <a:srgbClr val="FF0000"/>
                </a:solidFill>
              </a:rPr>
              <a:t> </a:t>
            </a:r>
            <a:r>
              <a:rPr lang="en-US" altLang="zh-CN" sz="1400" dirty="0" smtClean="0">
                <a:solidFill>
                  <a:srgbClr val="FF0000"/>
                </a:solidFill>
              </a:rPr>
              <a:t>2023 </a:t>
            </a:r>
            <a:r>
              <a:rPr lang="en-US" altLang="zh-CN" sz="1400" dirty="0">
                <a:solidFill>
                  <a:srgbClr val="FF0000"/>
                </a:solidFill>
              </a:rPr>
              <a:t>(Monday), </a:t>
            </a:r>
            <a:r>
              <a:rPr lang="en-US" altLang="zh-CN" sz="1400" dirty="0" smtClean="0">
                <a:solidFill>
                  <a:srgbClr val="FF0000"/>
                </a:solidFill>
              </a:rPr>
              <a:t>07:00 UTC</a:t>
            </a:r>
          </a:p>
          <a:p>
            <a:pPr marL="342882" lvl="1" indent="-342882">
              <a:spcBef>
                <a:spcPts val="0"/>
              </a:spcBef>
              <a:spcAft>
                <a:spcPts val="600"/>
              </a:spcAft>
              <a:buBlip>
                <a:blip r:embed="rId2"/>
              </a:buBlip>
            </a:pPr>
            <a:r>
              <a:rPr lang="en-US" altLang="zh-CN" sz="1400" dirty="0" smtClean="0"/>
              <a:t>Changes </a:t>
            </a:r>
            <a:r>
              <a:rPr lang="en-US" altLang="zh-CN" sz="1400" dirty="0"/>
              <a:t>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 by using token received by email</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Draft </a:t>
            </a:r>
            <a:r>
              <a:rPr lang="en-US" sz="1200" dirty="0"/>
              <a:t>b</a:t>
            </a:r>
            <a:r>
              <a:rPr lang="en-US" sz="1200" dirty="0" smtClean="0"/>
              <a:t>ig CRs for Rel-18 on-going WIs</a:t>
            </a:r>
          </a:p>
          <a:p>
            <a:pPr lvl="1">
              <a:spcBef>
                <a:spcPts val="0"/>
              </a:spcBef>
              <a:spcAft>
                <a:spcPts val="600"/>
              </a:spcAft>
            </a:pPr>
            <a:r>
              <a:rPr lang="en-US" sz="1200" dirty="0" smtClean="0"/>
              <a:t>Draft big CRs/draft 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October 16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October 17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October 19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October 19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a:t>
            </a:r>
            <a:r>
              <a:rPr lang="en-US" altLang="zh-CN" sz="1200" dirty="0" smtClean="0"/>
              <a:t>CRs/CRs timely. </a:t>
            </a:r>
            <a:r>
              <a:rPr lang="en-US" altLang="zh-CN" sz="1200" dirty="0"/>
              <a:t>In case Cat A draft </a:t>
            </a:r>
            <a:r>
              <a:rPr lang="en-US" altLang="zh-CN" sz="1200" dirty="0" smtClean="0"/>
              <a:t>CRs/CRs </a:t>
            </a:r>
            <a:r>
              <a:rPr lang="en-US" altLang="zh-CN" sz="1200" dirty="0"/>
              <a:t>are not available </a:t>
            </a:r>
            <a:r>
              <a:rPr lang="en-US" altLang="zh-CN" sz="1200" dirty="0" smtClean="0"/>
              <a:t>before close of meeting on </a:t>
            </a:r>
            <a:r>
              <a:rPr lang="en-US" altLang="zh-CN" sz="1200" dirty="0" smtClean="0">
                <a:solidFill>
                  <a:srgbClr val="FF0000"/>
                </a:solidFill>
              </a:rPr>
              <a:t>October 13 (Friday) 17:00 (UTC+8)</a:t>
            </a:r>
            <a:r>
              <a:rPr lang="en-US" altLang="zh-CN" sz="1200" dirty="0" smtClean="0"/>
              <a:t>, </a:t>
            </a:r>
            <a:r>
              <a:rPr lang="en-US" altLang="zh-CN" sz="1200" dirty="0"/>
              <a:t>the respective Draft </a:t>
            </a:r>
            <a:r>
              <a:rPr lang="en-US" altLang="zh-CN" sz="1200" dirty="0" smtClean="0"/>
              <a:t>CRs/CRs </a:t>
            </a:r>
            <a:r>
              <a:rPr lang="en-US" altLang="zh-CN" sz="1200" dirty="0"/>
              <a:t>may be postponed and not implemented.</a:t>
            </a:r>
          </a:p>
          <a:p>
            <a:pPr lvl="1">
              <a:spcBef>
                <a:spcPts val="0"/>
              </a:spcBef>
              <a:spcAft>
                <a:spcPts val="600"/>
              </a:spcAft>
            </a:pPr>
            <a:r>
              <a:rPr lang="en-US" altLang="zh-CN" sz="1200" dirty="0"/>
              <a:t>Delegates are strongly encouraged to participate in review on </a:t>
            </a:r>
            <a:r>
              <a:rPr lang="en-US" altLang="zh-CN" sz="1200" dirty="0" err="1" smtClean="0"/>
              <a:t>Tdocs</a:t>
            </a:r>
            <a:r>
              <a:rPr lang="en-US" altLang="zh-CN" sz="1200" dirty="0" smtClean="0"/>
              <a:t> </a:t>
            </a:r>
            <a:r>
              <a:rPr lang="en-US" altLang="zh-CN" sz="1200" dirty="0"/>
              <a:t>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a:t>
            </a:r>
            <a:r>
              <a:rPr lang="en-US" altLang="zh-CN" b="1" dirty="0" smtClean="0">
                <a:latin typeface="微软雅黑" panose="020B0503020204020204" pitchFamily="34" charset="-122"/>
                <a:ea typeface="微软雅黑" panose="020B0503020204020204" pitchFamily="34" charset="-122"/>
              </a:rPr>
              <a:t>meeting (not applicable)</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XXX xx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2023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XXX xx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 (not applicable)</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XXX xx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a:t>
            </a:r>
            <a:r>
              <a:rPr lang="en-US" altLang="zh-CN" sz="1200" dirty="0" smtClean="0">
                <a:solidFill>
                  <a:srgbClr val="FF0000"/>
                </a:solidFill>
              </a:rPr>
              <a:t>XXX xx </a:t>
            </a:r>
            <a:r>
              <a:rPr lang="en-US" altLang="zh-CN" sz="1200" dirty="0">
                <a:solidFill>
                  <a:srgbClr val="FF0000"/>
                </a:solidFill>
              </a:rPr>
              <a:t>(Monday):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XXX xx (Tuesday), 18:00 (</a:t>
            </a:r>
            <a:r>
              <a:rPr lang="en-US" altLang="zh-CN" sz="1200" dirty="0" err="1" smtClean="0">
                <a:solidFill>
                  <a:srgbClr val="FF0000"/>
                </a:solidFill>
              </a:rPr>
              <a:t>UTC+x</a:t>
            </a:r>
            <a:r>
              <a:rPr lang="en-US" altLang="zh-CN" sz="1200" dirty="0" smtClean="0">
                <a:solidFill>
                  <a:srgbClr val="FF0000"/>
                </a:solidFill>
              </a:rPr>
              <a:t>)</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RAN4#1xx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4018449186"/>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www.3gpp.org/ftp/tsg_ran/WG4_Radio/TSGR4_108bis/Inbox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a:t>
            </a:r>
            <a:r>
              <a:rPr lang="en-US" altLang="zh-CN" sz="1200" dirty="0" err="1" smtClean="0"/>
              <a:t>begninig</a:t>
            </a:r>
            <a:r>
              <a:rPr lang="en-US" altLang="zh-CN" sz="1200" dirty="0" smtClean="0"/>
              <a:t>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2396571" y="5186472"/>
            <a:ext cx="3144171"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October 09</a:t>
            </a:r>
            <a:r>
              <a:rPr lang="en-US" sz="1400" baseline="30000" dirty="0" smtClean="0">
                <a:solidFill>
                  <a:srgbClr val="FF0000"/>
                </a:solidFill>
              </a:rPr>
              <a:t>th</a:t>
            </a:r>
            <a:r>
              <a:rPr lang="en-US" sz="1400" dirty="0" smtClean="0">
                <a:solidFill>
                  <a:srgbClr val="FF0000"/>
                </a:solidFill>
              </a:rPr>
              <a:t> ~ October 13</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September 27</a:t>
            </a:r>
            <a:r>
              <a:rPr lang="en-US" sz="1400" baseline="30000" dirty="0" smtClean="0">
                <a:solidFill>
                  <a:srgbClr val="FF0000"/>
                </a:solidFill>
                <a:cs typeface="+mn-cs"/>
              </a:rPr>
              <a:t>th</a:t>
            </a:r>
            <a:r>
              <a:rPr lang="en-US" sz="1400" dirty="0" smtClean="0">
                <a:solidFill>
                  <a:srgbClr val="FF0000"/>
                </a:solidFill>
                <a:cs typeface="+mn-cs"/>
              </a:rPr>
              <a:t> (Wednesday)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800" b="1" dirty="0">
              <a:solidFill>
                <a:srgbClr val="FFFFFF"/>
              </a:solidFill>
              <a:latin typeface="+mj-ea"/>
              <a:ea typeface="+mj-ea"/>
            </a:endParaRPr>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 (29</a:t>
            </a:r>
            <a:r>
              <a:rPr lang="en-GB" sz="800" kern="0" baseline="30000" dirty="0" smtClean="0">
                <a:solidFill>
                  <a:srgbClr val="FFFFFF"/>
                </a:solidFill>
                <a:latin typeface="微软雅黑" panose="020B0503020204020204" pitchFamily="34" charset="-122"/>
                <a:ea typeface="微软雅黑" panose="020B0503020204020204" pitchFamily="34" charset="-122"/>
              </a:rPr>
              <a:t>th</a:t>
            </a:r>
            <a:r>
              <a:rPr lang="en-GB" sz="800" kern="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err="1" smtClean="0">
                <a:solidFill>
                  <a:srgbClr val="FFFFFF"/>
                </a:solidFill>
                <a:latin typeface="微软雅黑" panose="020B0503020204020204" pitchFamily="34" charset="-122"/>
                <a:ea typeface="微软雅黑" panose="020B0503020204020204" pitchFamily="34" charset="-122"/>
              </a:rPr>
              <a:t>Mon~Thu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chemeClr val="accent4">
              <a:lumMod val="50000"/>
              <a:lumOff val="5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chemeClr val="accent4">
              <a:lumMod val="50000"/>
              <a:lumOff val="5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5" y="3423257"/>
            <a:ext cx="4442485" cy="160874"/>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dirty="0" smtClean="0">
                <a:solidFill>
                  <a:srgbClr val="FFFFFF"/>
                </a:solidFill>
                <a:latin typeface="微软雅黑" panose="020B0503020204020204" pitchFamily="34" charset="-122"/>
                <a:ea typeface="微软雅黑" panose="020B0503020204020204" pitchFamily="34" charset="-122"/>
              </a:rPr>
              <a:t>September 28</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 October 08)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2884"/>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October</a:t>
            </a:r>
            <a:r>
              <a:rPr lang="en-GB" sz="800" kern="0" dirty="0" smtClean="0">
                <a:solidFill>
                  <a:srgbClr val="FFFFFF"/>
                </a:solidFill>
                <a:latin typeface="微软雅黑" panose="020B0503020204020204" pitchFamily="34" charset="-122"/>
                <a:ea typeface="微软雅黑" panose="020B0503020204020204" pitchFamily="34" charset="-122"/>
              </a:rPr>
              <a:t> 9 ~12)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(October 16~19)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50000"/>
              <a:lumOff val="5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Thu</a:t>
            </a:r>
            <a:r>
              <a:rPr lang="en-GB" sz="800" kern="0" noProof="0" dirty="0" smtClean="0">
                <a:solidFill>
                  <a:srgbClr val="FFFFFF"/>
                </a:solidFill>
                <a:latin typeface="微软雅黑" panose="020B0503020204020204" pitchFamily="34" charset="-122"/>
                <a:ea typeface="微软雅黑" panose="020B0503020204020204" pitchFamily="34" charset="-122"/>
              </a:rPr>
              <a:t> (28</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th</a:t>
            </a:r>
            <a:r>
              <a:rPr lang="en-GB" sz="800" kern="0" noProof="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chemeClr val="accent4">
              <a:lumMod val="50000"/>
              <a:lumOff val="5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302437"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on Friday (29</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67165" y="3870984"/>
            <a:ext cx="720000" cy="51733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dirty="0" smtClean="0">
                <a:solidFill>
                  <a:schemeClr val="bg1"/>
                </a:solidFill>
                <a:latin typeface="+mj-ea"/>
                <a:ea typeface="+mj-ea"/>
                <a:cs typeface="+mn-cs"/>
              </a:rPr>
              <a:t>September</a:t>
            </a:r>
            <a:r>
              <a:rPr lang="en-US" sz="800" b="1" kern="0" noProof="0" dirty="0" smtClean="0">
                <a:solidFill>
                  <a:schemeClr val="bg1"/>
                </a:solidFill>
                <a:latin typeface="+mj-ea"/>
                <a:ea typeface="+mj-ea"/>
                <a:cs typeface="+mn-cs"/>
              </a:rPr>
              <a:t> 27</a:t>
            </a:r>
            <a:r>
              <a:rPr lang="en-US" sz="800" b="1" kern="0" baseline="30000" noProof="0" dirty="0" smtClean="0">
                <a:solidFill>
                  <a:schemeClr val="bg1"/>
                </a:solidFill>
                <a:latin typeface="+mj-ea"/>
                <a:ea typeface="+mj-ea"/>
                <a:cs typeface="+mn-cs"/>
              </a:rPr>
              <a:t>th</a:t>
            </a:r>
            <a:r>
              <a:rPr lang="en-US" sz="800" b="1" kern="0" noProof="0" dirty="0" smtClean="0">
                <a:solidFill>
                  <a:schemeClr val="bg1"/>
                </a:solidFill>
                <a:latin typeface="+mj-ea"/>
                <a:ea typeface="+mj-ea"/>
                <a:cs typeface="+mn-cs"/>
              </a:rPr>
              <a:t> </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253285" y="581520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 Mon</a:t>
            </a:r>
            <a:r>
              <a:rPr kumimoji="0" lang="en-US" sz="800" b="1" i="0" u="none" strike="noStrike" kern="0" cap="none" spc="0" normalizeH="0" noProof="0" dirty="0" smtClean="0">
                <a:ln>
                  <a:noFill/>
                </a:ln>
                <a:solidFill>
                  <a:srgbClr val="FFFFFF"/>
                </a:solidFill>
                <a:effectLst/>
                <a:uLnTx/>
                <a:uFillTx/>
                <a:latin typeface="+mj-ea"/>
                <a:ea typeface="+mj-ea"/>
                <a:cs typeface="+mn-cs"/>
              </a:rPr>
              <a:t> (Oct 2</a:t>
            </a:r>
            <a:r>
              <a:rPr kumimoji="0" lang="en-US" sz="800" b="1" i="0" u="none" strike="noStrike" kern="0" cap="none" spc="0" normalizeH="0" baseline="30000" noProof="0" dirty="0" smtClean="0">
                <a:ln>
                  <a:noFill/>
                </a:ln>
                <a:solidFill>
                  <a:srgbClr val="FFFFFF"/>
                </a:solidFill>
                <a:effectLst/>
                <a:uLnTx/>
                <a:uFillTx/>
                <a:latin typeface="+mj-ea"/>
                <a:ea typeface="+mj-ea"/>
                <a:cs typeface="+mn-cs"/>
              </a:rPr>
              <a:t>nd</a:t>
            </a:r>
            <a:r>
              <a:rPr kumimoji="0" lang="en-US" sz="800" b="1" i="0" u="none" strike="noStrike" kern="0" cap="none" spc="0" normalizeH="0" noProof="0" dirty="0" smtClean="0">
                <a:ln>
                  <a:noFill/>
                </a:ln>
                <a:solidFill>
                  <a:srgbClr val="FFFFFF"/>
                </a:solidFill>
                <a:effectLst/>
                <a:uLnTx/>
                <a:uFillTx/>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938601"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 on Friday (29</a:t>
            </a:r>
            <a:r>
              <a:rPr lang="en-US" sz="800" b="1" kern="0" baseline="30000" noProof="0" dirty="0" smtClean="0">
                <a:solidFill>
                  <a:srgbClr val="FFFFFF"/>
                </a:solidFill>
                <a:latin typeface="+mj-ea"/>
                <a:ea typeface="+mj-ea"/>
                <a:cs typeface="+mn-cs"/>
              </a:rPr>
              <a:t>th</a:t>
            </a:r>
            <a:r>
              <a:rPr lang="en-US" sz="800" b="1" kern="0" noProof="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99896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Sunday (Oct 8</a:t>
            </a:r>
            <a:r>
              <a:rPr lang="en-US" sz="800" b="1" kern="0" baseline="30000" noProof="0" dirty="0" smtClean="0">
                <a:solidFill>
                  <a:srgbClr val="FFFFFF"/>
                </a:solidFill>
                <a:latin typeface="+mj-ea"/>
                <a:ea typeface="+mj-ea"/>
                <a:cs typeface="+mn-cs"/>
              </a:rPr>
              <a:t>th</a:t>
            </a:r>
            <a:r>
              <a:rPr lang="en-US" sz="800" b="1" kern="0" noProof="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481278" y="4601459"/>
            <a:ext cx="722741"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2484019" y="5207327"/>
            <a:ext cx="720000" cy="54587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 on Wed (Oct 4</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622450" y="5207327"/>
            <a:ext cx="720000" cy="546256"/>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 on Fri (Oct 7</a:t>
            </a:r>
            <a:r>
              <a:rPr lang="en-US" sz="800" b="1" kern="0" baseline="30000" dirty="0" smtClean="0">
                <a:solidFill>
                  <a:srgbClr val="FFFFFF"/>
                </a:solidFill>
                <a:latin typeface="+mj-ea"/>
                <a:ea typeface="+mj-ea"/>
                <a:cs typeface="+mn-cs"/>
              </a:rPr>
              <a:t>th</a:t>
            </a:r>
            <a:r>
              <a:rPr lang="en-US" sz="800" b="1" kern="0" dirty="0" smtClean="0">
                <a:solidFill>
                  <a:srgbClr val="FFFFFF"/>
                </a:solidFill>
                <a:latin typeface="+mj-ea"/>
                <a:ea typeface="+mj-ea"/>
                <a:cs typeface="+mn-cs"/>
              </a:rPr>
              <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20771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Oct 12</a:t>
            </a:r>
            <a:r>
              <a:rPr lang="en-GB" sz="800" kern="0" dirty="0" smtClean="0">
                <a:solidFill>
                  <a:srgbClr val="FFFFFF"/>
                </a:solidFill>
                <a:latin typeface="微软雅黑" panose="020B0503020204020204" pitchFamily="34" charset="-122"/>
                <a:ea typeface="微软雅黑" panose="020B0503020204020204" pitchFamily="34" charset="-122"/>
              </a:rPr>
              <a:t>~13)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MCC 3GU parsing tool</a:t>
            </a: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370625" y="5347266"/>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3963635"/>
            <a:ext cx="667170" cy="246221"/>
          </a:xfrm>
          <a:prstGeom prst="rect">
            <a:avLst/>
          </a:prstGeom>
          <a:noFill/>
        </p:spPr>
        <p:txBody>
          <a:bodyPr wrap="none" rtlCol="0">
            <a:spAutoFit/>
          </a:bodyPr>
          <a:lstStyle/>
          <a:p>
            <a:r>
              <a:rPr lang="en-US" sz="1000" b="1" dirty="0" smtClean="0">
                <a:latin typeface="+mj-ea"/>
                <a:ea typeface="+mj-ea"/>
              </a:rPr>
              <a:t>Slide #15</a:t>
            </a:r>
          </a:p>
        </p:txBody>
      </p:sp>
      <p:sp>
        <p:nvSpPr>
          <p:cNvPr id="94" name="文本框 93"/>
          <p:cNvSpPr txBox="1"/>
          <p:nvPr/>
        </p:nvSpPr>
        <p:spPr>
          <a:xfrm>
            <a:off x="1595171" y="5949903"/>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#17</a:t>
            </a:r>
            <a:endParaRPr lang="en-US" sz="1000" b="1" dirty="0">
              <a:latin typeface="+mj-ea"/>
              <a:ea typeface="+mj-ea"/>
            </a:endParaRPr>
          </a:p>
        </p:txBody>
      </p:sp>
      <p:sp>
        <p:nvSpPr>
          <p:cNvPr id="70" name="文本框 69"/>
          <p:cNvSpPr txBox="1"/>
          <p:nvPr/>
        </p:nvSpPr>
        <p:spPr>
          <a:xfrm>
            <a:off x="4733239" y="5853446"/>
            <a:ext cx="886362" cy="338554"/>
          </a:xfrm>
          <a:prstGeom prst="rect">
            <a:avLst/>
          </a:prstGeom>
          <a:noFill/>
        </p:spPr>
        <p:txBody>
          <a:bodyPr wrap="square" rtlCol="0">
            <a:spAutoFit/>
          </a:bodyPr>
          <a:lstStyle/>
          <a:p>
            <a:r>
              <a:rPr lang="en-US" sz="800" b="1" dirty="0" smtClean="0">
                <a:latin typeface="+mj-ea"/>
                <a:ea typeface="+mj-ea"/>
              </a:rPr>
              <a:t>Provided before meeting</a:t>
            </a:r>
            <a:endParaRPr lang="en-US" sz="8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time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853119" cy="246221"/>
          </a:xfrm>
          <a:prstGeom prst="rect">
            <a:avLst/>
          </a:prstGeom>
          <a:noFill/>
        </p:spPr>
        <p:txBody>
          <a:bodyPr wrap="none" rtlCol="0">
            <a:spAutoFit/>
          </a:bodyPr>
          <a:lstStyle/>
          <a:p>
            <a:r>
              <a:rPr lang="en-US" sz="1000" b="1" dirty="0" smtClean="0">
                <a:latin typeface="+mj-ea"/>
                <a:ea typeface="+mj-ea"/>
              </a:rPr>
              <a:t>Slide #18/21</a:t>
            </a:r>
            <a:endParaRPr lang="en-US" sz="1000" b="1" dirty="0">
              <a:latin typeface="+mj-ea"/>
              <a:ea typeface="+mj-ea"/>
            </a:endParaRPr>
          </a:p>
        </p:txBody>
      </p:sp>
      <p:sp>
        <p:nvSpPr>
          <p:cNvPr id="99" name="Rectangle: Rounded Corners 201">
            <a:extLst>
              <a:ext uri="{FF2B5EF4-FFF2-40B4-BE49-F238E27FC236}">
                <a16:creationId xmlns="" xmlns:a16="http://schemas.microsoft.com/office/drawing/2014/main" id="{B6CDA6FF-6740-49E7-B14C-1831ED62E0F8}"/>
              </a:ext>
            </a:extLst>
          </p:cNvPr>
          <p:cNvSpPr/>
          <p:nvPr/>
        </p:nvSpPr>
        <p:spPr>
          <a:xfrm>
            <a:off x="3955964" y="3870984"/>
            <a:ext cx="720000" cy="645951"/>
          </a:xfrm>
          <a:prstGeom prst="roundRect">
            <a:avLst>
              <a:gd name="adj" fmla="val 11677"/>
            </a:avLst>
          </a:prstGeom>
          <a:solidFill>
            <a:schemeClr val="bg1">
              <a:lumMod val="95000"/>
            </a:schemeClr>
          </a:solidFill>
          <a:ln w="9525" cap="flat" cmpd="sng" algn="ctr">
            <a:no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4719991" y="3870984"/>
            <a:ext cx="720000" cy="645951"/>
          </a:xfrm>
          <a:prstGeom prst="roundRect">
            <a:avLst>
              <a:gd name="adj" fmla="val 12509"/>
            </a:avLst>
          </a:prstGeom>
          <a:solidFill>
            <a:schemeClr val="bg1">
              <a:lumMod val="9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solidFill>
                  <a:schemeClr val="bg1">
                    <a:lumMod val="95000"/>
                  </a:schemeClr>
                </a:solidFill>
                <a:latin typeface="+mj-ea"/>
                <a:ea typeface="+mj-ea"/>
              </a:rPr>
              <a:t>NWM flag process Slide #16</a:t>
            </a:r>
            <a:endParaRPr lang="en-US" sz="1000" b="1" dirty="0">
              <a:solidFill>
                <a:schemeClr val="bg1">
                  <a:lumMod val="95000"/>
                </a:schemeClr>
              </a:solidFill>
              <a:latin typeface="+mj-ea"/>
              <a:ea typeface="+mj-ea"/>
            </a:endParaRPr>
          </a:p>
        </p:txBody>
      </p:sp>
      <p:sp>
        <p:nvSpPr>
          <p:cNvPr id="98" name="文本框 97"/>
          <p:cNvSpPr txBox="1"/>
          <p:nvPr/>
        </p:nvSpPr>
        <p:spPr>
          <a:xfrm>
            <a:off x="9712193" y="4098943"/>
            <a:ext cx="667170" cy="246221"/>
          </a:xfrm>
          <a:prstGeom prst="rect">
            <a:avLst/>
          </a:prstGeom>
          <a:noFill/>
        </p:spPr>
        <p:txBody>
          <a:bodyPr wrap="none" rtlCol="0">
            <a:spAutoFit/>
          </a:bodyPr>
          <a:lstStyle/>
          <a:p>
            <a:r>
              <a:rPr lang="en-US" sz="1000" b="1" dirty="0" smtClean="0">
                <a:latin typeface="+mj-ea"/>
                <a:ea typeface="+mj-ea"/>
              </a:rPr>
              <a:t>Slide #18</a:t>
            </a:r>
          </a:p>
        </p:txBody>
      </p:sp>
      <p:sp>
        <p:nvSpPr>
          <p:cNvPr id="103" name="文本框 102"/>
          <p:cNvSpPr txBox="1"/>
          <p:nvPr/>
        </p:nvSpPr>
        <p:spPr>
          <a:xfrm>
            <a:off x="9906920" y="5723173"/>
            <a:ext cx="1225015" cy="215444"/>
          </a:xfrm>
          <a:prstGeom prst="rect">
            <a:avLst/>
          </a:prstGeom>
          <a:solidFill>
            <a:srgbClr val="1E9657"/>
          </a:solidFill>
        </p:spPr>
        <p:txBody>
          <a:bodyPr wrap="none" rtlCol="0">
            <a:spAutoFit/>
          </a:bodyPr>
          <a:lstStyle/>
          <a:p>
            <a:r>
              <a:rPr lang="en-US" sz="800" b="1" dirty="0" smtClean="0">
                <a:solidFill>
                  <a:schemeClr val="bg1"/>
                </a:solidFill>
                <a:latin typeface="+mj-ea"/>
                <a:ea typeface="+mj-ea"/>
              </a:rPr>
              <a:t>Meeting room: Slide #22</a:t>
            </a:r>
          </a:p>
        </p:txBody>
      </p:sp>
      <p:sp>
        <p:nvSpPr>
          <p:cNvPr id="105" name="Rectangle 67">
            <a:extLst>
              <a:ext uri="{FF2B5EF4-FFF2-40B4-BE49-F238E27FC236}">
                <a16:creationId xmlns="" xmlns:a16="http://schemas.microsoft.com/office/drawing/2014/main" id="{61214404-3E99-431F-A1D1-0A44E2021497}"/>
              </a:ext>
            </a:extLst>
          </p:cNvPr>
          <p:cNvSpPr/>
          <p:nvPr/>
        </p:nvSpPr>
        <p:spPr>
          <a:xfrm>
            <a:off x="993371" y="3222884"/>
            <a:ext cx="3697160" cy="180000"/>
          </a:xfrm>
          <a:prstGeom prst="rect">
            <a:avLst/>
          </a:prstGeom>
          <a:solidFill>
            <a:schemeClr val="accent4">
              <a:lumMod val="50000"/>
              <a:lumOff val="5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Inactive period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 xmlns:a16="http://schemas.microsoft.com/office/drawing/2014/main" id="{18560DB6-8070-4A8A-B9C8-2CBC509A9ECA}"/>
              </a:ext>
            </a:extLst>
          </p:cNvPr>
          <p:cNvSpPr/>
          <p:nvPr/>
        </p:nvSpPr>
        <p:spPr>
          <a:xfrm>
            <a:off x="248044" y="3222884"/>
            <a:ext cx="724792" cy="216240"/>
          </a:xfrm>
          <a:prstGeom prst="rect">
            <a:avLst/>
          </a:prstGeom>
          <a:solidFill>
            <a:schemeClr val="tx2">
              <a:lumMod val="60000"/>
              <a:lumOff val="40000"/>
            </a:scheme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(not applicable) 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https://www.3gpp.org/ftp/tsg_ran/WG4_Radio/TSGR4_108bis/Invitation/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BSRF_Demod_Test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4038716227"/>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Big CR on …</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Draft big CR on …</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5161661" cy="1726253"/>
          </a:xfrm>
        </p:spPr>
        <p:txBody>
          <a:bodyPr/>
          <a:lstStyle/>
          <a:p>
            <a:pPr marL="342882" lvl="2" indent="-342882">
              <a:spcBef>
                <a:spcPts val="0"/>
              </a:spcBef>
              <a:spcAft>
                <a:spcPts val="600"/>
              </a:spcAft>
              <a:buBlip>
                <a:blip r:embed="rId3"/>
              </a:buBlip>
            </a:pPr>
            <a:r>
              <a:rPr lang="en-US" altLang="zh-CN" sz="1400" dirty="0" smtClean="0">
                <a:cs typeface="+mn-cs"/>
              </a:rPr>
              <a:t>RAN4 meeting rooms: @ </a:t>
            </a:r>
            <a:r>
              <a:rPr lang="en-GB" altLang="zh-CN" sz="1400" dirty="0" err="1"/>
              <a:t>DoubleTree</a:t>
            </a:r>
            <a:r>
              <a:rPr lang="en-GB" altLang="zh-CN" sz="1400" dirty="0"/>
              <a:t> by Hilton Xiamen-</a:t>
            </a:r>
            <a:r>
              <a:rPr lang="en-GB" altLang="zh-CN" sz="1400" dirty="0" err="1"/>
              <a:t>Wuyuan</a:t>
            </a:r>
            <a:r>
              <a:rPr lang="en-GB" altLang="zh-CN" sz="1400" dirty="0"/>
              <a:t> </a:t>
            </a:r>
            <a:r>
              <a:rPr lang="en-GB" altLang="zh-CN" sz="1400" dirty="0" smtClean="0"/>
              <a:t>Bay</a:t>
            </a:r>
          </a:p>
          <a:p>
            <a:pPr lvl="1">
              <a:spcBef>
                <a:spcPts val="0"/>
              </a:spcBef>
              <a:spcAft>
                <a:spcPts val="600"/>
              </a:spcAft>
            </a:pPr>
            <a:r>
              <a:rPr lang="en-GB" altLang="zh-CN" sz="1200" dirty="0"/>
              <a:t>Main </a:t>
            </a:r>
            <a:r>
              <a:rPr lang="en-GB" altLang="zh-CN" sz="1200" dirty="0" err="1"/>
              <a:t>Sessi</a:t>
            </a:r>
            <a:r>
              <a:rPr lang="en-US" altLang="zh-CN" sz="1200" dirty="0"/>
              <a:t>on: </a:t>
            </a:r>
            <a:endParaRPr lang="en-US" altLang="zh-CN" sz="1200" dirty="0" smtClean="0"/>
          </a:p>
          <a:p>
            <a:pPr lvl="2">
              <a:spcBef>
                <a:spcPts val="0"/>
              </a:spcBef>
              <a:spcAft>
                <a:spcPts val="600"/>
              </a:spcAft>
            </a:pPr>
            <a:r>
              <a:rPr lang="en-US" altLang="zh-CN" sz="1200" dirty="0" err="1" smtClean="0"/>
              <a:t>Tianyuan</a:t>
            </a:r>
            <a:r>
              <a:rPr lang="en-US" altLang="zh-CN" sz="1200" dirty="0" smtClean="0"/>
              <a:t> Ballroom + </a:t>
            </a:r>
            <a:r>
              <a:rPr lang="en-US" altLang="zh-CN" sz="1200" dirty="0" err="1" smtClean="0"/>
              <a:t>Hengyuan</a:t>
            </a:r>
            <a:r>
              <a:rPr lang="en-US" altLang="zh-CN" sz="1200" dirty="0" smtClean="0"/>
              <a:t> Ballroom (300)</a:t>
            </a:r>
            <a:endParaRPr lang="en-GB" altLang="zh-CN" sz="1200" dirty="0"/>
          </a:p>
          <a:p>
            <a:pPr lvl="1">
              <a:spcBef>
                <a:spcPts val="0"/>
              </a:spcBef>
              <a:spcAft>
                <a:spcPts val="600"/>
              </a:spcAft>
            </a:pPr>
            <a:r>
              <a:rPr lang="en-GB" altLang="zh-CN" sz="1200" dirty="0" smtClean="0"/>
              <a:t>RRM Session: </a:t>
            </a:r>
            <a:endParaRPr lang="en-GB" altLang="zh-CN" sz="1200" dirty="0"/>
          </a:p>
          <a:p>
            <a:pPr lvl="2">
              <a:spcBef>
                <a:spcPts val="0"/>
              </a:spcBef>
              <a:spcAft>
                <a:spcPts val="600"/>
              </a:spcAft>
            </a:pPr>
            <a:r>
              <a:rPr lang="en-US" altLang="zh-CN" sz="1200" dirty="0">
                <a:sym typeface="+mn-ea"/>
              </a:rPr>
              <a:t>Function Room </a:t>
            </a:r>
            <a:r>
              <a:rPr lang="en-US" altLang="zh-CN" sz="1200" dirty="0" err="1">
                <a:sym typeface="+mn-ea"/>
              </a:rPr>
              <a:t>Riyuan+Yueyuan+Xingyuan</a:t>
            </a:r>
            <a:r>
              <a:rPr lang="en-US" altLang="zh-CN" sz="1200" dirty="0">
                <a:sym typeface="+mn-ea"/>
              </a:rPr>
              <a:t> (100)</a:t>
            </a:r>
          </a:p>
          <a:p>
            <a:pPr lvl="1">
              <a:spcBef>
                <a:spcPts val="0"/>
              </a:spcBef>
              <a:spcAft>
                <a:spcPts val="600"/>
              </a:spcAft>
            </a:pPr>
            <a:r>
              <a:rPr lang="en-US" altLang="zh-CN" sz="1200" dirty="0" err="1" smtClean="0"/>
              <a:t>BSRF_Demod_test</a:t>
            </a:r>
            <a:r>
              <a:rPr lang="en-US" altLang="zh-CN" sz="1200" dirty="0" smtClean="0"/>
              <a:t>: </a:t>
            </a:r>
            <a:endParaRPr lang="en-US" altLang="zh-CN" sz="1200" dirty="0"/>
          </a:p>
          <a:p>
            <a:pPr lvl="2">
              <a:spcBef>
                <a:spcPts val="0"/>
              </a:spcBef>
              <a:spcAft>
                <a:spcPts val="600"/>
              </a:spcAft>
            </a:pPr>
            <a:r>
              <a:rPr lang="en-GB" altLang="zh-CN" sz="1200" dirty="0" err="1" smtClean="0"/>
              <a:t>Qingyuan</a:t>
            </a:r>
            <a:r>
              <a:rPr lang="en-GB" altLang="zh-CN" sz="1200" dirty="0" smtClean="0"/>
              <a:t> </a:t>
            </a:r>
            <a:r>
              <a:rPr lang="en-GB" altLang="zh-CN" sz="1200" dirty="0"/>
              <a:t>Ballroom (100</a:t>
            </a:r>
            <a:r>
              <a:rPr lang="en-GB" altLang="zh-CN" sz="1200" dirty="0" smtClean="0"/>
              <a:t>)</a:t>
            </a:r>
            <a:endParaRPr lang="en-GB"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10" name="Content Placeholder 2">
            <a:extLst>
              <a:ext uri="{FF2B5EF4-FFF2-40B4-BE49-F238E27FC236}">
                <a16:creationId xmlns="" xmlns:a16="http://schemas.microsoft.com/office/drawing/2014/main" id="{B1BE6906-4FA3-42DA-8E86-BA4DD12F41A6}"/>
              </a:ext>
            </a:extLst>
          </p:cNvPr>
          <p:cNvSpPr txBox="1">
            <a:spLocks/>
          </p:cNvSpPr>
          <p:nvPr/>
        </p:nvSpPr>
        <p:spPr bwMode="auto">
          <a:xfrm>
            <a:off x="401651" y="3794330"/>
            <a:ext cx="4905286" cy="172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3"/>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882" lvl="2" indent="-342882">
              <a:spcBef>
                <a:spcPts val="0"/>
              </a:spcBef>
              <a:spcAft>
                <a:spcPts val="600"/>
              </a:spcAft>
              <a:buBlip>
                <a:blip r:embed="rId3"/>
              </a:buBlip>
            </a:pPr>
            <a:r>
              <a:rPr lang="en-US" altLang="zh-CN" sz="1400" kern="0" dirty="0" smtClean="0">
                <a:cs typeface="+mn-cs"/>
              </a:rPr>
              <a:t>RAN4 ad hoc meeting room: @ </a:t>
            </a:r>
            <a:r>
              <a:rPr lang="en-GB" altLang="zh-CN" sz="1400" dirty="0" err="1" smtClean="0"/>
              <a:t>DoubleTree</a:t>
            </a:r>
            <a:r>
              <a:rPr lang="en-GB" altLang="zh-CN" sz="1400" dirty="0" smtClean="0"/>
              <a:t> </a:t>
            </a:r>
            <a:r>
              <a:rPr lang="en-GB" altLang="zh-CN" sz="1400" dirty="0"/>
              <a:t>by Hilton Xiamen-</a:t>
            </a:r>
            <a:r>
              <a:rPr lang="en-GB" altLang="zh-CN" sz="1400" dirty="0" err="1"/>
              <a:t>Wuyuan</a:t>
            </a:r>
            <a:r>
              <a:rPr lang="en-GB" altLang="zh-CN" sz="1400" dirty="0"/>
              <a:t> Bay</a:t>
            </a:r>
          </a:p>
          <a:p>
            <a:pPr lvl="1">
              <a:spcBef>
                <a:spcPts val="0"/>
              </a:spcBef>
              <a:spcAft>
                <a:spcPts val="600"/>
              </a:spcAft>
            </a:pPr>
            <a:r>
              <a:rPr lang="en-GB" altLang="zh-CN" sz="1200" kern="0" dirty="0" smtClean="0">
                <a:solidFill>
                  <a:srgbClr val="000000"/>
                </a:solidFill>
                <a:latin typeface="Arial" panose="020B0604020202020204" pitchFamily="34" charset="0"/>
              </a:rPr>
              <a:t>Ad hoc room: </a:t>
            </a:r>
            <a:endParaRPr lang="en-GB" altLang="zh-CN" sz="1200" kern="0" dirty="0">
              <a:solidFill>
                <a:srgbClr val="000000"/>
              </a:solidFill>
              <a:latin typeface="Arial" panose="020B0604020202020204" pitchFamily="34" charset="0"/>
            </a:endParaRPr>
          </a:p>
          <a:p>
            <a:pPr lvl="2">
              <a:spcBef>
                <a:spcPts val="0"/>
              </a:spcBef>
              <a:spcAft>
                <a:spcPts val="600"/>
              </a:spcAft>
            </a:pPr>
            <a:r>
              <a:rPr lang="en-US" altLang="zh-CN" sz="1200" dirty="0"/>
              <a:t>Hengan Meeting </a:t>
            </a:r>
            <a:r>
              <a:rPr lang="en-US" altLang="zh-CN" sz="1200" dirty="0" smtClean="0"/>
              <a:t>Room (50)</a:t>
            </a:r>
            <a:endParaRPr lang="en-US" altLang="zh-CN" sz="1200" dirty="0"/>
          </a:p>
          <a:p>
            <a:pPr marL="0" indent="0">
              <a:spcBef>
                <a:spcPts val="0"/>
              </a:spcBef>
              <a:spcAft>
                <a:spcPts val="600"/>
              </a:spcAft>
              <a:buFontTx/>
              <a:buNone/>
            </a:pPr>
            <a:endParaRPr lang="en-US" altLang="zh-CN" sz="1600" kern="0" dirty="0"/>
          </a:p>
        </p:txBody>
      </p:sp>
      <p:pic>
        <p:nvPicPr>
          <p:cNvPr id="5" name="图片 5"/>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5520578" y="1367281"/>
            <a:ext cx="6312833" cy="4563500"/>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2" name="椭圆 1"/>
          <p:cNvSpPr/>
          <p:nvPr/>
        </p:nvSpPr>
        <p:spPr bwMode="auto">
          <a:xfrm>
            <a:off x="6759719" y="3931065"/>
            <a:ext cx="2144994" cy="1589518"/>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文本框 3"/>
          <p:cNvSpPr txBox="1"/>
          <p:nvPr/>
        </p:nvSpPr>
        <p:spPr>
          <a:xfrm>
            <a:off x="7184442" y="4948015"/>
            <a:ext cx="1295547" cy="307777"/>
          </a:xfrm>
          <a:prstGeom prst="rect">
            <a:avLst/>
          </a:prstGeom>
          <a:noFill/>
        </p:spPr>
        <p:txBody>
          <a:bodyPr wrap="none" rtlCol="0">
            <a:spAutoFit/>
          </a:bodyPr>
          <a:lstStyle/>
          <a:p>
            <a:r>
              <a:rPr lang="en-US" altLang="zh-CN" sz="1400" dirty="0" smtClean="0">
                <a:solidFill>
                  <a:srgbClr val="C00000"/>
                </a:solidFill>
                <a:latin typeface="微软雅黑" panose="020B0503020204020204" pitchFamily="34" charset="-122"/>
                <a:ea typeface="微软雅黑" panose="020B0503020204020204" pitchFamily="34" charset="-122"/>
              </a:rPr>
              <a:t>Main session</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8958554" y="3931065"/>
            <a:ext cx="1082750" cy="1589518"/>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9" name="文本框 8"/>
          <p:cNvSpPr txBox="1"/>
          <p:nvPr/>
        </p:nvSpPr>
        <p:spPr>
          <a:xfrm>
            <a:off x="9039738" y="4840293"/>
            <a:ext cx="920381" cy="523220"/>
          </a:xfrm>
          <a:prstGeom prst="rect">
            <a:avLst/>
          </a:prstGeom>
          <a:noFill/>
        </p:spPr>
        <p:txBody>
          <a:bodyPr wrap="square" rtlCol="0">
            <a:spAutoFit/>
          </a:bodyPr>
          <a:lstStyle/>
          <a:p>
            <a:pPr algn="ctr"/>
            <a:r>
              <a:rPr lang="en-US" altLang="zh-CN" sz="1400" dirty="0" smtClean="0">
                <a:solidFill>
                  <a:srgbClr val="C00000"/>
                </a:solidFill>
                <a:latin typeface="微软雅黑" panose="020B0503020204020204" pitchFamily="34" charset="-122"/>
                <a:ea typeface="微软雅黑" panose="020B0503020204020204" pitchFamily="34" charset="-122"/>
              </a:rPr>
              <a:t>BS session</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1" name="椭圆 10"/>
          <p:cNvSpPr/>
          <p:nvPr/>
        </p:nvSpPr>
        <p:spPr bwMode="auto">
          <a:xfrm>
            <a:off x="6930636" y="1525509"/>
            <a:ext cx="2803020" cy="1174962"/>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2" name="文本框 11"/>
          <p:cNvSpPr txBox="1"/>
          <p:nvPr/>
        </p:nvSpPr>
        <p:spPr>
          <a:xfrm>
            <a:off x="7768236" y="2290271"/>
            <a:ext cx="1271502" cy="307777"/>
          </a:xfrm>
          <a:prstGeom prst="rect">
            <a:avLst/>
          </a:prstGeom>
          <a:noFill/>
        </p:spPr>
        <p:txBody>
          <a:bodyPr wrap="none" rtlCol="0">
            <a:spAutoFit/>
          </a:bodyPr>
          <a:lstStyle/>
          <a:p>
            <a:r>
              <a:rPr lang="en-US" altLang="zh-CN" sz="1400" dirty="0" smtClean="0">
                <a:solidFill>
                  <a:srgbClr val="C00000"/>
                </a:solidFill>
                <a:latin typeface="微软雅黑" panose="020B0503020204020204" pitchFamily="34" charset="-122"/>
                <a:ea typeface="微软雅黑" panose="020B0503020204020204" pitchFamily="34" charset="-122"/>
              </a:rPr>
              <a:t>RRM session</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10666289" y="1709159"/>
            <a:ext cx="1082750" cy="888889"/>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4" name="文本框 13"/>
          <p:cNvSpPr txBox="1"/>
          <p:nvPr/>
        </p:nvSpPr>
        <p:spPr>
          <a:xfrm>
            <a:off x="10810760" y="2290271"/>
            <a:ext cx="793807" cy="307777"/>
          </a:xfrm>
          <a:prstGeom prst="rect">
            <a:avLst/>
          </a:prstGeom>
          <a:noFill/>
        </p:spPr>
        <p:txBody>
          <a:bodyPr wrap="none" rtlCol="0">
            <a:spAutoFit/>
          </a:bodyPr>
          <a:lstStyle/>
          <a:p>
            <a:r>
              <a:rPr lang="en-US" altLang="zh-CN" sz="1400" dirty="0" smtClean="0">
                <a:solidFill>
                  <a:srgbClr val="C00000"/>
                </a:solidFill>
                <a:latin typeface="微软雅黑" panose="020B0503020204020204" pitchFamily="34" charset="-122"/>
                <a:ea typeface="微软雅黑" panose="020B0503020204020204" pitchFamily="34" charset="-122"/>
              </a:rPr>
              <a:t>Ad hoc</a:t>
            </a:r>
            <a:endParaRPr lang="zh-CN" altLang="en-US" sz="1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094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a:solidFill>
                  <a:srgbClr val="FF0000"/>
                </a:solidFill>
              </a:rPr>
              <a:t>September </a:t>
            </a:r>
            <a:r>
              <a:rPr lang="en-US" altLang="zh-CN" sz="1400" dirty="0" smtClean="0">
                <a:solidFill>
                  <a:srgbClr val="FF0000"/>
                </a:solidFill>
              </a:rPr>
              <a:t>27</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(Wednesday) 2023, 23:59 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smtClean="0"/>
              <a:t>Draft CRs/Draft big CRs/TPs </a:t>
            </a:r>
            <a:r>
              <a:rPr lang="en-US" altLang="zh-CN" sz="1200" dirty="0"/>
              <a:t>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smtClean="0">
                <a:cs typeface="+mn-cs"/>
              </a:rPr>
              <a:t>There is no Rel-15/16/17/18 maintenance agendas in this meeting, except for the agendas corresponding to the incoming LS from other working groups, which may belong to the closed Rel-15/16/17/18 </a:t>
            </a:r>
            <a:r>
              <a:rPr lang="en-US" altLang="zh-CN" sz="1400" dirty="0" err="1" smtClean="0">
                <a:cs typeface="+mn-cs"/>
              </a:rPr>
              <a:t>WIs.</a:t>
            </a:r>
            <a:endParaRPr lang="en-US" altLang="zh-CN" sz="1400" dirty="0" smtClean="0">
              <a:cs typeface="+mn-cs"/>
            </a:endParaRPr>
          </a:p>
          <a:p>
            <a:pPr marL="342882" lvl="1" indent="-342882">
              <a:spcBef>
                <a:spcPts val="0"/>
              </a:spcBef>
              <a:spcAft>
                <a:spcPts val="600"/>
              </a:spcAft>
              <a:buBlip>
                <a:blip r:embed="rId2"/>
              </a:buBlip>
            </a:pPr>
            <a:r>
              <a:rPr lang="en-US" altLang="zh-CN" sz="1400" dirty="0"/>
              <a:t>For Rel-18 on-going </a:t>
            </a:r>
            <a:r>
              <a:rPr lang="en-US" altLang="zh-CN" sz="1400" dirty="0" smtClean="0"/>
              <a:t>SI/WI in this meeting</a:t>
            </a:r>
            <a:endParaRPr lang="en-US" altLang="zh-CN" sz="1400" dirty="0"/>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a:t>
            </a:r>
            <a:r>
              <a:rPr lang="en-US" altLang="zh-CN" sz="1200" dirty="0"/>
              <a:t>Rel-18 WIs, the </a:t>
            </a:r>
            <a:r>
              <a:rPr lang="en-US" altLang="zh-CN" sz="1200" dirty="0" smtClean="0">
                <a:solidFill>
                  <a:srgbClr val="FF0000"/>
                </a:solidFill>
              </a:rPr>
              <a:t>draft big CR </a:t>
            </a:r>
            <a:r>
              <a:rPr lang="en-US" altLang="zh-CN" sz="1200" dirty="0"/>
              <a:t>is </a:t>
            </a:r>
            <a:r>
              <a:rPr lang="en-US" altLang="zh-CN" sz="1200" dirty="0" smtClean="0"/>
              <a:t>allowed. </a:t>
            </a:r>
            <a:r>
              <a:rPr lang="en-US" altLang="zh-CN" sz="1200" dirty="0"/>
              <a:t>Companies shall follow </a:t>
            </a:r>
            <a:r>
              <a:rPr lang="en-US" altLang="zh-CN" sz="1200" dirty="0" smtClean="0"/>
              <a:t>work </a:t>
            </a:r>
            <a:r>
              <a:rPr lang="en-US" altLang="zh-CN" sz="1200" dirty="0"/>
              <a:t>split and </a:t>
            </a:r>
            <a:r>
              <a:rPr lang="en-US" altLang="zh-CN" sz="1200" dirty="0" smtClean="0"/>
              <a:t>draft big </a:t>
            </a:r>
            <a:r>
              <a:rPr lang="en-US" altLang="zh-CN" sz="1200" dirty="0"/>
              <a:t>CRs shall be submitted by sourcing companies only.</a:t>
            </a:r>
          </a:p>
          <a:p>
            <a:pPr lvl="2">
              <a:spcBef>
                <a:spcPts val="0"/>
              </a:spcBef>
              <a:spcAft>
                <a:spcPts val="600"/>
              </a:spcAft>
            </a:pPr>
            <a:r>
              <a:rPr lang="en-US" altLang="zh-CN" sz="1200" dirty="0"/>
              <a:t>Please use title starting with </a:t>
            </a:r>
            <a:r>
              <a:rPr lang="en-US" altLang="zh-CN" sz="1200" dirty="0" smtClean="0"/>
              <a:t>"Draft </a:t>
            </a:r>
            <a:r>
              <a:rPr lang="en-US" altLang="zh-CN" sz="1200" dirty="0"/>
              <a:t>Big CR" when you reserve a </a:t>
            </a:r>
            <a:r>
              <a:rPr lang="en-US" altLang="zh-CN" sz="1200" dirty="0" err="1"/>
              <a:t>Tdoc</a:t>
            </a:r>
            <a:r>
              <a:rPr lang="en-US" altLang="zh-CN" sz="1200" dirty="0"/>
              <a:t> number for a </a:t>
            </a:r>
            <a:r>
              <a:rPr lang="en-US" altLang="zh-CN" sz="1200" dirty="0" smtClean="0"/>
              <a:t>draft big </a:t>
            </a:r>
            <a:r>
              <a:rPr lang="en-US" altLang="zh-CN" sz="1200" dirty="0"/>
              <a:t>CRs to facilitate work of </a:t>
            </a:r>
            <a:r>
              <a:rPr lang="en-US" altLang="zh-CN" sz="1200" dirty="0" smtClean="0"/>
              <a:t>moderator.</a:t>
            </a:r>
            <a:endParaRPr lang="en-US" altLang="zh-CN" sz="1200" dirty="0"/>
          </a:p>
          <a:p>
            <a:pPr lvl="2">
              <a:spcBef>
                <a:spcPts val="0"/>
              </a:spcBef>
              <a:spcAft>
                <a:spcPts val="600"/>
              </a:spcAft>
            </a:pPr>
            <a:r>
              <a:rPr lang="en-US" altLang="zh-CN" sz="1200" dirty="0" smtClean="0"/>
              <a:t>Draft CR/CR </a:t>
            </a:r>
            <a:r>
              <a:rPr lang="en-US" altLang="zh-CN" sz="1200" dirty="0"/>
              <a:t>handling for RF and RRM core part</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a:t>
            </a:r>
            <a:r>
              <a:rPr lang="en-US" altLang="zh-CN" sz="1200" dirty="0" smtClean="0"/>
              <a:t>quarter and spectrum related </a:t>
            </a:r>
            <a:r>
              <a:rPr lang="en-US" altLang="zh-CN" sz="1200" dirty="0" err="1" smtClean="0"/>
              <a:t>WIs.</a:t>
            </a:r>
            <a:endParaRPr lang="en-US" altLang="zh-CN" sz="1200" dirty="0"/>
          </a:p>
          <a:p>
            <a:pPr lvl="2">
              <a:spcBef>
                <a:spcPts val="0"/>
              </a:spcBef>
              <a:spcAft>
                <a:spcPts val="600"/>
              </a:spcAft>
            </a:pPr>
            <a:r>
              <a:rPr lang="en-US" altLang="zh-CN" sz="1200" dirty="0" smtClean="0"/>
              <a:t>Draft CR/CR </a:t>
            </a:r>
            <a:r>
              <a:rPr lang="en-US" altLang="zh-CN" sz="1200" dirty="0"/>
              <a:t>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a:t>
            </a:r>
            <a:r>
              <a:rPr lang="en-US" altLang="zh-CN" sz="1200" dirty="0" smtClean="0"/>
              <a:t>quarter and spectrum related </a:t>
            </a:r>
            <a:r>
              <a:rPr lang="en-US" altLang="zh-CN" sz="1200" dirty="0" err="1" smtClean="0"/>
              <a:t>WIs.</a:t>
            </a:r>
            <a:endParaRPr lang="en-US" altLang="zh-CN" sz="1400" dirty="0"/>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smtClean="0"/>
              <a:t>For </a:t>
            </a:r>
            <a:r>
              <a:rPr lang="en-US" altLang="zh-CN" sz="1200" dirty="0"/>
              <a:t>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if needed, to merge all the agreement.</a:t>
            </a:r>
            <a:endParaRPr lang="en-US" altLang="zh-CN" sz="1200" dirty="0"/>
          </a:p>
          <a:p>
            <a:pPr marL="342882" lvl="1" indent="-342882">
              <a:spcBef>
                <a:spcPts val="0"/>
              </a:spcBef>
              <a:spcAft>
                <a:spcPts val="600"/>
              </a:spcAft>
              <a:buBlip>
                <a:blip r:embed="rId2"/>
              </a:buBlip>
            </a:pPr>
            <a:r>
              <a:rPr lang="en-US" altLang="zh-CN" sz="1400" dirty="0"/>
              <a:t>For Rel-18 on-going </a:t>
            </a:r>
            <a:r>
              <a:rPr lang="en-US" altLang="zh-CN" sz="1400" dirty="0" smtClean="0"/>
              <a:t>basket SI/WI </a:t>
            </a:r>
            <a:r>
              <a:rPr lang="en-US" altLang="zh-CN" sz="1400" dirty="0"/>
              <a:t>in this meeting</a:t>
            </a:r>
          </a:p>
          <a:p>
            <a:pPr lvl="1">
              <a:spcBef>
                <a:spcPts val="0"/>
              </a:spcBef>
              <a:spcAft>
                <a:spcPts val="600"/>
              </a:spcAft>
            </a:pPr>
            <a:r>
              <a:rPr lang="en-GB" altLang="zh-CN" sz="1200" dirty="0" smtClean="0"/>
              <a:t>No revised WID/big CRs are expected. </a:t>
            </a:r>
          </a:p>
          <a:p>
            <a:pPr lvl="1">
              <a:spcBef>
                <a:spcPts val="0"/>
              </a:spcBef>
              <a:spcAft>
                <a:spcPts val="600"/>
              </a:spcAft>
            </a:pPr>
            <a:r>
              <a:rPr lang="en-GB" altLang="zh-CN" sz="1200" dirty="0" smtClean="0"/>
              <a:t>TPs/draft CRs/draft big CRs/</a:t>
            </a:r>
            <a:r>
              <a:rPr lang="en-GB" altLang="zh-CN" sz="1200" dirty="0"/>
              <a:t>u</a:t>
            </a:r>
            <a:r>
              <a:rPr lang="en-GB" altLang="zh-CN" sz="1200" dirty="0" smtClean="0"/>
              <a:t>pdated </a:t>
            </a:r>
            <a:r>
              <a:rPr lang="en-US" altLang="zh-CN" sz="1200" dirty="0" smtClean="0"/>
              <a:t>draft TR are allowed.</a:t>
            </a:r>
            <a:endParaRPr lang="en-GB" altLang="zh-CN" sz="1200" dirty="0" smtClean="0"/>
          </a:p>
          <a:p>
            <a:pPr lvl="1">
              <a:spcBef>
                <a:spcPts val="0"/>
              </a:spcBef>
              <a:spcAft>
                <a:spcPts val="600"/>
              </a:spcAft>
            </a:pPr>
            <a:r>
              <a:rPr lang="en-GB" altLang="zh-CN" sz="1200" dirty="0" smtClean="0"/>
              <a:t>No formal request for a new band combination request will be handled.</a:t>
            </a:r>
          </a:p>
          <a:p>
            <a:pPr lvl="2">
              <a:spcBef>
                <a:spcPts val="0"/>
              </a:spcBef>
              <a:spcAft>
                <a:spcPts val="600"/>
              </a:spcAft>
            </a:pPr>
            <a:r>
              <a:rPr lang="en-US" altLang="zh-CN" sz="1200" dirty="0"/>
              <a:t>Same deadline as RAN4 </a:t>
            </a:r>
            <a:r>
              <a:rPr lang="en-US" altLang="zh-CN" sz="1200" dirty="0" err="1"/>
              <a:t>Tdoc</a:t>
            </a:r>
            <a:r>
              <a:rPr lang="en-US" altLang="zh-CN" sz="1200" dirty="0"/>
              <a:t> </a:t>
            </a:r>
            <a:r>
              <a:rPr lang="en-US" altLang="zh-CN" sz="1200" dirty="0" smtClean="0"/>
              <a:t>submission, if the proponents want to submit.</a:t>
            </a:r>
            <a:endParaRPr lang="zh-CN" altLang="zh-CN" sz="1200" dirty="0"/>
          </a:p>
          <a:p>
            <a:pPr lvl="2">
              <a:spcBef>
                <a:spcPts val="0"/>
              </a:spcBef>
              <a:spcAft>
                <a:spcPts val="600"/>
              </a:spcAft>
            </a:pPr>
            <a:r>
              <a:rPr lang="en-US" altLang="zh-CN" sz="1200" dirty="0" smtClean="0"/>
              <a:t>The request is just for information and offline discussions.</a:t>
            </a:r>
            <a:endParaRPr lang="en-US"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108bis][</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September 29 (Friday)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September 29 (Friday),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October 5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October 8 (Sunday),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October 8 (Sunday)</a:t>
            </a:r>
            <a:r>
              <a:rPr lang="en-US" altLang="zh-CN" sz="1200" dirty="0" smtClean="0"/>
              <a:t>: Session chairs share the initial meeting notes trying to take moderators summary in consideration</a:t>
            </a:r>
          </a:p>
          <a:p>
            <a:pPr lvl="1">
              <a:spcBef>
                <a:spcPts val="0"/>
              </a:spcBef>
              <a:spcAft>
                <a:spcPts val="600"/>
              </a:spcAft>
            </a:pPr>
            <a:r>
              <a:rPr lang="en-US" altLang="zh-CN" sz="1200" dirty="0" smtClean="0"/>
              <a:t>NOTE: </a:t>
            </a:r>
            <a:r>
              <a:rPr lang="en-US" altLang="zh-CN" sz="1200" dirty="0"/>
              <a:t>For moderators located in Korea, it is appreciated that you could share the draft summary before </a:t>
            </a:r>
            <a:r>
              <a:rPr lang="en-US" altLang="zh-CN" sz="1200" dirty="0" smtClean="0">
                <a:solidFill>
                  <a:srgbClr val="FF0000"/>
                </a:solidFill>
              </a:rPr>
              <a:t>October 5</a:t>
            </a:r>
            <a:r>
              <a:rPr lang="en-US" altLang="zh-CN" sz="1200" baseline="30000" dirty="0" smtClean="0">
                <a:solidFill>
                  <a:srgbClr val="FF0000"/>
                </a:solidFill>
              </a:rPr>
              <a:t>th</a:t>
            </a:r>
            <a:r>
              <a:rPr lang="en-US" altLang="zh-CN" sz="1200" dirty="0">
                <a:solidFill>
                  <a:srgbClr val="FF0000"/>
                </a:solidFill>
              </a:rPr>
              <a:t> </a:t>
            </a:r>
            <a:r>
              <a:rPr lang="en-US" altLang="zh-CN" sz="1200" dirty="0" smtClean="0"/>
              <a:t>and more review time will be allowed for those topic threads. The </a:t>
            </a:r>
            <a:r>
              <a:rPr lang="en-US" altLang="zh-CN" sz="1200" dirty="0"/>
              <a:t>holiday in Korea starts from September 28</a:t>
            </a:r>
            <a:r>
              <a:rPr lang="en-US" altLang="zh-CN" sz="1200" baseline="30000" dirty="0"/>
              <a:t>th</a:t>
            </a:r>
            <a:r>
              <a:rPr lang="en-US" altLang="zh-CN" sz="1200" dirty="0"/>
              <a:t>.</a:t>
            </a:r>
            <a:endParaRPr lang="en-US" altLang="zh-CN"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6.1 </a:t>
            </a:r>
            <a:r>
              <a:rPr lang="en-US" altLang="zh-CN" sz="1400" dirty="0"/>
              <a:t>for LTE, AI </a:t>
            </a:r>
            <a:r>
              <a:rPr lang="en-US" altLang="zh-CN" sz="1400" dirty="0" smtClean="0"/>
              <a:t>4.3 – 4.13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October 4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October 7 (Saturday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October 9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October 10 ~ October 13</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August 17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two-way GTW conference calls will be set. For ad hoc session, MS </a:t>
            </a:r>
            <a:r>
              <a:rPr lang="en-US" altLang="zh-CN" sz="1400" dirty="0"/>
              <a:t>teams </a:t>
            </a:r>
            <a:r>
              <a:rPr lang="en-US" altLang="zh-CN" sz="1400" dirty="0" smtClean="0"/>
              <a:t>may </a:t>
            </a:r>
            <a:r>
              <a:rPr lang="en-US" altLang="zh-CN" sz="1400" dirty="0"/>
              <a:t>be </a:t>
            </a:r>
            <a:r>
              <a:rPr lang="en-US" altLang="zh-CN" sz="1400" dirty="0" smtClean="0"/>
              <a:t>provided.</a:t>
            </a:r>
            <a:endParaRPr lang="en-US" altLang="zh-CN" sz="1400" dirty="0"/>
          </a:p>
          <a:p>
            <a:pPr lvl="1">
              <a:spcBef>
                <a:spcPts val="0"/>
              </a:spcBef>
              <a:spcAft>
                <a:spcPts val="600"/>
              </a:spcAft>
            </a:pPr>
            <a:r>
              <a:rPr lang="en-US" altLang="zh-CN" sz="1200" dirty="0" smtClean="0"/>
              <a:t>Remote </a:t>
            </a:r>
            <a:r>
              <a:rPr lang="en-US" altLang="zh-CN" sz="1200" dirty="0"/>
              <a:t>p</a:t>
            </a:r>
            <a:r>
              <a:rPr lang="en-US" altLang="zh-CN" sz="1200" dirty="0" smtClean="0"/>
              <a:t>articipating with two-way GTW is allowed and supported and two-way remote participants will be able to listen and comment.</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t>
            </a:r>
            <a:r>
              <a:rPr lang="en-US" sz="1200" dirty="0" smtClean="0"/>
              <a:t>(a) specific topic(s)</a:t>
            </a:r>
          </a:p>
          <a:p>
            <a:pPr lvl="1">
              <a:spcBef>
                <a:spcPts val="0"/>
              </a:spcBef>
              <a:spcAft>
                <a:spcPts val="600"/>
              </a:spcAft>
            </a:pPr>
            <a:r>
              <a:rPr lang="en-US" sz="1200" dirty="0" smtClean="0"/>
              <a:t>Ad hoc chairs will be designated by session chairs and the ad hoc minutes with recommendation or WF can be provided after ad hoc sessions</a:t>
            </a:r>
          </a:p>
          <a:p>
            <a:pPr lvl="1">
              <a:spcBef>
                <a:spcPts val="0"/>
              </a:spcBef>
              <a:spcAft>
                <a:spcPts val="600"/>
              </a:spcAft>
            </a:pPr>
            <a:r>
              <a:rPr lang="en-US" sz="1200" dirty="0" smtClean="0"/>
              <a:t>The two-way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a:t>
            </a:r>
            <a:r>
              <a:rPr lang="en-US" altLang="zh-CN" sz="1200" dirty="0" smtClean="0"/>
              <a:t>WF/draft </a:t>
            </a:r>
            <a:r>
              <a:rPr lang="en-US" altLang="zh-CN" sz="1200" dirty="0"/>
              <a:t>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a:t>
            </a:r>
            <a:r>
              <a:rPr lang="en-US" altLang="zh-CN" sz="1200" dirty="0" smtClean="0"/>
              <a:t>WF/draft CR/</a:t>
            </a:r>
            <a:r>
              <a:rPr lang="en-US" altLang="zh-CN" sz="1200" dirty="0" err="1" smtClean="0"/>
              <a:t>LSout</a:t>
            </a:r>
            <a:r>
              <a:rPr lang="en-US" altLang="zh-CN" sz="1200" dirty="0" smtClean="0"/>
              <a:t> </a:t>
            </a:r>
            <a:r>
              <a:rPr lang="en-US" altLang="zh-CN" sz="1200" dirty="0"/>
              <a:t>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108bis][x</a:t>
            </a:r>
            <a:r>
              <a:rPr lang="en-US" altLang="zh-CN" sz="1200" dirty="0">
                <a:solidFill>
                  <a:srgbClr val="FF0000"/>
                </a:solidFill>
              </a:rPr>
              <a:t>x</a:t>
            </a:r>
            <a:r>
              <a:rPr lang="en-US" altLang="zh-CN" sz="1200" dirty="0" smtClean="0">
                <a:solidFill>
                  <a:srgbClr val="FF0000"/>
                </a:solidFill>
              </a:rPr>
              <a:t>x</a:t>
            </a:r>
            <a:r>
              <a:rPr lang="en-US" altLang="zh-CN" sz="1200" dirty="0">
                <a:solidFill>
                  <a:srgbClr val="FF0000"/>
                </a:solidFill>
              </a:rPr>
              <a:t>] </a:t>
            </a:r>
            <a:r>
              <a:rPr lang="en-US" altLang="zh-CN" sz="1200" dirty="0"/>
              <a:t>XXX for </a:t>
            </a:r>
            <a:r>
              <a:rPr lang="en-US" altLang="zh-CN" sz="1200" dirty="0" smtClean="0"/>
              <a:t>Main/RRM/</a:t>
            </a:r>
            <a:r>
              <a:rPr lang="en-US" altLang="zh-CN" sz="1200" dirty="0" err="1" smtClean="0"/>
              <a:t>BSRF_Demod_Test</a:t>
            </a:r>
            <a:r>
              <a:rPr lang="en-US" altLang="zh-CN" sz="1200" dirty="0" smtClean="0"/>
              <a:t> sessions, where </a:t>
            </a:r>
            <a:r>
              <a:rPr lang="en-US" altLang="zh-CN" sz="1200" dirty="0"/>
              <a:t>XXX </a:t>
            </a:r>
            <a:r>
              <a:rPr lang="en-US" altLang="zh-CN" sz="1200" dirty="0" smtClean="0"/>
              <a:t>corresponds to 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a:t>
            </a:r>
            <a:r>
              <a:rPr lang="en-US" altLang="zh-CN" sz="1200" dirty="0" smtClean="0">
                <a:latin typeface="+mj-ea"/>
              </a:rPr>
              <a:t>“[1xx][</a:t>
            </a:r>
            <a:r>
              <a:rPr lang="en-US" altLang="zh-CN" sz="1200" dirty="0">
                <a:latin typeface="+mj-ea"/>
              </a:rPr>
              <a:t>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dirty="0" err="1" smtClean="0">
                <a:solidFill>
                  <a:srgbClr val="FF0000"/>
                </a:solidFill>
                <a:latin typeface="+mj-ea"/>
              </a:rPr>
              <a:t>WON</a:t>
            </a:r>
            <a:r>
              <a:rPr lang="en-US" altLang="zh-CN" sz="1200"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because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a:t>
            </a:r>
            <a:r>
              <a:rPr lang="en-US" altLang="zh-CN" sz="1400" dirty="0" smtClean="0"/>
              <a:t>WIs or </a:t>
            </a:r>
            <a:r>
              <a:rPr lang="en-US" altLang="zh-CN" sz="1400" dirty="0"/>
              <a:t>other special topics, session chairs will allocate the </a:t>
            </a:r>
            <a:r>
              <a:rPr lang="en-US" altLang="zh-CN" sz="1400" dirty="0" err="1"/>
              <a:t>Tdoc</a:t>
            </a:r>
            <a:r>
              <a:rPr lang="en-US" altLang="zh-CN" sz="1400" dirty="0"/>
              <a:t> number for revision or new </a:t>
            </a:r>
            <a:r>
              <a:rPr lang="en-US" altLang="zh-CN" sz="1400" dirty="0" err="1"/>
              <a:t>T</a:t>
            </a:r>
            <a:r>
              <a:rPr lang="en-US" altLang="zh-CN" sz="1400" dirty="0" err="1" smtClean="0"/>
              <a:t>docs</a:t>
            </a:r>
            <a:r>
              <a:rPr lang="en-US" altLang="zh-CN" sz="1400" dirty="0" smtClean="0"/>
              <a:t> </a:t>
            </a:r>
            <a:r>
              <a:rPr lang="en-US" altLang="zh-CN" sz="1400" dirty="0"/>
              <a:t>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(Not applicable in this meeting) 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RP-222624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www.3gpp.org/ftp/tsg_ran/WG4_Radio/TSGR4_108bis/Template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www.3gpp.org/ftp/tsg_ran/WG4_Radio/TSGR4_108bis/Templates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23d77754-4ccc-4c57-9291-cab09e81894a"/>
    <ds:schemaRef ds:uri="a915fe38-2618-47b6-8303-829fb71466d5"/>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361358</TotalTime>
  <Words>4798</Words>
  <Application>Microsoft Office PowerPoint</Application>
  <PresentationFormat>宽屏</PresentationFormat>
  <Paragraphs>437</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黑体</vt:lpstr>
      <vt:lpstr>宋体</vt:lpstr>
      <vt:lpstr>微软雅黑</vt:lpstr>
      <vt:lpstr>Arial</vt:lpstr>
      <vt:lpstr>Arial Black</vt:lpstr>
      <vt:lpstr>Calibri</vt:lpstr>
      <vt:lpstr>Times New Roman</vt:lpstr>
      <vt:lpstr>3gpp</vt:lpstr>
      <vt:lpstr>RAN4#108bis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1650</cp:revision>
  <cp:lastPrinted>2016-09-15T08:31:35Z</cp:lastPrinted>
  <dcterms:created xsi:type="dcterms:W3CDTF">2009-11-27T05:15:11Z</dcterms:created>
  <dcterms:modified xsi:type="dcterms:W3CDTF">2023-10-08T09:05:40Z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(3)f36HTRfgUphndXBPnN0kQp+IFkxJF7+jwpnXzcP/Q50NAOwYVpqwOE1WbN88QEpDlX/ADG+0
h47mfYd5N9QdZFLvtPKkJpEM3e9DPeB/Qwz2tOLkt3aCtYEGKr1sL3Z7Zaw6FQgdU0HGqeZK
NJZLa8n0n2QM4T7jc8QbiwSaHyOFpacW6Y0zlGSLT0vFWTyZs26zuKqg81xyCPFuP+nSJkA5
01U3hHMNkoy/qOfGMP</vt:lpwstr>
  </property>
  <property fmtid="{D5CDD505-2E9C-101B-9397-08002B2CF9AE}" pid="11" name="_2015_ms_pID_7253431">
    <vt:lpwstr>8NyYempaVB2ctzPQ9MaAaQljB2TdCZGSw/0KHT4uoCj5w7ok43hUqW
QRRuUig4MiG09uJ6zmGkais3DjrubpJMh3auI68qVHLc1Dk1IexFF27fHafOYwiTP//c4mrY
ytByqGqsQ4hMOzzPBj53nMopCcruTtENXtzNscKJUWb9biezg2PISE45VdqxoWmwdegxHG32
wZ7utuQzizd0owVhIkWWuyV4sGp6g6Bf3rbl</vt:lpwstr>
  </property>
  <property fmtid="{D5CDD505-2E9C-101B-9397-08002B2CF9AE}" pid="12" name="_2015_ms_pID_7253432">
    <vt:lpwstr>ZQ==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1696744191</vt:lpwstr>
  </property>
</Properties>
</file>