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58" r:id="rId4"/>
    <p:sldId id="259" r:id="rId5"/>
    <p:sldId id="260" r:id="rId6"/>
    <p:sldId id="262" r:id="rId7"/>
    <p:sldId id="265" r:id="rId8"/>
    <p:sldId id="261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7FC24-9023-4CCB-AA44-AC14578A51B7}" type="datetimeFigureOut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299AF-E662-43E7-991C-D71CBE3C12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45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437E4C-4BA4-D2A6-6CC0-A8A1D80EFF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8B381BD-8CE5-4E64-C8B0-FCB401D28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6D034D-3795-C6CF-C853-FB8A4885E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D8F0F-1CA8-4E6F-9C57-F7147FC1400A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CC5F86-043D-F7F1-4BD2-7A0350BF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844EBC-F343-6052-F23A-0BDAEBD3C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214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0049B6-E3C0-EF08-E1DF-917A760A2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B97098C-14C3-8561-1C3B-E8CF4EC2E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42EF1D-6387-12B9-56E6-07729F0FB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95650-C5F8-49B8-B405-EBED6619BBBC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88D0-C5D2-938F-753E-764CB40B2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D64796C-DDEB-3532-18CE-0028F8265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405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A6BE1E2-2876-21A3-7ACF-2ACA9A8ED6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24B3C97-7945-2D2A-9AD8-56531C9E1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9E6CCB-8717-DA10-A7A2-A6A307B9A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F8D6-349E-45F6-861A-70FE2604AABE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0EB16C-F2FF-2BE4-6AAF-F5B2705D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DE887C-4766-805F-E00B-0ECFCBAFB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608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037F1D-A184-F0F9-AEDF-98B29CBF0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21CB4-9002-F0DC-72CE-F4EE7ABC0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2832EB-3FEE-183E-3CA0-0C3F7E56C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20438-9D60-4A6F-953F-49129453202F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2335D5-719A-0106-2E29-2388EE2BD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543ED0-C136-A493-7E3E-46DD845D8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Verdana" panose="020B0604030504040204" pitchFamily="34" charset="0"/>
              </a:defRPr>
            </a:lvl1pPr>
          </a:lstStyle>
          <a:p>
            <a:r>
              <a:rPr lang="en-US" altLang="ja-JP" dirty="0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3074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25A91A-7024-3822-E474-AFF67B9A8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DD462C-C8E4-D272-FC5E-DC3D38ECA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1176AC-E8AE-9C9D-04EE-F6E66091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BAAA-F729-4ABD-A4DF-B93F3EE13BD1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5FA24A-F95A-39FE-1B3A-309BD0306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483326-AF7C-0BDA-A6C4-4237FFB0D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3466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91FD92-4035-4884-146F-85036E8E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80706B-B1FD-FF1B-FCEC-F06B64421A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109A964-98F7-9ECE-A149-448B44186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E3D3D66-FEC1-A255-CD20-6669CD589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5C492-D1CE-4902-838B-D05F43FA4425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E740DF6-2B7B-01FE-8FCB-00276D7E6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D5196D-0401-7AAB-8F40-1B9299E4F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76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FD01AC-501D-2DE6-013B-AF9FEF32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F0D691A-52EC-AFD9-E850-23A59778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E097EE6-932C-80FF-6AD1-C32D10D69A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F79A2F5-9BF4-8135-DBD0-9A50AF1522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6EF19CD-9D67-C6E1-0A0D-D1539F950E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ACD8EE-96FC-4E16-BC57-4E87C903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E5E0-70FF-4700-A472-C5AD71F35C62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F762C17-C1B2-3E31-09B0-D4B64D735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FEFAC36-2F41-4BB7-F7BC-DCA3E2825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34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E13DAF-CC08-298B-2FC5-E047D9F2B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24C14D5-5A65-0288-CFB1-3DC4C8FF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2D3D7-C4C4-4C19-AFE9-FEE620980E07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1145F0C-9B39-C794-999F-86DFE06D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C704087-A2ED-E232-CE46-D93257419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7012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B9E390E-32D2-683E-E53D-F6569079C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9D11-3ACB-441A-A504-C8805EDB1B1F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CEF714B-9BDF-3C89-AB12-AEDFF53B4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9D6851A-4F94-56D8-007A-46584E02D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4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903F0F-4548-495C-D4EB-361A82C17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DC5826-EF18-5D94-4EDD-E74E5BAAE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A910159-69F7-E711-AC8D-BCDFDE7CD4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877DE29-FF57-51F1-DD1F-2A04B8A62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330C1-B561-4462-A784-7AF07A002195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527899-05BE-42F3-1624-0277FC28D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5D517F-A7EB-25A3-B29A-54B06A78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266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D10604-C7D0-9F6B-6049-E344C5559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883F9F-A05B-7A72-9C2E-B492DB4387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DF750EA-C7AB-5BD6-A954-73EFBFED1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6AC63CF-8110-6DDE-9537-31A6BED07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241A-32C9-4522-BC48-2A501DCB924F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21C69E4-9F33-9950-9B09-171456428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EE8F3DB-8F15-4E36-4217-9929FA94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85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C0661D4-4278-46F7-8991-2A575294D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7554E53-A72D-8D2B-977F-A26EDE5F28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E53520D-AC2B-0FD9-7E65-DED35C9F4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76A0-D69F-4239-B0F2-665958661AD0}" type="datetime1">
              <a:rPr kumimoji="1" lang="ja-JP" altLang="en-US" smtClean="0"/>
              <a:t>2023/8/10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47B0FB-BBC9-BF9B-C2A7-25EE83161C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03FDEC-406A-75DB-46DC-611BAD5E6D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608F4-C866-482D-8D06-83976F433E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50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9BCC5D-48DE-90DE-7EAE-6C64439A0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6459" y="3251572"/>
            <a:ext cx="10327341" cy="793749"/>
          </a:xfrm>
        </p:spPr>
        <p:txBody>
          <a:bodyPr>
            <a:normAutofit/>
          </a:bodyPr>
          <a:lstStyle/>
          <a:p>
            <a:r>
              <a:rPr kumimoji="1" lang="en-US" altLang="ja-JP" sz="3600" b="1" dirty="0">
                <a:latin typeface="Verdana" panose="020B0604030504040204" pitchFamily="34" charset="0"/>
                <a:ea typeface="Verdana" panose="020B0604030504040204" pitchFamily="34" charset="0"/>
              </a:rPr>
              <a:t>On changes of the regulation in Japan</a:t>
            </a:r>
            <a:endParaRPr kumimoji="1" lang="ja-JP" altLang="en-US" sz="3600" b="1" dirty="0">
              <a:latin typeface="Verdana" panose="020B060403050404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BD94FFF-A56C-A46D-F20B-7DA09055F9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51" y="5334000"/>
            <a:ext cx="11514297" cy="79375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SoftBank Corp., NTT </a:t>
            </a:r>
            <a:r>
              <a:rPr kumimoji="1" lang="en-US" altLang="ja-JP" dirty="0" err="1">
                <a:latin typeface="Verdana" panose="020B0604030504040204" pitchFamily="34" charset="0"/>
                <a:ea typeface="Verdana" panose="020B0604030504040204" pitchFamily="34" charset="0"/>
              </a:rPr>
              <a:t>docomo</a:t>
            </a:r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 INC, KDDI 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Corporation, </a:t>
            </a:r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Rakuten Mobile Inc.,</a:t>
            </a:r>
            <a:endParaRPr kumimoji="1" lang="ja-JP" altLang="en-US" dirty="0">
              <a:latin typeface="Verdana" panose="020B0604030504040204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65327" y="202168"/>
            <a:ext cx="70767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3GPP TSG-RAN WG4 Meeting #108	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zh-CN" sz="1800" b="1" dirty="0">
                <a:latin typeface="Verdana" panose="020B0604030504040204" pitchFamily="34" charset="0"/>
                <a:ea typeface="Verdana" panose="020B0604030504040204" pitchFamily="34" charset="0"/>
              </a:rPr>
              <a:t>Toulouse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altLang="zh-CN" sz="1800" b="1" dirty="0">
                <a:latin typeface="Verdana" panose="020B0604030504040204" pitchFamily="34" charset="0"/>
                <a:ea typeface="Verdana" panose="020B0604030504040204" pitchFamily="34" charset="0"/>
              </a:rPr>
              <a:t>FR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, August 21</a:t>
            </a:r>
            <a:r>
              <a:rPr lang="en-US" sz="1800" b="1" baseline="30000" dirty="0">
                <a:latin typeface="Verdana" panose="020B0604030504040204" pitchFamily="34" charset="0"/>
                <a:ea typeface="Verdana" panose="020B0604030504040204" pitchFamily="34" charset="0"/>
              </a:rPr>
              <a:t>st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 – 25</a:t>
            </a:r>
            <a:r>
              <a:rPr lang="en-US" sz="1800" b="1" baseline="30000" dirty="0"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 , 2023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	Agenda Item: 13 (AOB)</a:t>
            </a:r>
          </a:p>
          <a:p>
            <a:endParaRPr lang="en-US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	Document for:  Information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4933B843-F2F8-5628-A947-A4CDC2AFB750}"/>
              </a:ext>
            </a:extLst>
          </p:cNvPr>
          <p:cNvSpPr txBox="1"/>
          <p:nvPr/>
        </p:nvSpPr>
        <p:spPr>
          <a:xfrm>
            <a:off x="8417859" y="202168"/>
            <a:ext cx="3431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r"/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R4-2311288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0829EA-D935-4588-EA99-83404FA3B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608F4-C866-482D-8D06-83976F433E0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47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Introduction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5"/>
            <a:ext cx="10515600" cy="4948798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This paper is intended to introduce changes of the domestic regulation in Japan.</a:t>
            </a:r>
          </a:p>
          <a:p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The contents in this material are limite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d to </a:t>
            </a:r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3GPP RAN4 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impacted</a:t>
            </a:r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 items: 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B28 3MHz in LTE [1]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Relaxation of PHS protection in LTE/NR [2]</a:t>
            </a:r>
          </a:p>
          <a:p>
            <a:pPr lvl="1"/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HP-UE related (NR, CA/DC, EN-DC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r>
              <a:rPr lang="ja-JP" alt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FR2) [2]</a:t>
            </a:r>
          </a:p>
          <a:p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The official dates of publishing the regulations are TBD.</a:t>
            </a:r>
          </a:p>
          <a:p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kumimoji="1"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</a:t>
            </a:r>
            <a:r>
              <a:rPr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 individual item, the relevant proponent provides (or has provided) proposals/discussion papers </a:t>
            </a:r>
            <a:endParaRPr kumimoji="1" lang="ja-JP" altLang="en-US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060327F-2B52-6A9F-2C81-CA8F34AA1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433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3MHz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LTE allocation in B28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5"/>
            <a:ext cx="10515600" cy="494879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B28 3MHz is on a fast track: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The following ranges are to be allocated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UL: 715-718MHz, DL: 770-773MHz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Relevant contributions are to be submitted 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No UE co-ex regulation to DTV is defined for this range but BS deployment plan is to be inspected to mitigate interference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3GPP’s confirmation of possible interference level to DTV region is quite helpful for the practical deployment/operation</a:t>
            </a:r>
          </a:p>
          <a:p>
            <a:pPr lvl="1"/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In the regulation, 3MHz LTE is allowed in the range of B28, B26, B8 and B3</a:t>
            </a:r>
            <a:endParaRPr lang="en-US" altLang="ja-JP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NR regulation is postponed until 3GPP concludes a set of general requirements for 3MHz CBW.</a:t>
            </a:r>
            <a:endParaRPr kumimoji="1" lang="ja-JP" altLang="en-US" dirty="0">
              <a:latin typeface="Verdana" panose="020B060403050404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1CA3157-3DD1-5C94-E178-CA39EAE48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1626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PHS protection relaxation(LTE/NR)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5"/>
            <a:ext cx="10515600" cy="538778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While PHS service is terminated, the protection requirement is </a:t>
            </a:r>
            <a:r>
              <a:rPr lang="en-US" altLang="ja-JP" i="1" dirty="0">
                <a:latin typeface="Verdana" panose="020B0604030504040204" pitchFamily="34" charset="0"/>
                <a:ea typeface="Verdana" panose="020B0604030504040204" pitchFamily="34" charset="0"/>
              </a:rPr>
              <a:t>not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 solely removed but largely relaxed (for digital codeless phones). New requirements are:</a:t>
            </a:r>
            <a:b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UE in 5MHz CBW in B1/n1: -25dBm/MHz@1910–1915.7MHz, </a:t>
            </a:r>
            <a:b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-30dBm/MHz@1884.5-1910MHz</a:t>
            </a:r>
            <a:b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UE in 10MHz or larger CBWs in B1/n1: -25dBm/MHz@1906.6–1915.7MHz, -30dBm/MHz@1884.5-1906.6MHz</a:t>
            </a:r>
          </a:p>
          <a:p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Note that for UE other than in Band 1/n1, -30dBm/MHz@1884.5 – 1915.7MHz is applied</a:t>
            </a:r>
          </a:p>
          <a:p>
            <a:pPr lvl="1"/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Also note that BS protection requirement is kept as it is (-41dBm/300kHz),</a:t>
            </a:r>
            <a:r>
              <a:rPr lang="ja-JP" alt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 from bands other than B1/n1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2026A90-7939-B1ED-9F35-8BE722C31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028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HP-UE(NR)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FR1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4"/>
            <a:ext cx="10515600" cy="526470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TDD single bands: n41, n77/n78, n79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29dBm is allowed, except 4000-4100MHz (against Altimeter) and 4600-4800MHz (Local 5G/indoor)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Note that n40 is not for HP-UE this time</a:t>
            </a:r>
          </a:p>
          <a:p>
            <a:pPr lvl="1"/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n41, discussion in 3GPP is ongoing for 30MHz CBW A-MPR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No other impacts are foreseen in 3GPP</a:t>
            </a:r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kumimoji="1"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inter-band CA/DC (including EN-DC)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The sum of MOP of two bands are allowed for inter-band two bands UL scheme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No impact is foreseen </a:t>
            </a:r>
            <a:r>
              <a:rPr lang="en-US" altLang="ja-JP" dirty="0">
                <a:latin typeface="Verdana" panose="020B0604030504040204" pitchFamily="34" charset="0"/>
              </a:rPr>
              <a:t>in</a:t>
            </a:r>
            <a:r>
              <a:rPr lang="ja-JP" altLang="en-US" dirty="0">
                <a:latin typeface="Verdana" panose="020B0604030504040204" pitchFamily="34" charset="0"/>
              </a:rPr>
              <a:t> </a:t>
            </a:r>
            <a:r>
              <a:rPr lang="en-US" altLang="ja-JP" dirty="0">
                <a:latin typeface="Verdana" panose="020B0604030504040204" pitchFamily="34" charset="0"/>
              </a:rPr>
              <a:t>3GPP:</a:t>
            </a:r>
            <a:r>
              <a:rPr lang="ja-JP" altLang="en-US" dirty="0">
                <a:latin typeface="Verdana" panose="020B0604030504040204" pitchFamily="34" charset="0"/>
              </a:rPr>
              <a:t> </a:t>
            </a:r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the relaxation can be understood looser than current 3GPP schemes where upper bound is still limited to PC1.5 or PC2 in general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02B7F9-F0E4-FFE8-AB17-2162FADD0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4457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HP-UE(NR)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FR2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4"/>
            <a:ext cx="10515600" cy="5264709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For bands n257/n258</a:t>
            </a:r>
          </a:p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UE max power limit is expanded to 35dBm(TRP) and 55dBm(EIRP)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FR2 PC1 is allowed in Japan</a:t>
            </a:r>
          </a:p>
          <a:p>
            <a:pPr lvl="1"/>
            <a:r>
              <a:rPr kumimoji="1"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No impact is foreseen in 3GPP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02B7F9-F0E4-FFE8-AB17-2162FADD0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466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APPENDIX: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Future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spectrum</a:t>
            </a:r>
            <a:r>
              <a:rPr lang="ja-JP" alt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assignment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4"/>
            <a:ext cx="10515600" cy="5264709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New spectrum assignment is expected to be done by the end of March 2026 [3].</a:t>
            </a:r>
          </a:p>
          <a:p>
            <a:pPr lvl="1"/>
            <a:endParaRPr lang="en-US" altLang="ja-JP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Candidates of frequency ranges are: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4.9-5.0GHz(n79)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25.25-27.0GHz(n257, n258)</a:t>
            </a:r>
          </a:p>
          <a:p>
            <a:pPr lvl="1"/>
            <a:r>
              <a:rPr lang="en-US" altLang="ja-JP" dirty="0">
                <a:latin typeface="Verdana" panose="020B0604030504040204" pitchFamily="34" charset="0"/>
                <a:ea typeface="Verdana" panose="020B0604030504040204" pitchFamily="34" charset="0"/>
              </a:rPr>
              <a:t>37.0-43.5GHz(n259, n260)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02B7F9-F0E4-FFE8-AB17-2162FADD0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981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3D60FD-5381-E451-6A30-AC83EC7E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latin typeface="Verdana" panose="020B0604030504040204" pitchFamily="34" charset="0"/>
                <a:ea typeface="Verdana" panose="020B0604030504040204" pitchFamily="34" charset="0"/>
              </a:rPr>
              <a:t>References</a:t>
            </a:r>
            <a:endParaRPr kumimoji="1" lang="ja-JP" altLang="en-US" sz="3600" dirty="0">
              <a:latin typeface="Verdan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AD822-A6AF-DE09-3E43-9AF55CE42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5" y="1228165"/>
            <a:ext cx="11241741" cy="49487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>
                <a:latin typeface="Verdana" panose="020B0604030504040204" pitchFamily="34" charset="0"/>
                <a:ea typeface="Verdana" panose="020B0604030504040204" pitchFamily="34" charset="0"/>
              </a:rPr>
              <a:t>[1] https://www.soumu.go.jp/main_content/000887877.pdf</a:t>
            </a:r>
          </a:p>
          <a:p>
            <a:pPr marL="0" indent="0">
              <a:buNone/>
            </a:pPr>
            <a:r>
              <a:rPr lang="en-US" altLang="ja-JP" sz="2400" dirty="0">
                <a:latin typeface="Verdana" panose="020B0604030504040204" pitchFamily="34" charset="0"/>
                <a:ea typeface="Verdana" panose="020B0604030504040204" pitchFamily="34" charset="0"/>
              </a:rPr>
              <a:t>[2] https://www.soumu.go.jp/main_content/000887872.pdf </a:t>
            </a:r>
          </a:p>
          <a:p>
            <a:pPr marL="0" indent="0">
              <a:buNone/>
            </a:pPr>
            <a:r>
              <a:rPr lang="en-US" altLang="ja-JP" sz="2400" dirty="0">
                <a:latin typeface="Verdana" panose="020B0604030504040204" pitchFamily="34" charset="0"/>
                <a:ea typeface="Verdana" panose="020B0604030504040204" pitchFamily="34" charset="0"/>
              </a:rPr>
              <a:t>[3] https://www.soumu.go.jp/main_content/000846639.pdf</a:t>
            </a:r>
          </a:p>
          <a:p>
            <a:pPr marL="0" indent="0">
              <a:buNone/>
            </a:pPr>
            <a:endParaRPr lang="en-US" altLang="ja-JP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altLang="ja-JP" sz="2400" dirty="0">
                <a:latin typeface="Verdana" panose="020B0604030504040204" pitchFamily="34" charset="0"/>
                <a:ea typeface="Verdana" panose="020B0604030504040204" pitchFamily="34" charset="0"/>
              </a:rPr>
              <a:t>     (Ref [1], [2] and [3] are written in Japanese)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7BAE63F-CA37-5D3C-A746-25D687BD9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>
                <a:ea typeface="Verdana" panose="020B0604030504040204" pitchFamily="34" charset="0"/>
              </a:rPr>
              <a:t>Page </a:t>
            </a:r>
            <a:fld id="{F56608F4-C866-482D-8D06-83976F433E00}" type="slidenum">
              <a:rPr lang="ja-JP" altLang="en-US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6797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676</Words>
  <Application>Microsoft Office PowerPoint</Application>
  <PresentationFormat>ワイド画面</PresentationFormat>
  <Paragraphs>75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游ゴシック</vt:lpstr>
      <vt:lpstr>游ゴシック Light</vt:lpstr>
      <vt:lpstr>Arial</vt:lpstr>
      <vt:lpstr>Verdana</vt:lpstr>
      <vt:lpstr>Office テーマ</vt:lpstr>
      <vt:lpstr>On changes of the regulation in Japan</vt:lpstr>
      <vt:lpstr>Introduction</vt:lpstr>
      <vt:lpstr>3MHz LTE allocation in B28</vt:lpstr>
      <vt:lpstr>PHS protection relaxation(LTE/NR)</vt:lpstr>
      <vt:lpstr>HP-UE(NR) – FR1</vt:lpstr>
      <vt:lpstr>HP-UE(NR) – FR2</vt:lpstr>
      <vt:lpstr>APPENDIX: Future spectrum assignment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Highlights on regulation change in Japan</dc:title>
  <dc:creator/>
  <cp:lastModifiedBy>木原 賢一(SB ﾃｸﾉﾛｼﾞｰﾕﾆｯﾄ統括)</cp:lastModifiedBy>
  <cp:revision>45</cp:revision>
  <dcterms:created xsi:type="dcterms:W3CDTF">2023-07-25T01:13:35Z</dcterms:created>
  <dcterms:modified xsi:type="dcterms:W3CDTF">2023-08-10T03:19:40Z</dcterms:modified>
</cp:coreProperties>
</file>