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62" r:id="rId5"/>
    <p:sldId id="930" r:id="rId6"/>
    <p:sldId id="931" r:id="rId7"/>
    <p:sldId id="935" r:id="rId8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CC00"/>
    <a:srgbClr val="92D050"/>
    <a:srgbClr val="B3B1B2"/>
    <a:srgbClr val="00C6FB"/>
    <a:srgbClr val="C00E0E"/>
    <a:srgbClr val="C00000"/>
    <a:srgbClr val="33CC33"/>
    <a:srgbClr val="66CCFF"/>
    <a:srgbClr val="C6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17" autoAdjust="0"/>
    <p:restoredTop sz="95380" autoAdjust="0"/>
  </p:normalViewPr>
  <p:slideViewPr>
    <p:cSldViewPr snapToGrid="0" showGuides="1">
      <p:cViewPr varScale="1">
        <p:scale>
          <a:sx n="64" d="100"/>
          <a:sy n="64" d="100"/>
        </p:scale>
        <p:origin x="820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4" d="100"/>
          <a:sy n="74" d="100"/>
        </p:scale>
        <p:origin x="1938" y="8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BAD0620-CC16-404B-B551-3DC42B4DBA8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94F7581-54C3-4F11-819F-7542C862562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445D02ED-03E7-49A7-A7AE-8A98E9AFBCB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2A0D5A3C-9F2C-4C2B-8318-6391BD15B23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CB61262-F3FE-4E70-B107-2B74005DF8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4F93CDD-5094-4F34-88D0-9B32B053B5D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3CA9B43-0864-4DC0-AAEA-5B3E9F9CDF8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F9A77F46-A2C9-4392-96AC-30C8AB5962C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3" y="744538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C3E52F82-4A81-45F7-B443-767910818E3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15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9B3CF682-F8D6-40BA-8C98-ECA21B4098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AF639953-01D8-4E03-B84A-59753C3459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ABCD10C-D5DB-4DDE-9359-72217E4C07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8506149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753" y="114113"/>
            <a:ext cx="10515600" cy="1325563"/>
          </a:xfrm>
        </p:spPr>
        <p:txBody>
          <a:bodyPr/>
          <a:lstStyle>
            <a:lvl1pPr>
              <a:defRPr>
                <a:solidFill>
                  <a:srgbClr val="C000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255564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556474"/>
      </p:ext>
    </p:extLst>
  </p:cSld>
  <p:clrMapOvr>
    <a:masterClrMapping/>
  </p:clrMapOvr>
  <p:transition>
    <p:wipe dir="r"/>
  </p:transition>
  <p:hf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99A89519-8D1F-4C1C-ADC2-4470291B7F3C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CF467B7E-544F-48E5-BEDB-99BC1CEFD9D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229D303E-68B8-488B-8EE7-B4B1B54213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39981097-E200-47AA-85D8-567D688D6073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AA74F498-2A3A-4D48-8ADE-65A441209D9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82300" y="6591300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3" name="Picture 1">
            <a:extLst>
              <a:ext uri="{FF2B5EF4-FFF2-40B4-BE49-F238E27FC236}">
                <a16:creationId xmlns:a16="http://schemas.microsoft.com/office/drawing/2014/main" id="{7188B4A3-DA55-4C62-8EA2-66685B86185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54F3A418-D8D0-4D4F-8FDC-361FF196C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4042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41E35E1B-0369-453E-A3C0-650E56AFDE17}" type="slidenum">
              <a:rPr lang="en-GB" altLang="en-US" sz="1400" smtClean="0">
                <a:latin typeface="Century Gothic" panose="020B0502020202020204" pitchFamily="34" charset="0"/>
              </a:rPr>
              <a:pPr>
                <a:defRPr/>
              </a:pPr>
              <a:t>‹#›</a:t>
            </a:fld>
            <a:endParaRPr lang="en-GB" altLang="en-US" sz="1400" dirty="0">
              <a:latin typeface="Century Gothic" panose="020B0502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54" r:id="rId1"/>
    <p:sldLayoutId id="2147485355" r:id="rId2"/>
    <p:sldLayoutId id="2147485357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7DC4DE7F-DCEA-4804-9910-D86AC58F7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613" y="3160713"/>
            <a:ext cx="9452419" cy="1133475"/>
          </a:xfrm>
        </p:spPr>
        <p:txBody>
          <a:bodyPr/>
          <a:lstStyle/>
          <a:p>
            <a:pPr eaLnBrk="1" hangingPunct="1"/>
            <a:r>
              <a:rPr lang="en-GB" altLang="en-US" sz="5400" dirty="0">
                <a:latin typeface="Century Gothic" panose="020B0502020202020204" pitchFamily="34" charset="0"/>
              </a:rPr>
              <a:t>Remote participation setup</a:t>
            </a:r>
            <a:br>
              <a:rPr lang="en-GB" altLang="en-US" sz="5400" dirty="0">
                <a:latin typeface="Century Gothic" panose="020B0502020202020204" pitchFamily="34" charset="0"/>
              </a:rPr>
            </a:br>
            <a:r>
              <a:rPr lang="en-GB" altLang="en-US" sz="5400" dirty="0">
                <a:latin typeface="Century Gothic" panose="020B0502020202020204" pitchFamily="34" charset="0"/>
              </a:rPr>
              <a:t>MS Teams</a:t>
            </a:r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65109CE4-3B5E-4CA5-887C-00ECE79A9F63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173163" y="4497388"/>
            <a:ext cx="8342312" cy="1296987"/>
          </a:xfrm>
        </p:spPr>
        <p:txBody>
          <a:bodyPr rtlCol="0">
            <a:normAutofit/>
          </a:bodyPr>
          <a:lstStyle/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fr-FR" sz="20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MCC</a:t>
            </a:r>
            <a:endParaRPr lang="en-GB" sz="2000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A28C7-28D2-4A34-B9B8-73A3EB447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753" y="114113"/>
            <a:ext cx="8608807" cy="1325563"/>
          </a:xfrm>
        </p:spPr>
        <p:txBody>
          <a:bodyPr/>
          <a:lstStyle/>
          <a:p>
            <a:r>
              <a:rPr lang="en-GB" dirty="0"/>
              <a:t>How to setup </a:t>
            </a:r>
            <a:r>
              <a:rPr lang="en-GB" dirty="0">
                <a:highlight>
                  <a:srgbClr val="FFFF00"/>
                </a:highlight>
              </a:rPr>
              <a:t>MS Teams</a:t>
            </a:r>
            <a:r>
              <a:rPr lang="en-GB" dirty="0"/>
              <a:t> meeting without lobby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0950DF-B61F-591B-2D2A-5BAAD9538AB2}"/>
              </a:ext>
            </a:extLst>
          </p:cNvPr>
          <p:cNvSpPr txBox="1"/>
          <p:nvPr/>
        </p:nvSpPr>
        <p:spPr>
          <a:xfrm>
            <a:off x="443753" y="1892808"/>
            <a:ext cx="1110511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ct val="50000"/>
              </a:spcBef>
              <a:buFontTx/>
              <a:buChar char="-"/>
            </a:pPr>
            <a:r>
              <a:rPr lang="en-GB" sz="1600" b="1" dirty="0">
                <a:solidFill>
                  <a:srgbClr val="FF0000"/>
                </a:solidFill>
              </a:rPr>
              <a:t>This is more important for breakout rooms where MCC is not present.</a:t>
            </a:r>
          </a:p>
          <a:p>
            <a:pPr marL="742950" lvl="1" indent="-285750">
              <a:spcBef>
                <a:spcPct val="50000"/>
              </a:spcBef>
              <a:buFontTx/>
              <a:buChar char="-"/>
            </a:pPr>
            <a:r>
              <a:rPr lang="en-GB" sz="1600" dirty="0"/>
              <a:t>This way, anyone can start the meeting and no need to admit delegates from the lobby every time they join.</a:t>
            </a:r>
          </a:p>
          <a:p>
            <a:pPr marL="285750" indent="-285750">
              <a:spcBef>
                <a:spcPct val="50000"/>
              </a:spcBef>
              <a:buFontTx/>
              <a:buChar char="-"/>
            </a:pPr>
            <a:r>
              <a:rPr lang="en-GB" sz="1600" dirty="0"/>
              <a:t>Once the meeting is created (Note: It is suggested to use the same meeting for the whole week), you can change the meeting options:</a:t>
            </a:r>
          </a:p>
          <a:p>
            <a:pPr marL="742950" lvl="1" indent="-285750">
              <a:spcBef>
                <a:spcPct val="50000"/>
              </a:spcBef>
              <a:buFontTx/>
              <a:buChar char="-"/>
            </a:pPr>
            <a:r>
              <a:rPr lang="en-GB" sz="1600" dirty="0"/>
              <a:t>In Teams app:</a:t>
            </a:r>
          </a:p>
          <a:p>
            <a:pPr marL="1200150" lvl="2" indent="-285750">
              <a:spcBef>
                <a:spcPct val="50000"/>
              </a:spcBef>
              <a:buFontTx/>
              <a:buChar char="-"/>
            </a:pPr>
            <a:r>
              <a:rPr lang="en-GB" sz="1600" dirty="0"/>
              <a:t>In the Teams app calendar          , double-click on the meeting that is created.</a:t>
            </a:r>
          </a:p>
          <a:p>
            <a:pPr marL="1200150" lvl="2" indent="-285750">
              <a:spcBef>
                <a:spcPct val="50000"/>
              </a:spcBef>
              <a:buFontTx/>
              <a:buChar char="-"/>
            </a:pPr>
            <a:r>
              <a:rPr lang="en-GB" sz="1600" dirty="0"/>
              <a:t>Then click on Meeting options</a:t>
            </a:r>
          </a:p>
          <a:p>
            <a:pPr marL="1200150" lvl="2" indent="-285750">
              <a:spcBef>
                <a:spcPct val="50000"/>
              </a:spcBef>
              <a:buFontTx/>
              <a:buChar char="-"/>
            </a:pPr>
            <a:endParaRPr lang="en-GB" sz="1600" dirty="0"/>
          </a:p>
          <a:p>
            <a:pPr lvl="1">
              <a:spcBef>
                <a:spcPct val="50000"/>
              </a:spcBef>
            </a:pPr>
            <a:endParaRPr lang="en-GB" sz="1600" dirty="0"/>
          </a:p>
          <a:p>
            <a:pPr marL="1200150" lvl="2" indent="-285750">
              <a:spcBef>
                <a:spcPct val="50000"/>
              </a:spcBef>
              <a:buFontTx/>
              <a:buChar char="-"/>
            </a:pPr>
            <a:r>
              <a:rPr lang="en-GB" sz="1600" dirty="0"/>
              <a:t>In the pop-up that opens, set “Who can bypass the lobby” to “Everyone”</a:t>
            </a:r>
          </a:p>
          <a:p>
            <a:pPr>
              <a:spcBef>
                <a:spcPct val="50000"/>
              </a:spcBef>
            </a:pPr>
            <a:endParaRPr lang="en-GB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666B49-07EF-D5CF-7DF0-CD4EC3D383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5800" y="3067824"/>
            <a:ext cx="485929" cy="5993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67DDE3A-5BB5-67D5-F481-644EB0D66E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21312"/>
            <a:ext cx="12192000" cy="35907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98A9F07-DD4F-F02D-42E0-A94219F2865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9967" b="6892"/>
          <a:stretch/>
        </p:blipFill>
        <p:spPr>
          <a:xfrm>
            <a:off x="2716720" y="5523586"/>
            <a:ext cx="6758559" cy="1258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767678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A28C7-28D2-4A34-B9B8-73A3EB447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753" y="114113"/>
            <a:ext cx="8608807" cy="1325563"/>
          </a:xfrm>
        </p:spPr>
        <p:txBody>
          <a:bodyPr/>
          <a:lstStyle/>
          <a:p>
            <a:r>
              <a:rPr lang="en-GB" dirty="0"/>
              <a:t>How to setup </a:t>
            </a:r>
            <a:r>
              <a:rPr lang="en-GB" dirty="0">
                <a:highlight>
                  <a:srgbClr val="FFFF00"/>
                </a:highlight>
              </a:rPr>
              <a:t>MS Teams</a:t>
            </a:r>
            <a:r>
              <a:rPr lang="en-GB" dirty="0"/>
              <a:t> meeting without lobby (Cont.)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0950DF-B61F-591B-2D2A-5BAAD9538AB2}"/>
              </a:ext>
            </a:extLst>
          </p:cNvPr>
          <p:cNvSpPr txBox="1"/>
          <p:nvPr/>
        </p:nvSpPr>
        <p:spPr>
          <a:xfrm>
            <a:off x="443753" y="1892808"/>
            <a:ext cx="1089480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ct val="50000"/>
              </a:spcBef>
              <a:buFontTx/>
              <a:buChar char="-"/>
            </a:pPr>
            <a:r>
              <a:rPr lang="en-GB" sz="1600" dirty="0"/>
              <a:t>In Outlook:</a:t>
            </a:r>
          </a:p>
          <a:p>
            <a:pPr marL="1200150" lvl="2" indent="-285750">
              <a:spcBef>
                <a:spcPct val="50000"/>
              </a:spcBef>
              <a:buFontTx/>
              <a:buChar char="-"/>
            </a:pPr>
            <a:r>
              <a:rPr lang="en-GB" sz="1600" dirty="0"/>
              <a:t>In Outlook’s calendar, double click on the meeting created.</a:t>
            </a:r>
          </a:p>
          <a:p>
            <a:pPr marL="1200150" lvl="2" indent="-285750">
              <a:spcBef>
                <a:spcPct val="50000"/>
              </a:spcBef>
              <a:buFontTx/>
              <a:buChar char="-"/>
            </a:pPr>
            <a:r>
              <a:rPr lang="en-GB" sz="1600" dirty="0"/>
              <a:t>Then click on Meeting options</a:t>
            </a:r>
          </a:p>
          <a:p>
            <a:pPr marL="1200150" lvl="2" indent="-285750">
              <a:spcBef>
                <a:spcPct val="50000"/>
              </a:spcBef>
              <a:buFontTx/>
              <a:buChar char="-"/>
            </a:pPr>
            <a:endParaRPr lang="en-GB" sz="1600" dirty="0"/>
          </a:p>
          <a:p>
            <a:pPr marL="1200150" lvl="2" indent="-285750">
              <a:spcBef>
                <a:spcPct val="50000"/>
              </a:spcBef>
              <a:buFontTx/>
              <a:buChar char="-"/>
            </a:pPr>
            <a:endParaRPr lang="en-GB" sz="1600" dirty="0"/>
          </a:p>
          <a:p>
            <a:pPr marL="1200150" lvl="2" indent="-285750">
              <a:spcBef>
                <a:spcPct val="50000"/>
              </a:spcBef>
              <a:buFontTx/>
              <a:buChar char="-"/>
            </a:pPr>
            <a:endParaRPr lang="en-GB" sz="1600" dirty="0"/>
          </a:p>
          <a:p>
            <a:pPr lvl="2">
              <a:spcBef>
                <a:spcPct val="50000"/>
              </a:spcBef>
            </a:pPr>
            <a:endParaRPr lang="en-GB" sz="1600" dirty="0"/>
          </a:p>
          <a:p>
            <a:pPr marL="1200150" lvl="2" indent="-285750">
              <a:spcBef>
                <a:spcPct val="50000"/>
              </a:spcBef>
              <a:buFontTx/>
              <a:buChar char="-"/>
            </a:pPr>
            <a:r>
              <a:rPr lang="en-GB" sz="1600" dirty="0"/>
              <a:t>In the pop-up that opens, set “Who can bypass the lobby” to “Everyone”</a:t>
            </a:r>
          </a:p>
          <a:p>
            <a:pPr>
              <a:spcBef>
                <a:spcPct val="50000"/>
              </a:spcBef>
            </a:pPr>
            <a:endParaRPr lang="en-GB" sz="1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0950DD-C36F-ABDA-1C3D-FD9AF80AB4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74633"/>
            <a:ext cx="12192000" cy="109561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B5DC0D3-B344-890F-52ED-752E8887E8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706" y="4791262"/>
            <a:ext cx="5676900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217956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A28C7-28D2-4A34-B9B8-73A3EB447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Breakout + Teams + Ad-hoc Chair laptop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0950DF-B61F-591B-2D2A-5BAAD9538AB2}"/>
              </a:ext>
            </a:extLst>
          </p:cNvPr>
          <p:cNvSpPr txBox="1"/>
          <p:nvPr/>
        </p:nvSpPr>
        <p:spPr>
          <a:xfrm>
            <a:off x="443753" y="1892808"/>
            <a:ext cx="1089480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 u="sng" dirty="0"/>
              <a:t>Configuration:</a:t>
            </a:r>
          </a:p>
          <a:p>
            <a:pPr>
              <a:spcBef>
                <a:spcPct val="50000"/>
              </a:spcBef>
            </a:pPr>
            <a:endParaRPr lang="en-GB" sz="1600" dirty="0"/>
          </a:p>
          <a:p>
            <a:pPr>
              <a:spcBef>
                <a:spcPct val="50000"/>
              </a:spcBef>
            </a:pPr>
            <a:endParaRPr lang="en-GB" sz="1600" dirty="0"/>
          </a:p>
          <a:p>
            <a:pPr>
              <a:spcBef>
                <a:spcPct val="50000"/>
              </a:spcBef>
            </a:pPr>
            <a:endParaRPr lang="en-GB" sz="1600" dirty="0"/>
          </a:p>
          <a:p>
            <a:pPr>
              <a:spcBef>
                <a:spcPct val="50000"/>
              </a:spcBef>
            </a:pPr>
            <a:r>
              <a:rPr lang="en-GB" sz="1600" b="1" u="sng" dirty="0"/>
              <a:t>Tasks:</a:t>
            </a:r>
          </a:p>
          <a:p>
            <a:pPr marL="342900" indent="-342900">
              <a:spcBef>
                <a:spcPct val="50000"/>
              </a:spcBef>
              <a:buAutoNum type="arabicParenR"/>
            </a:pPr>
            <a:r>
              <a:rPr lang="en-GB" sz="1600" dirty="0"/>
              <a:t>The ad-hoc chair can start the Teams meeting on their own laptop from the invitation.</a:t>
            </a:r>
          </a:p>
          <a:p>
            <a:pPr marL="342900" indent="-342900">
              <a:spcBef>
                <a:spcPct val="50000"/>
              </a:spcBef>
              <a:buAutoNum type="arabicParenR"/>
            </a:pPr>
            <a:r>
              <a:rPr lang="en-GB" sz="1600" dirty="0"/>
              <a:t>Make sure the audio (e.g., DI-Box if used at </a:t>
            </a:r>
            <a:r>
              <a:rPr lang="en-GB" sz="1600"/>
              <a:t>conference centre) </a:t>
            </a:r>
            <a:r>
              <a:rPr lang="en-GB" sz="1600" dirty="0"/>
              <a:t>is correctly connected to the ad-hoc chair’s laptop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7BD8019-922F-BDF7-EB4C-09CCEF3C74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977620"/>
              </p:ext>
            </p:extLst>
          </p:nvPr>
        </p:nvGraphicFramePr>
        <p:xfrm>
          <a:off x="1107948" y="2347298"/>
          <a:ext cx="997610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368">
                  <a:extLst>
                    <a:ext uri="{9D8B030D-6E8A-4147-A177-3AD203B41FA5}">
                      <a16:colId xmlns:a16="http://schemas.microsoft.com/office/drawing/2014/main" val="2112251142"/>
                    </a:ext>
                  </a:extLst>
                </a:gridCol>
                <a:gridCol w="3325368">
                  <a:extLst>
                    <a:ext uri="{9D8B030D-6E8A-4147-A177-3AD203B41FA5}">
                      <a16:colId xmlns:a16="http://schemas.microsoft.com/office/drawing/2014/main" val="1828622825"/>
                    </a:ext>
                  </a:extLst>
                </a:gridCol>
                <a:gridCol w="3325368">
                  <a:extLst>
                    <a:ext uri="{9D8B030D-6E8A-4147-A177-3AD203B41FA5}">
                      <a16:colId xmlns:a16="http://schemas.microsoft.com/office/drawing/2014/main" val="8225974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Breakout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Conferencing </a:t>
                      </a:r>
                      <a:r>
                        <a:rPr lang="fr-FR" dirty="0" err="1"/>
                        <a:t>tool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Ad-hoc</a:t>
                      </a:r>
                      <a:r>
                        <a:rPr lang="fr-FR" dirty="0"/>
                        <a:t> Chair laptop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340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Breakout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Teams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Yes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6137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174367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28A70F-161F-4FA9-B193-C97FB71CE3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40F517-45A4-486D-BDBB-01E4DE03B032}">
  <ds:schemaRefs>
    <ds:schemaRef ds:uri="679a257e-872f-4c98-9e8a-0a9c104f72cd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280d8efa-eff2-4910-88d2-79ca146720c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F458B13-1493-454A-A724-E63BBA19DD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13777</TotalTime>
  <Words>227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Times New Roman</vt:lpstr>
      <vt:lpstr>Office Theme</vt:lpstr>
      <vt:lpstr>Remote participation setup MS Teams</vt:lpstr>
      <vt:lpstr>How to setup MS Teams meeting without lobby</vt:lpstr>
      <vt:lpstr>How to setup MS Teams meeting without lobby (Cont.)</vt:lpstr>
      <vt:lpstr>Breakout + Teams + Ad-hoc Chair laptop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1026</cp:revision>
  <cp:lastPrinted>2022-06-28T09:25:59Z</cp:lastPrinted>
  <dcterms:created xsi:type="dcterms:W3CDTF">2010-02-05T13:52:04Z</dcterms:created>
  <dcterms:modified xsi:type="dcterms:W3CDTF">2023-02-01T08:54:13Z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