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5146" r:id="rId5"/>
  </p:sldMasterIdLst>
  <p:notesMasterIdLst>
    <p:notesMasterId r:id="rId13"/>
  </p:notesMasterIdLst>
  <p:handoutMasterIdLst>
    <p:handoutMasterId r:id="rId14"/>
  </p:handoutMasterIdLst>
  <p:sldIdLst>
    <p:sldId id="506" r:id="rId6"/>
    <p:sldId id="256" r:id="rId7"/>
    <p:sldId id="257" r:id="rId8"/>
    <p:sldId id="258" r:id="rId9"/>
    <p:sldId id="508" r:id="rId10"/>
    <p:sldId id="507" r:id="rId11"/>
    <p:sldId id="509" r:id="rId12"/>
  </p:sldIdLst>
  <p:sldSz cx="12192000" cy="6858000"/>
  <p:notesSz cx="6921500" cy="100838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76">
          <p15:clr>
            <a:srgbClr val="A4A3A4"/>
          </p15:clr>
        </p15:guide>
        <p15:guide id="2" pos="2180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7CCF083-148E-1AB9-4150-D323F22DDD65}" name="Emmanuelle Wurffel" initials="EW" userId="S::emmanuelle.wurffel@etsi.org::7013f0db-5bac-4e91-bac6-8b36e0a5d00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200FF"/>
    <a:srgbClr val="B1D254"/>
    <a:srgbClr val="000000"/>
    <a:srgbClr val="FFFFFF"/>
    <a:srgbClr val="FF6600"/>
    <a:srgbClr val="1A4669"/>
    <a:srgbClr val="C6D254"/>
    <a:srgbClr val="2A6EA8"/>
    <a:srgbClr val="0F5C77"/>
    <a:srgbClr val="1270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672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3176"/>
        <p:guide pos="218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1.xml"/><Relationship Id="rId15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microsoft.com/office/2018/10/relationships/authors" Target="authors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789072D9-2976-48D6-91CC-F3B81D5BC3D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xmlns="" id="{5337DD13-51AD-4B02-8A68-D1AEA3BFD1E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xmlns="" id="{A3DFC17F-0481-4905-8632-1C02E3E3DC5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xmlns="" id="{EE81EF3A-A1DE-4C8C-8602-3BA1B0BECDBF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3198B39-BF8D-4494-9821-E6701364FD8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xmlns="" id="{A072CA75-53D7-445B-9EF5-6CAEF1776D6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xmlns="" id="{6A4E70E9-E8A6-4EC8-9A63-B36D42527792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921125" y="0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xmlns="" id="{B0437FF1-442D-43A2-8C73-F8F083ADF658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0013" y="755650"/>
            <a:ext cx="6721475" cy="37814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>
            <a:extLst>
              <a:ext uri="{FF2B5EF4-FFF2-40B4-BE49-F238E27FC236}">
                <a16:creationId xmlns:a16="http://schemas.microsoft.com/office/drawing/2014/main" xmlns="" id="{0EA3C5F4-38C2-4B34-837F-12B7982390FF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23925" y="4789488"/>
            <a:ext cx="5073650" cy="4538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4102" name="Rectangle 6">
            <a:extLst>
              <a:ext uri="{FF2B5EF4-FFF2-40B4-BE49-F238E27FC236}">
                <a16:creationId xmlns:a16="http://schemas.microsoft.com/office/drawing/2014/main" xmlns="" id="{FCA29B65-32F6-409B-983D-A505954C0DC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defTabSz="944563" eaLnBrk="1" hangingPunct="1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103" name="Rectangle 7">
            <a:extLst>
              <a:ext uri="{FF2B5EF4-FFF2-40B4-BE49-F238E27FC236}">
                <a16:creationId xmlns:a16="http://schemas.microsoft.com/office/drawing/2014/main" xmlns="" id="{C32814BC-4525-4F02-B0DA-914D143EF2A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1125" y="9578975"/>
            <a:ext cx="3000375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26" tIns="47213" rIns="94426" bIns="47213" numCol="1" anchor="b" anchorCtr="0" compatLnSpc="1">
            <a:prstTxWarp prst="textNoShape">
              <a:avLst/>
            </a:prstTxWarp>
          </a:bodyPr>
          <a:lstStyle>
            <a:lvl1pPr algn="r" defTabSz="944563" eaLnBrk="1" hangingPunct="1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CB452CC-48C9-4997-9257-C682E2A70ECE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2027769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Font typeface="Arial" panose="020B0604020202020204" pitchFamily="34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5764062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9935987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63636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eg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nip Single Corner Rectangle 11">
            <a:extLst>
              <a:ext uri="{FF2B5EF4-FFF2-40B4-BE49-F238E27FC236}">
                <a16:creationId xmlns:a16="http://schemas.microsoft.com/office/drawing/2014/main" xmlns="" id="{4CEAFC18-F740-420D-8DA7-68B0EC97C46E}"/>
              </a:ext>
            </a:extLst>
          </p:cNvPr>
          <p:cNvSpPr/>
          <p:nvPr userDrawn="1"/>
        </p:nvSpPr>
        <p:spPr>
          <a:xfrm>
            <a:off x="0" y="6413500"/>
            <a:ext cx="12199938" cy="182563"/>
          </a:xfrm>
          <a:prstGeom prst="snip1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xmlns="" id="{4AFE2B5B-1B45-4E7A-A25D-B141A077B61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xmlns="" id="{008F4169-1069-4316-B1D5-466056FF07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 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7" name="Snip Single Corner Rectangle 6">
            <a:extLst>
              <a:ext uri="{FF2B5EF4-FFF2-40B4-BE49-F238E27FC236}">
                <a16:creationId xmlns:a16="http://schemas.microsoft.com/office/drawing/2014/main" xmlns="" id="{C220C726-1B32-4CFD-B6FE-8C6E0C6B668C}"/>
              </a:ext>
            </a:extLst>
          </p:cNvPr>
          <p:cNvSpPr/>
          <p:nvPr userDrawn="1"/>
        </p:nvSpPr>
        <p:spPr>
          <a:xfrm>
            <a:off x="-7938" y="1455738"/>
            <a:ext cx="11483976" cy="269875"/>
          </a:xfrm>
          <a:prstGeom prst="snip1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GB">
              <a:solidFill>
                <a:schemeClr val="bg1"/>
              </a:solidFill>
            </a:endParaRPr>
          </a:p>
        </p:txBody>
      </p:sp>
      <p:sp>
        <p:nvSpPr>
          <p:cNvPr id="9" name="TextBox 7">
            <a:extLst>
              <a:ext uri="{FF2B5EF4-FFF2-40B4-BE49-F238E27FC236}">
                <a16:creationId xmlns:a16="http://schemas.microsoft.com/office/drawing/2014/main" xmlns="" id="{ED4BE506-C0F9-461F-89BC-4B3F6F61A38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191875" y="6592888"/>
            <a:ext cx="9874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en-GB" altLang="en-US" sz="800">
                <a:ln w="0"/>
                <a:latin typeface="Calibri" panose="020F0502020204030204" pitchFamily="34" charset="0"/>
              </a:rPr>
              <a:t>© 3GPP 2022</a:t>
            </a:r>
          </a:p>
        </p:txBody>
      </p:sp>
      <p:pic>
        <p:nvPicPr>
          <p:cNvPr id="1031" name="Picture 1">
            <a:extLst>
              <a:ext uri="{FF2B5EF4-FFF2-40B4-BE49-F238E27FC236}">
                <a16:creationId xmlns:a16="http://schemas.microsoft.com/office/drawing/2014/main" xmlns="" id="{5E9ECA3E-FE52-464F-8707-38070FE65DB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7900" y="476250"/>
            <a:ext cx="1408113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4" name="TextBox 2">
            <a:extLst>
              <a:ext uri="{FF2B5EF4-FFF2-40B4-BE49-F238E27FC236}">
                <a16:creationId xmlns:a16="http://schemas.microsoft.com/office/drawing/2014/main" xmlns="" id="{4C62F9F5-7ED7-4782-9DFF-6089C2DCD9E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95088" y="6351588"/>
            <a:ext cx="396875" cy="30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defRPr/>
            </a:pPr>
            <a:fld id="{5420701A-B243-422E-826E-78BD4E22F668}" type="slidenum">
              <a:rPr lang="en-GB" altLang="en-US" sz="1400" smtClean="0">
                <a:latin typeface="Calibri" panose="020F0502020204030204" pitchFamily="34" charset="0"/>
              </a:rPr>
              <a:pPr>
                <a:defRPr/>
              </a:pPr>
              <a:t>‹#›</a:t>
            </a:fld>
            <a:endParaRPr lang="en-GB" altLang="en-US" sz="1400">
              <a:latin typeface="Calibri" panose="020F0502020204030204" pitchFamily="34" charset="0"/>
            </a:endParaRPr>
          </a:p>
        </p:txBody>
      </p:sp>
      <p:sp>
        <p:nvSpPr>
          <p:cNvPr id="11" name="Text Box 14">
            <a:extLst>
              <a:ext uri="{FF2B5EF4-FFF2-40B4-BE49-F238E27FC236}">
                <a16:creationId xmlns:a16="http://schemas.microsoft.com/office/drawing/2014/main" xmlns="" id="{AA2802BD-1B72-4AD1-8184-0FD099607084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33350" y="36513"/>
            <a:ext cx="26019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sv-SE" altLang="en-US" sz="1200" b="1">
                <a:latin typeface="Arial "/>
              </a:rPr>
              <a:t>3GPP &lt;</a:t>
            </a:r>
            <a:r>
              <a:rPr lang="sv-SE" altLang="en-US" sz="1200" b="1" i="1">
                <a:latin typeface="Arial "/>
              </a:rPr>
              <a:t>meeting</a:t>
            </a:r>
            <a:r>
              <a:rPr lang="sv-SE" altLang="en-US" sz="1200" b="1">
                <a:latin typeface="Arial "/>
              </a:rPr>
              <a:t>&gt;	</a:t>
            </a:r>
          </a:p>
          <a:p>
            <a:pPr eaLnBrk="1" hangingPunct="1">
              <a:defRPr/>
            </a:pPr>
            <a:r>
              <a:rPr lang="sv-SE" altLang="en-US" sz="1200" b="1">
                <a:latin typeface="Arial "/>
              </a:rPr>
              <a:t>&lt;</a:t>
            </a:r>
            <a:r>
              <a:rPr lang="sv-SE" altLang="en-US" sz="1200" b="1" i="1">
                <a:latin typeface="Arial "/>
              </a:rPr>
              <a:t>location</a:t>
            </a:r>
            <a:r>
              <a:rPr lang="sv-SE" altLang="en-US" sz="1200" b="1">
                <a:latin typeface="Arial "/>
              </a:rPr>
              <a:t>&gt; – &lt;</a:t>
            </a:r>
            <a:r>
              <a:rPr lang="sv-SE" altLang="en-US" sz="1200" b="1" i="1">
                <a:latin typeface="Arial "/>
              </a:rPr>
              <a:t>month</a:t>
            </a:r>
            <a:r>
              <a:rPr lang="sv-SE" altLang="en-US" sz="1200" b="1">
                <a:latin typeface="Arial "/>
              </a:rPr>
              <a:t>&gt; 2022</a:t>
            </a:r>
          </a:p>
        </p:txBody>
      </p:sp>
      <p:sp>
        <p:nvSpPr>
          <p:cNvPr id="13" name="Text Box 14">
            <a:extLst>
              <a:ext uri="{FF2B5EF4-FFF2-40B4-BE49-F238E27FC236}">
                <a16:creationId xmlns:a16="http://schemas.microsoft.com/office/drawing/2014/main" xmlns="" id="{AF4006C6-1A95-4284-A498-917EA49F0F95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9163050" y="133350"/>
            <a:ext cx="2600325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defRPr/>
            </a:pPr>
            <a:r>
              <a:rPr lang="sv-SE" altLang="en-US" sz="1200" b="1">
                <a:latin typeface="Arial "/>
              </a:rPr>
              <a:t>&lt;</a:t>
            </a:r>
            <a:r>
              <a:rPr lang="sv-SE" altLang="en-US" sz="1200" b="1" i="1">
                <a:latin typeface="Arial "/>
              </a:rPr>
              <a:t>Document Ref.</a:t>
            </a:r>
            <a:r>
              <a:rPr lang="sv-SE" altLang="en-US" sz="1200" b="1">
                <a:latin typeface="Arial "/>
              </a:rPr>
              <a:t>&gt;	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163" r:id="rId1"/>
    <p:sldLayoutId id="2147485161" r:id="rId2"/>
    <p:sldLayoutId id="2147485162" r:id="rId3"/>
  </p:sldLayoutIdLst>
  <p:transition>
    <p:wipe dir="r"/>
  </p:transition>
  <p:hf hdr="0" ftr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Blip>
          <a:blip r:embed="rId6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D80110-CBD4-8360-9419-F6ECC95DF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027059" y="6064113"/>
            <a:ext cx="10644384" cy="45719"/>
          </a:xfrm>
        </p:spPr>
        <p:txBody>
          <a:bodyPr/>
          <a:lstStyle/>
          <a:p>
            <a:r>
              <a:rPr lang="en-US" dirty="0">
                <a:cs typeface="Calibri Light"/>
              </a:rPr>
              <a:t>Meeting rooms Layout</a:t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/>
            </a:r>
            <a:br>
              <a:rPr lang="en-US" dirty="0">
                <a:cs typeface="Calibri Light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19036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D9E572CD-153E-4C39-BC2C-474B4A027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658" y="-184558"/>
            <a:ext cx="9698557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7A7DECDA-0D52-4175-869B-DA423C8BD8D9}"/>
              </a:ext>
            </a:extLst>
          </p:cNvPr>
          <p:cNvSpPr txBox="1"/>
          <p:nvPr/>
        </p:nvSpPr>
        <p:spPr>
          <a:xfrm>
            <a:off x="9269836" y="1497300"/>
            <a:ext cx="10821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Aphrodite I,II</a:t>
            </a:r>
          </a:p>
          <a:p>
            <a:r>
              <a:rPr lang="en-US" sz="1200" dirty="0"/>
              <a:t>RAN4</a:t>
            </a:r>
            <a:endParaRPr lang="en-GB" sz="1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79E7B19-046F-4E97-8CC3-1BF8225B14CC}"/>
              </a:ext>
            </a:extLst>
          </p:cNvPr>
          <p:cNvSpPr txBox="1"/>
          <p:nvPr/>
        </p:nvSpPr>
        <p:spPr>
          <a:xfrm>
            <a:off x="9269836" y="2884852"/>
            <a:ext cx="1157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/>
              <a:t>Aphrodite III,IV</a:t>
            </a:r>
          </a:p>
          <a:p>
            <a:r>
              <a:rPr lang="en-US" sz="1200" dirty="0"/>
              <a:t>RAN2</a:t>
            </a:r>
            <a:endParaRPr lang="en-GB" sz="1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B9949FCC-CA59-4446-B2BF-7F67C1083F38}"/>
              </a:ext>
            </a:extLst>
          </p:cNvPr>
          <p:cNvSpPr/>
          <p:nvPr/>
        </p:nvSpPr>
        <p:spPr>
          <a:xfrm>
            <a:off x="9269836" y="3640823"/>
            <a:ext cx="100667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Aphrodite V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RAN4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2008801-5714-4438-A56B-AE7CE37817D1}"/>
              </a:ext>
            </a:extLst>
          </p:cNvPr>
          <p:cNvSpPr/>
          <p:nvPr/>
        </p:nvSpPr>
        <p:spPr>
          <a:xfrm flipH="1">
            <a:off x="9068495" y="4858459"/>
            <a:ext cx="12080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US" sz="1200" dirty="0">
                <a:solidFill>
                  <a:prstClr val="black"/>
                </a:solidFill>
              </a:rPr>
              <a:t>Athenaeum </a:t>
            </a:r>
          </a:p>
          <a:p>
            <a:pPr lvl="0" algn="ctr"/>
            <a:r>
              <a:rPr lang="en-US" sz="1200" dirty="0">
                <a:solidFill>
                  <a:prstClr val="black"/>
                </a:solidFill>
              </a:rPr>
              <a:t>Conference</a:t>
            </a:r>
          </a:p>
          <a:p>
            <a:pPr lvl="0" algn="ctr"/>
            <a:r>
              <a:rPr lang="en-US" sz="1200" dirty="0">
                <a:solidFill>
                  <a:prstClr val="black"/>
                </a:solidFill>
              </a:rPr>
              <a:t>RAN1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6F972FB1-B5A6-46BF-AD6A-D906932F0E53}"/>
              </a:ext>
            </a:extLst>
          </p:cNvPr>
          <p:cNvSpPr/>
          <p:nvPr/>
        </p:nvSpPr>
        <p:spPr>
          <a:xfrm>
            <a:off x="3048000" y="5442784"/>
            <a:ext cx="85288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/>
              <a:t>Arcade I,II</a:t>
            </a:r>
          </a:p>
          <a:p>
            <a:r>
              <a:rPr lang="en-US" sz="1200" dirty="0"/>
              <a:t>RAN4</a:t>
            </a:r>
            <a:endParaRPr lang="en-GB" sz="1200" dirty="0"/>
          </a:p>
        </p:txBody>
      </p:sp>
    </p:spTree>
    <p:extLst>
      <p:ext uri="{BB962C8B-B14F-4D97-AF65-F5344CB8AC3E}">
        <p14:creationId xmlns:p14="http://schemas.microsoft.com/office/powerpoint/2010/main" val="7321418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1DF2316F-5AC0-487D-9298-003B0017D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721" y="0"/>
            <a:ext cx="969855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CE505D99-308B-46BC-94AB-B690C9D5C4B8}"/>
              </a:ext>
            </a:extLst>
          </p:cNvPr>
          <p:cNvSpPr/>
          <p:nvPr/>
        </p:nvSpPr>
        <p:spPr>
          <a:xfrm>
            <a:off x="9647339" y="2723784"/>
            <a:ext cx="140096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/>
              <a:t>Omikron</a:t>
            </a:r>
            <a:r>
              <a:rPr lang="en-US" sz="1200" dirty="0"/>
              <a:t> II</a:t>
            </a:r>
          </a:p>
          <a:p>
            <a:r>
              <a:rPr lang="en-US" sz="1200" dirty="0"/>
              <a:t>RAN2</a:t>
            </a:r>
            <a:endParaRPr lang="en-GB" sz="12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E5871DD9-C7E6-4137-8390-3AF7B20ADA26}"/>
              </a:ext>
            </a:extLst>
          </p:cNvPr>
          <p:cNvSpPr/>
          <p:nvPr/>
        </p:nvSpPr>
        <p:spPr>
          <a:xfrm>
            <a:off x="9644984" y="2048876"/>
            <a:ext cx="130029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err="1">
                <a:solidFill>
                  <a:prstClr val="black"/>
                </a:solidFill>
              </a:rPr>
              <a:t>Omikron</a:t>
            </a:r>
            <a:r>
              <a:rPr lang="en-US" sz="1200" dirty="0">
                <a:solidFill>
                  <a:prstClr val="black"/>
                </a:solidFill>
              </a:rPr>
              <a:t> I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RAN5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D7D425A-928A-4258-94EA-6C46AA91D391}"/>
              </a:ext>
            </a:extLst>
          </p:cNvPr>
          <p:cNvSpPr/>
          <p:nvPr/>
        </p:nvSpPr>
        <p:spPr>
          <a:xfrm>
            <a:off x="9644984" y="4923662"/>
            <a:ext cx="102904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err="1">
                <a:solidFill>
                  <a:prstClr val="black"/>
                </a:solidFill>
              </a:rPr>
              <a:t>Ypsilon</a:t>
            </a:r>
            <a:r>
              <a:rPr lang="en-US" sz="1200" dirty="0">
                <a:solidFill>
                  <a:prstClr val="black"/>
                </a:solidFill>
              </a:rPr>
              <a:t> I,II,III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RAN3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B679AAD5-8471-4EE1-A2FC-3C40E3768B7A}"/>
              </a:ext>
            </a:extLst>
          </p:cNvPr>
          <p:cNvSpPr/>
          <p:nvPr/>
        </p:nvSpPr>
        <p:spPr>
          <a:xfrm>
            <a:off x="7348756" y="5385327"/>
            <a:ext cx="11660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 err="1">
                <a:solidFill>
                  <a:prstClr val="black"/>
                </a:solidFill>
              </a:rPr>
              <a:t>Ypsilon</a:t>
            </a:r>
            <a:r>
              <a:rPr lang="en-US" sz="1200" dirty="0">
                <a:solidFill>
                  <a:prstClr val="black"/>
                </a:solidFill>
              </a:rPr>
              <a:t> IV,V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RAN5</a:t>
            </a:r>
            <a:endParaRPr lang="en-GB" sz="1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5836686"/>
      </p:ext>
    </p:extLst>
  </p:cSld>
  <p:clrMapOvr>
    <a:masterClrMapping/>
  </p:clrMapOvr>
  <p:transition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59827A4A-2399-47C9-92B1-56EA4D1274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6721" y="0"/>
            <a:ext cx="9698557" cy="68580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D0DC553-50DC-4468-8E75-82961A0BA066}"/>
              </a:ext>
            </a:extLst>
          </p:cNvPr>
          <p:cNvSpPr/>
          <p:nvPr/>
        </p:nvSpPr>
        <p:spPr>
          <a:xfrm>
            <a:off x="9020961" y="2585771"/>
            <a:ext cx="9787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VIP/</a:t>
            </a:r>
            <a:r>
              <a:rPr lang="en-US" sz="1200" dirty="0" err="1">
                <a:solidFill>
                  <a:prstClr val="black"/>
                </a:solidFill>
              </a:rPr>
              <a:t>Lamda</a:t>
            </a:r>
            <a:endParaRPr lang="en-US" sz="1200" dirty="0">
              <a:solidFill>
                <a:prstClr val="black"/>
              </a:solidFill>
            </a:endParaRP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RAN1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4B04DDC2-F310-40F2-AD3E-B30BC7E6C48D}"/>
              </a:ext>
            </a:extLst>
          </p:cNvPr>
          <p:cNvSpPr/>
          <p:nvPr/>
        </p:nvSpPr>
        <p:spPr>
          <a:xfrm>
            <a:off x="8983210" y="1193199"/>
            <a:ext cx="105421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Omega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RAN1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7281856A-8CC3-40C1-B80C-26603B7B01EA}"/>
              </a:ext>
            </a:extLst>
          </p:cNvPr>
          <p:cNvSpPr/>
          <p:nvPr/>
        </p:nvSpPr>
        <p:spPr>
          <a:xfrm>
            <a:off x="3657600" y="1763650"/>
            <a:ext cx="12080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Delta/Sigma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RAN2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A98ACE2-8401-4484-985B-108E6B129390}"/>
              </a:ext>
            </a:extLst>
          </p:cNvPr>
          <p:cNvSpPr/>
          <p:nvPr/>
        </p:nvSpPr>
        <p:spPr>
          <a:xfrm>
            <a:off x="3028426" y="2644495"/>
            <a:ext cx="7969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Theta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RAN4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AEDF9F48-6077-4064-931F-DF4E154C242F}"/>
              </a:ext>
            </a:extLst>
          </p:cNvPr>
          <p:cNvSpPr/>
          <p:nvPr/>
        </p:nvSpPr>
        <p:spPr>
          <a:xfrm>
            <a:off x="4359478" y="6302094"/>
            <a:ext cx="101227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Ballroom III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RAN2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8C5963A-ABB5-4857-9A4F-4B6DDF6C9074}"/>
              </a:ext>
            </a:extLst>
          </p:cNvPr>
          <p:cNvSpPr/>
          <p:nvPr/>
        </p:nvSpPr>
        <p:spPr>
          <a:xfrm>
            <a:off x="5615031" y="6302093"/>
            <a:ext cx="11045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Ballroom II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RAN1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50CC5B82-0832-4E3D-BED3-8CAFF9605EF5}"/>
              </a:ext>
            </a:extLst>
          </p:cNvPr>
          <p:cNvSpPr/>
          <p:nvPr/>
        </p:nvSpPr>
        <p:spPr>
          <a:xfrm>
            <a:off x="6920917" y="6302092"/>
            <a:ext cx="91999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200" dirty="0">
                <a:solidFill>
                  <a:prstClr val="black"/>
                </a:solidFill>
              </a:rPr>
              <a:t>Ballroom I</a:t>
            </a:r>
          </a:p>
          <a:p>
            <a:pPr lvl="0"/>
            <a:r>
              <a:rPr lang="en-US" sz="1200" dirty="0">
                <a:solidFill>
                  <a:prstClr val="black"/>
                </a:solidFill>
              </a:rPr>
              <a:t>RAN1</a:t>
            </a:r>
            <a:endParaRPr lang="en-GB" sz="1200" dirty="0">
              <a:solidFill>
                <a:prstClr val="black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3CD003-5F09-7FDC-CE03-4DFDC7AAEAF6}"/>
              </a:ext>
            </a:extLst>
          </p:cNvPr>
          <p:cNvSpPr txBox="1"/>
          <p:nvPr/>
        </p:nvSpPr>
        <p:spPr>
          <a:xfrm>
            <a:off x="3010328" y="3108403"/>
            <a:ext cx="61644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Ballroom I&amp;II / 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3GPP RAN1 	Schoolroom 	500 	</a:t>
            </a:r>
          </a:p>
        </p:txBody>
      </p:sp>
    </p:spTree>
    <p:extLst>
      <p:ext uri="{BB962C8B-B14F-4D97-AF65-F5344CB8AC3E}">
        <p14:creationId xmlns:p14="http://schemas.microsoft.com/office/powerpoint/2010/main" val="517760275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D80110-CBD4-8360-9419-F6ECC95DF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773808" y="5663421"/>
            <a:ext cx="10644384" cy="45719"/>
          </a:xfrm>
        </p:spPr>
        <p:txBody>
          <a:bodyPr/>
          <a:lstStyle/>
          <a:p>
            <a:r>
              <a:rPr lang="en-US" dirty="0">
                <a:cs typeface="Calibri Light"/>
              </a:rPr>
              <a:t>Meeting rooms capacity</a:t>
            </a:r>
            <a:br>
              <a:rPr lang="en-US" dirty="0">
                <a:cs typeface="Calibri Light"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08892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D80110-CBD4-8360-9419-F6ECC95DF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027059" y="6064113"/>
            <a:ext cx="10644384" cy="45719"/>
          </a:xfrm>
        </p:spPr>
        <p:txBody>
          <a:bodyPr/>
          <a:lstStyle/>
          <a:p>
            <a:r>
              <a:rPr lang="en-US" dirty="0">
                <a:cs typeface="Calibri Light"/>
              </a:rPr>
              <a:t/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/>
            </a:r>
            <a:br>
              <a:rPr lang="en-US" dirty="0">
                <a:cs typeface="Calibri Light"/>
              </a:rPr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D2C8503-A0A1-0942-5B17-25161ADF132B}"/>
              </a:ext>
            </a:extLst>
          </p:cNvPr>
          <p:cNvSpPr txBox="1"/>
          <p:nvPr/>
        </p:nvSpPr>
        <p:spPr>
          <a:xfrm>
            <a:off x="102742" y="1623318"/>
            <a:ext cx="11568701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/>
              <a:t>RAN1: 	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VIP/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Lamda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/ 			Schoolroom 	100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Omega / 			Schoolroom 	50 	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Athenaeum Conference 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Center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	Schoolroom 	100 	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Ballroom I&amp;II / 			Schoolroom 	500 	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RAN2: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Ballroom III / 			Schoolroom 	300</a:t>
            </a:r>
          </a:p>
          <a:p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Aphrodite III&amp;IV		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	Schoolroom 	120 	</a:t>
            </a:r>
          </a:p>
          <a:p>
            <a:r>
              <a:rPr lang="en-GB" dirty="0">
                <a:solidFill>
                  <a:srgbClr val="000000"/>
                </a:solidFill>
              </a:rPr>
              <a:t>	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Theta / 				Schoolroom 	35 	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Omikron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2 			Schoolroom 	80 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RAN3	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Ypsilon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1,2,3 			Schoolroom 	110 </a:t>
            </a:r>
          </a:p>
          <a:p>
            <a:endParaRPr lang="en-GB" dirty="0">
              <a:solidFill>
                <a:srgbClr val="000000"/>
              </a:solidFill>
            </a:endParaRPr>
          </a:p>
          <a:p>
            <a:r>
              <a:rPr lang="en-GB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RAN4: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Aphrodite I&amp;II 		 	Schoolroom 	</a:t>
            </a:r>
            <a:r>
              <a:rPr lang="en-GB" dirty="0">
                <a:solidFill>
                  <a:srgbClr val="000000"/>
                </a:solidFill>
              </a:rPr>
              <a:t>200</a:t>
            </a:r>
            <a:r>
              <a:rPr lang="en-GB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r>
              <a:rPr lang="en-GB" dirty="0">
                <a:solidFill>
                  <a:srgbClr val="FF0000"/>
                </a:solidFill>
              </a:rPr>
              <a:t>	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Arcade 1&amp;2 		 	Schoolroom 	100 	</a:t>
            </a:r>
          </a:p>
          <a:p>
            <a:r>
              <a:rPr lang="en-GB" dirty="0">
                <a:solidFill>
                  <a:srgbClr val="000000"/>
                </a:solidFill>
              </a:rPr>
              <a:t>	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Aphrodite 5 			Schoolroom 	70 	</a:t>
            </a:r>
          </a:p>
          <a:p>
            <a:r>
              <a:rPr lang="en-GB" dirty="0">
                <a:solidFill>
                  <a:srgbClr val="000000"/>
                </a:solidFill>
              </a:rPr>
              <a:t>	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Delta/Sigma 			Schoolroom 	20 	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	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	</a:t>
            </a:r>
          </a:p>
          <a:p>
            <a:r>
              <a:rPr lang="fr-FR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626513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D80110-CBD4-8360-9419-F6ECC95DF0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10800000" flipV="1">
            <a:off x="1027059" y="6064113"/>
            <a:ext cx="10644384" cy="45719"/>
          </a:xfrm>
        </p:spPr>
        <p:txBody>
          <a:bodyPr/>
          <a:lstStyle/>
          <a:p>
            <a:r>
              <a:rPr lang="en-US" dirty="0">
                <a:cs typeface="Calibri Light"/>
              </a:rPr>
              <a:t/>
            </a:r>
            <a:br>
              <a:rPr lang="en-US" dirty="0">
                <a:cs typeface="Calibri Light"/>
              </a:rPr>
            </a:br>
            <a:r>
              <a:rPr lang="en-US" dirty="0">
                <a:cs typeface="Calibri Light"/>
              </a:rPr>
              <a:t/>
            </a:r>
            <a:br>
              <a:rPr lang="en-US" dirty="0">
                <a:cs typeface="Calibri Light"/>
              </a:rPr>
            </a:b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D2C8503-A0A1-0942-5B17-25161ADF132B}"/>
              </a:ext>
            </a:extLst>
          </p:cNvPr>
          <p:cNvSpPr txBox="1"/>
          <p:nvPr/>
        </p:nvSpPr>
        <p:spPr>
          <a:xfrm>
            <a:off x="102742" y="1623318"/>
            <a:ext cx="1156870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b="1" dirty="0"/>
          </a:p>
          <a:p>
            <a:endParaRPr lang="fr-FR" b="1" dirty="0"/>
          </a:p>
          <a:p>
            <a:r>
              <a:rPr lang="fr-FR" b="1" dirty="0"/>
              <a:t>RAN5: 	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Omikron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1 		Schoolroom 	50 	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  <a:r>
              <a:rPr lang="en-GB" sz="1800" b="0" i="0" u="none" strike="noStrike" baseline="0" dirty="0" err="1">
                <a:solidFill>
                  <a:srgbClr val="000000"/>
                </a:solidFill>
                <a:latin typeface="Arial" panose="020B0604020202020204" pitchFamily="34" charset="0"/>
              </a:rPr>
              <a:t>Ypsilon</a:t>
            </a:r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4,5 		Schoolroom 	100 	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FF0000"/>
                </a:solidFill>
                <a:latin typeface="Arial" panose="020B0604020202020204" pitchFamily="34" charset="0"/>
              </a:rPr>
              <a:t>	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	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	</a:t>
            </a:r>
          </a:p>
          <a:p>
            <a:endParaRPr lang="en-GB" sz="1800" b="0" i="0" u="none" strike="noStrike" baseline="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en-GB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 	</a:t>
            </a:r>
          </a:p>
          <a:p>
            <a:r>
              <a:rPr lang="fr-FR" dirty="0"/>
              <a:t>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815534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B3837CAD81E704E9777A2B896459DD5" ma:contentTypeVersion="21" ma:contentTypeDescription="Create a new document." ma:contentTypeScope="" ma:versionID="d90245ac241ee8884d0decc52f781dd6">
  <xsd:schema xmlns:xsd="http://www.w3.org/2001/XMLSchema" xmlns:xs="http://www.w3.org/2001/XMLSchema" xmlns:p="http://schemas.microsoft.com/office/2006/metadata/properties" xmlns:ns2="bfd64f43-119c-4fd6-85f5-9e958743125c" xmlns:ns3="8e2cfe15-9a3f-4ddf-90c8-5295216ebad0" xmlns:ns4="http://schemas.microsoft.com/sharepoint/v4" targetNamespace="http://schemas.microsoft.com/office/2006/metadata/properties" ma:root="true" ma:fieldsID="e4fb7a27dd362a285dac83aecb471e11" ns2:_="" ns3:_="" ns4:_="">
    <xsd:import namespace="bfd64f43-119c-4fd6-85f5-9e958743125c"/>
    <xsd:import namespace="8e2cfe15-9a3f-4ddf-90c8-5295216ebad0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d64f43-119c-4fd6-85f5-9e958743125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5" nillable="true" ma:displayName="Length (seconds)" ma:internalName="MediaLengthInSeconds" ma:readOnly="true">
      <xsd:simpleType>
        <xsd:restriction base="dms:Unknown"/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ffd3c702-1e94-4359-a2ce-26b5441be7fa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e2cfe15-9a3f-4ddf-90c8-5295216ebad0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2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2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6" nillable="true" ma:displayName="Taxonomy Catch All Column" ma:hidden="true" ma:list="{9cf5d660-ce5c-4b5f-94cf-1ae26caa4cba}" ma:internalName="TaxCatchAll" ma:showField="CatchAllData" ma:web="8e2cfe15-9a3f-4ddf-90c8-5295216eba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23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IconOverlay xmlns="http://schemas.microsoft.com/sharepoint/v4" xsi:nil="true"/>
    <_dlc_DocId xmlns="8e2cfe15-9a3f-4ddf-90c8-5295216ebad0">ETSISTAFF-1048214050-1529721</_dlc_DocId>
    <_dlc_DocIdUrl xmlns="8e2cfe15-9a3f-4ddf-90c8-5295216ebad0">
      <Url>https://etsihq.sharepoint.com/teams/ETSI-STAFF/_layouts/15/DocIdRedir.aspx?ID=ETSISTAFF-1048214050-1529721</Url>
      <Description>ETSISTAFF-1048214050-1529721</Description>
    </_dlc_DocIdUrl>
    <TaxCatchAll xmlns="8e2cfe15-9a3f-4ddf-90c8-5295216ebad0" xsi:nil="true"/>
    <lcf76f155ced4ddcb4097134ff3c332f xmlns="bfd64f43-119c-4fd6-85f5-9e958743125c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E1EE9CF-8100-42F0-82A6-56B68C60D226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8D47FED-65AE-43AC-82D8-9F35EDA348DC}">
  <ds:schemaRefs>
    <ds:schemaRef ds:uri="8e2cfe15-9a3f-4ddf-90c8-5295216ebad0"/>
    <ds:schemaRef ds:uri="bfd64f43-119c-4fd6-85f5-9e958743125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microsoft.com/sharepoint/v4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7D3A830A-0AC8-45A7-9E99-DF047C23D0D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35CA3727-A4EB-4398-9783-D0148B061093}">
  <ds:schemaRefs>
    <ds:schemaRef ds:uri="http://purl.org/dc/terms/"/>
    <ds:schemaRef ds:uri="http://purl.org/dc/dcmitype/"/>
    <ds:schemaRef ds:uri="http://purl.org/dc/elements/1.1/"/>
    <ds:schemaRef ds:uri="http://schemas.microsoft.com/sharepoint/v4"/>
    <ds:schemaRef ds:uri="http://schemas.microsoft.com/office/infopath/2007/PartnerControls"/>
    <ds:schemaRef ds:uri="http://schemas.openxmlformats.org/package/2006/metadata/core-properties"/>
    <ds:schemaRef ds:uri="8e2cfe15-9a3f-4ddf-90c8-5295216ebad0"/>
    <ds:schemaRef ds:uri="http://schemas.microsoft.com/office/2006/documentManagement/types"/>
    <ds:schemaRef ds:uri="bfd64f43-119c-4fd6-85f5-9e958743125c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648</TotalTime>
  <Words>59</Words>
  <Application>Microsoft Office PowerPoint</Application>
  <PresentationFormat>宽屏</PresentationFormat>
  <Paragraphs>82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3" baseType="lpstr">
      <vt:lpstr>Arial </vt:lpstr>
      <vt:lpstr>Arial</vt:lpstr>
      <vt:lpstr>Calibri</vt:lpstr>
      <vt:lpstr>Calibri Light</vt:lpstr>
      <vt:lpstr>Times New Roman</vt:lpstr>
      <vt:lpstr>Office Theme</vt:lpstr>
      <vt:lpstr>Meeting rooms Layout  </vt:lpstr>
      <vt:lpstr>PowerPoint 演示文稿</vt:lpstr>
      <vt:lpstr>PowerPoint 演示文稿</vt:lpstr>
      <vt:lpstr>PowerPoint 演示文稿</vt:lpstr>
      <vt:lpstr>Meeting rooms capacity </vt:lpstr>
      <vt:lpstr>  </vt:lpstr>
      <vt:lpstr>  </vt:lpstr>
    </vt:vector>
  </TitlesOfParts>
  <Company>3GPP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3GPP template</dc:title>
  <dc:creator>Kevin Flynn</dc:creator>
  <dc:description>© 3GPP 2018</dc:description>
  <cp:lastModifiedBy>Huawei</cp:lastModifiedBy>
  <cp:revision>14</cp:revision>
  <dcterms:created xsi:type="dcterms:W3CDTF">2010-02-05T13:52:04Z</dcterms:created>
  <dcterms:modified xsi:type="dcterms:W3CDTF">2023-01-30T03:52:38Z</dcterms:modified>
  <cp:contentStatus>Template 2017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0x0101003B3837CAD81E704E9777A2B896459DD5</vt:lpwstr>
  </property>
  <property fmtid="{D5CDD505-2E9C-101B-9397-08002B2CF9AE}" pid="3" name="_dlc_DocIdItemGuid">
    <vt:lpwstr>96fb11d2-8f72-43f3-b0c5-7dda5416e03c</vt:lpwstr>
  </property>
  <property fmtid="{D5CDD505-2E9C-101B-9397-08002B2CF9AE}" pid="4" name="MediaServiceImageTags">
    <vt:lpwstr/>
  </property>
</Properties>
</file>