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934" r:id="rId5"/>
    <p:sldId id="928" r:id="rId6"/>
    <p:sldId id="970" r:id="rId7"/>
    <p:sldId id="979" r:id="rId8"/>
    <p:sldId id="987" r:id="rId9"/>
    <p:sldId id="973" r:id="rId10"/>
    <p:sldId id="988" r:id="rId11"/>
    <p:sldId id="991" r:id="rId12"/>
    <p:sldId id="986" r:id="rId13"/>
    <p:sldId id="984" r:id="rId14"/>
    <p:sldId id="990" r:id="rId15"/>
    <p:sldId id="994" r:id="rId16"/>
    <p:sldId id="993" r:id="rId17"/>
    <p:sldId id="985" r:id="rId18"/>
    <p:sldId id="981" r:id="rId19"/>
    <p:sldId id="992" r:id="rId20"/>
    <p:sldId id="974" r:id="rId21"/>
    <p:sldId id="975" r:id="rId22"/>
    <p:sldId id="976" r:id="rId23"/>
    <p:sldId id="977"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e/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4-e/Templat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027367"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August</a:t>
            </a:r>
            <a:r>
              <a:rPr lang="en-US" sz="1400" b="1" dirty="0" smtClean="0">
                <a:latin typeface="微软雅黑" panose="020B0503020204020204" pitchFamily="34" charset="-122"/>
                <a:ea typeface="微软雅黑" panose="020B0503020204020204" pitchFamily="34" charset="-122"/>
              </a:rPr>
              <a:t> 15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R4-2211502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www.3gpp.org/ftp/tsg_ran/WG4_Radio/TSGR4_104-e/Template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www.3gpp.org/ftp/tsg_ran/WG4_Radio/TSGR4_104-e/Templates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(version r1) can be found at </a:t>
            </a:r>
            <a:r>
              <a:rPr lang="en-US" altLang="zh-CN" sz="1400" dirty="0">
                <a:hlinkClick r:id="rId4"/>
              </a:rPr>
              <a:t>https://www.3gpp.org/ftp/tsg_ran/WG4_Radio/TSGR4_104-e/Templates</a:t>
            </a:r>
            <a:endParaRPr lang="en-US" altLang="zh-CN" sz="14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by </a:t>
            </a:r>
            <a:r>
              <a:rPr lang="en-US" altLang="zh-CN" sz="1200" dirty="0" smtClean="0">
                <a:solidFill>
                  <a:srgbClr val="FF0000"/>
                </a:solidFill>
              </a:rPr>
              <a:t>August 19 (Friday in the first round)</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 and the conclusions in RAN#96 are as follows</a:t>
            </a:r>
          </a:p>
          <a:p>
            <a:pPr lvl="2">
              <a:spcBef>
                <a:spcPts val="0"/>
              </a:spcBef>
              <a:spcAft>
                <a:spcPts val="600"/>
              </a:spcAft>
            </a:pPr>
            <a:r>
              <a:rPr lang="en-US" altLang="zh-CN" sz="1200" i="1" dirty="0"/>
              <a:t>REL-17 ASN.1 freeze will be declared in June 22</a:t>
            </a:r>
          </a:p>
          <a:p>
            <a:pPr lvl="2">
              <a:spcBef>
                <a:spcPts val="0"/>
              </a:spcBef>
              <a:spcAft>
                <a:spcPts val="600"/>
              </a:spcAft>
            </a:pPr>
            <a:r>
              <a:rPr lang="en-US" altLang="zh-CN" sz="1200" i="1" dirty="0"/>
              <a:t>June 22 version may not be fully implementable and we will target Sep.22  to make sure that is fully </a:t>
            </a:r>
            <a:r>
              <a:rPr lang="en-US" altLang="zh-CN" sz="1200" i="1" dirty="0" smtClean="0"/>
              <a:t>implementable</a:t>
            </a:r>
          </a:p>
          <a:p>
            <a:pPr lvl="1">
              <a:spcBef>
                <a:spcPts val="0"/>
              </a:spcBef>
              <a:spcAft>
                <a:spcPts val="600"/>
              </a:spcAft>
            </a:pPr>
            <a:r>
              <a:rPr lang="en-US" altLang="zh-CN" sz="1200" dirty="0" smtClean="0"/>
              <a:t>To make the feature list implementable, </a:t>
            </a:r>
            <a:r>
              <a:rPr lang="en-US" altLang="zh-CN" sz="1200" dirty="0"/>
              <a:t>RAN4 is supposed to provide the </a:t>
            </a:r>
            <a:r>
              <a:rPr lang="en-US" altLang="zh-CN" sz="1200" dirty="0" smtClean="0"/>
              <a:t>necessary input </a:t>
            </a:r>
            <a:r>
              <a:rPr lang="en-US" altLang="zh-CN" sz="1200" dirty="0"/>
              <a:t>of feature </a:t>
            </a:r>
            <a:r>
              <a:rPr lang="en-US" altLang="zh-CN" sz="1200" dirty="0" smtClean="0"/>
              <a:t>list in August meeting.</a:t>
            </a:r>
            <a:endParaRPr lang="en-US" altLang="zh-CN" sz="1200" dirty="0"/>
          </a:p>
          <a:p>
            <a:pPr lvl="2">
              <a:spcBef>
                <a:spcPts val="0"/>
              </a:spcBef>
              <a:spcAft>
                <a:spcPts val="600"/>
              </a:spcAft>
            </a:pPr>
            <a:r>
              <a:rPr lang="en-US" altLang="zh-CN" sz="1200" dirty="0" smtClean="0"/>
              <a:t>RAN2 </a:t>
            </a:r>
            <a:r>
              <a:rPr lang="en-US" altLang="zh-CN" sz="1200" dirty="0"/>
              <a:t>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https://www.3gpp.org/ftp/tsg_ran/WG4_Radio/TSGR4_104-e/Invitation/TSG_RAN4#104-e_NWM_guidance.docx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August 15</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August 26</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August 10</a:t>
            </a:r>
            <a:r>
              <a:rPr lang="en-US" altLang="zh-CN" sz="1400" baseline="30000" dirty="0" smtClean="0">
                <a:solidFill>
                  <a:srgbClr val="FF0000"/>
                </a:solidFill>
              </a:rPr>
              <a:t>th</a:t>
            </a:r>
            <a:r>
              <a:rPr lang="en-US" altLang="zh-CN" sz="1400" dirty="0" smtClean="0">
                <a:solidFill>
                  <a:srgbClr val="FF0000"/>
                </a:solidFill>
              </a:rPr>
              <a:t> (Wednesday)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August 12</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smtClean="0">
                <a:solidFill>
                  <a:srgbClr val="FF0000"/>
                </a:solidFill>
                <a:latin typeface="+mj-ea"/>
                <a:ea typeface="+mj-ea"/>
              </a:rPr>
              <a:t>August 23 </a:t>
            </a:r>
            <a:r>
              <a:rPr lang="en-US" altLang="zh-CN" sz="1200" dirty="0">
                <a:solidFill>
                  <a:srgbClr val="FF0000"/>
                </a:solidFill>
                <a:latin typeface="+mj-ea"/>
                <a:ea typeface="+mj-ea"/>
              </a:rPr>
              <a:t>(Tuesday)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1978780"/>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780418"/>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080104"/>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Timeline </a:t>
            </a:r>
            <a:r>
              <a:rPr lang="en-US" altLang="zh-CN" sz="800" b="1" kern="0" dirty="0">
                <a:solidFill>
                  <a:srgbClr val="FFFFFF"/>
                </a:solidFill>
              </a:rPr>
              <a:t>for </a:t>
            </a:r>
            <a:r>
              <a:rPr lang="en-US" altLang="zh-CN" sz="800" b="1" kern="0" dirty="0" smtClean="0">
                <a:solidFill>
                  <a:srgbClr val="FFFFFF"/>
                </a:solidFill>
              </a:rPr>
              <a:t>moderator</a:t>
            </a:r>
            <a:endParaRPr lang="en-US" altLang="zh-CN" sz="800" b="1" kern="0" dirty="0">
              <a:solidFill>
                <a:srgbClr val="FFFFFF"/>
              </a:solidFill>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698258" y="6080104"/>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Deadline for comments and </a:t>
            </a:r>
            <a:r>
              <a:rPr lang="en-US" sz="800" b="1" kern="0" dirty="0" err="1">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14822" y="6080104"/>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r>
              <a:rPr kumimoji="0" lang="en-US" altLang="zh-CN" sz="800" b="1" i="0" u="none" strike="noStrike" kern="0" cap="none" spc="0" normalizeH="0" baseline="0" noProof="0" dirty="0" smtClean="0">
                <a:ln>
                  <a:noFill/>
                </a:ln>
                <a:solidFill>
                  <a:srgbClr val="FFFFFF"/>
                </a:solidFill>
                <a:effectLst/>
                <a:uLnTx/>
                <a:uFillTx/>
                <a:latin typeface="+mj-ea"/>
                <a:ea typeface="+mj-ea"/>
                <a:cs typeface="+mn-cs"/>
              </a:rPr>
              <a:t>(</a:t>
            </a: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lang="en-US" sz="800" b="1" kern="0" dirty="0" smtClean="0">
                <a:solidFill>
                  <a:srgbClr val="FFFFFF"/>
                </a:solidFill>
                <a:latin typeface="+mj-ea"/>
                <a:ea typeface="+mj-ea"/>
                <a:cs typeface="+mn-cs"/>
              </a:rPr>
              <a:t>BS, or </a:t>
            </a:r>
            <a:r>
              <a:rPr lang="en-US" sz="800" b="1" kern="0" dirty="0" err="1" smtClean="0">
                <a:solidFill>
                  <a:srgbClr val="FFFFFF"/>
                </a:solidFill>
                <a:latin typeface="+mj-ea"/>
                <a:ea typeface="+mj-ea"/>
                <a:cs typeface="+mn-cs"/>
              </a:rPr>
              <a:t>Main+BS+RRM</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793231"/>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a:t>
            </a:r>
            <a:r>
              <a:rPr lang="en-US" sz="800" b="1" dirty="0" smtClean="0">
                <a:solidFill>
                  <a:srgbClr val="000000"/>
                </a:solidFill>
                <a:latin typeface="微软雅黑" panose="020B0503020204020204" pitchFamily="34" charset="-122"/>
                <a:ea typeface="微软雅黑" panose="020B0503020204020204" pitchFamily="34" charset="-122"/>
              </a:rPr>
              <a:t>email </a:t>
            </a:r>
            <a:r>
              <a:rPr lang="en-US" sz="800" b="1" dirty="0">
                <a:solidFill>
                  <a:srgbClr val="000000"/>
                </a:solidFill>
                <a:latin typeface="微软雅黑" panose="020B0503020204020204" pitchFamily="34" charset="-122"/>
                <a:ea typeface="微软雅黑" panose="020B0503020204020204" pitchFamily="34" charset="-122"/>
              </a:rPr>
              <a:t>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Aug 13 </a:t>
            </a:r>
            <a:r>
              <a:rPr lang="en-GB" sz="800" kern="0" dirty="0">
                <a:solidFill>
                  <a:srgbClr val="FFFFFF"/>
                </a:solidFill>
                <a:latin typeface="+mj-ea"/>
                <a:ea typeface="+mj-ea"/>
              </a:rPr>
              <a:t>– </a:t>
            </a:r>
            <a:r>
              <a:rPr lang="en-GB" sz="800" kern="0" dirty="0" smtClean="0">
                <a:solidFill>
                  <a:srgbClr val="FFFFFF"/>
                </a:solidFill>
                <a:latin typeface="+mj-ea"/>
                <a:ea typeface="+mj-ea"/>
              </a:rPr>
              <a:t>Aug 14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a:t>
            </a:r>
            <a:r>
              <a:rPr lang="en-US" sz="800" kern="0" dirty="0" smtClean="0">
                <a:solidFill>
                  <a:srgbClr val="FFFFFF"/>
                </a:solidFill>
                <a:latin typeface="+mj-ea"/>
                <a:ea typeface="+mj-ea"/>
              </a:rPr>
              <a:t>(Aug 15)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err="1" smtClean="0">
                <a:solidFill>
                  <a:srgbClr val="FFFFFF"/>
                </a:solidFill>
                <a:latin typeface="+mj-ea"/>
                <a:ea typeface="+mj-ea"/>
              </a:rPr>
              <a:t>Tu</a:t>
            </a:r>
            <a:r>
              <a:rPr lang="en-US" altLang="zh-CN" sz="800" kern="0" dirty="0">
                <a:solidFill>
                  <a:srgbClr val="FFFFFF"/>
                </a:solidFill>
                <a:latin typeface="+mj-ea"/>
                <a:ea typeface="+mj-ea"/>
              </a:rPr>
              <a:t>e</a:t>
            </a:r>
            <a:r>
              <a:rPr lang="en-GB" sz="800" kern="0" noProof="0" dirty="0" smtClean="0">
                <a:solidFill>
                  <a:srgbClr val="FFFFFF"/>
                </a:solidFill>
                <a:latin typeface="+mj-ea"/>
                <a:ea typeface="+mj-ea"/>
              </a:rPr>
              <a:t> (Aug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18</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a:t>
            </a:r>
            <a:r>
              <a:rPr lang="en-GB" sz="800" kern="0" dirty="0" smtClean="0">
                <a:solidFill>
                  <a:srgbClr val="FFFFFF"/>
                </a:solidFill>
                <a:latin typeface="+mj-ea"/>
                <a:ea typeface="+mj-ea"/>
              </a:rPr>
              <a:t>(Aug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a:t>
            </a:r>
            <a:r>
              <a:rPr lang="en-GB" sz="800" kern="0" dirty="0" smtClean="0">
                <a:solidFill>
                  <a:srgbClr val="FFFFFF"/>
                </a:solidFill>
                <a:latin typeface="+mj-ea"/>
                <a:ea typeface="+mj-ea"/>
              </a:rPr>
              <a:t>(Aug 25)</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19538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194391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19510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195815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19396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19467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19453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195244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195101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19581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194816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195528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19453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1967035"/>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627476"/>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763279"/>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622023"/>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863119"/>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280988"/>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280988"/>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(Aug 15~19)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280988"/>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(Aug 22 </a:t>
            </a:r>
            <a:r>
              <a:rPr lang="en-GB" sz="800" kern="0" noProof="0" dirty="0">
                <a:solidFill>
                  <a:srgbClr val="FFFFFF"/>
                </a:solidFill>
                <a:latin typeface="+mj-ea"/>
                <a:ea typeface="+mj-ea"/>
              </a:rPr>
              <a:t>~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26</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280988"/>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011308"/>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657536"/>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519240"/>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406579"/>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379374"/>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t>
            </a:r>
            <a:r>
              <a:rPr lang="en-US" altLang="zh-CN" sz="800" b="1" kern="0" dirty="0" smtClean="0">
                <a:solidFill>
                  <a:srgbClr val="FFFFFF"/>
                </a:solidFill>
              </a:rPr>
              <a:t>&amp;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8712314"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9557686"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10413386"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86311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6207193" y="4706508"/>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082564"/>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79652" y="3222047"/>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8719213" y="4706508"/>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072908"/>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7871078" y="1935570"/>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173565"/>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a:t>
            </a:r>
            <a:r>
              <a:rPr lang="en-US" altLang="zh-CN" sz="800" b="1" kern="0" dirty="0" smtClean="0">
                <a:solidFill>
                  <a:srgbClr val="FFFFFF"/>
                </a:solidFill>
              </a:rPr>
              <a:t>3:00</a:t>
            </a:r>
            <a:r>
              <a:rPr lang="en-US" altLang="zh-CN" sz="800" b="1" kern="0" dirty="0" smtClean="0">
                <a:solidFill>
                  <a:srgbClr val="FFFFFF"/>
                </a:solidFill>
                <a:sym typeface="Wingdings" panose="05000000000000000000" pitchFamily="2" charset="2"/>
              </a:rPr>
              <a:t>-6:00 </a:t>
            </a:r>
            <a:r>
              <a:rPr lang="en-US" altLang="zh-CN" sz="800" b="1" kern="0" dirty="0">
                <a:solidFill>
                  <a:srgbClr val="FFFFFF"/>
                </a:solidFill>
                <a:sym typeface="Wingdings" panose="05000000000000000000" pitchFamily="2" charset="2"/>
              </a:rPr>
              <a:t>UTC</a:t>
            </a:r>
            <a:endParaRPr lang="en-US" altLang="zh-CN" sz="800" b="1" kern="0" dirty="0">
              <a:solidFill>
                <a:srgbClr val="FFFFFF"/>
              </a:solidFill>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775079"/>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 </a:t>
            </a:r>
            <a:r>
              <a:rPr lang="en-GB" sz="800" kern="0" noProof="0" dirty="0" smtClean="0">
                <a:solidFill>
                  <a:srgbClr val="FFFFFF"/>
                </a:solidFill>
                <a:latin typeface="+mj-ea"/>
                <a:ea typeface="+mj-ea"/>
              </a:rPr>
              <a:t>26)</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191935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261962"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1261962" y="286311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261962"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10413386" y="4706508"/>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4402" y="4706508"/>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280988"/>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9557686"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9557686" y="535482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24992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413386" y="322204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413386" y="5353667"/>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769961"/>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7862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0424667" y="4391804"/>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683151"/>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646653"/>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ea typeface="+mj-ea"/>
              </a:rPr>
              <a:t>Strict deadline for new </a:t>
            </a:r>
            <a:r>
              <a:rPr lang="en-US" altLang="zh-CN" sz="800" b="1" dirty="0" err="1">
                <a:latin typeface="+mj-ea"/>
                <a:ea typeface="+mj-ea"/>
              </a:rPr>
              <a:t>tdoc</a:t>
            </a:r>
            <a:r>
              <a:rPr lang="en-US" altLang="zh-CN" sz="800" b="1" dirty="0">
                <a:latin typeface="+mj-ea"/>
                <a:ea typeface="+mj-ea"/>
              </a:rPr>
              <a:t> number request</a:t>
            </a:r>
            <a:endParaRPr lang="zh-CN" altLang="en-US" sz="800" b="1" dirty="0">
              <a:latin typeface="+mj-ea"/>
              <a:ea typeface="+mj-ea"/>
            </a:endParaRPr>
          </a:p>
        </p:txBody>
      </p:sp>
      <p:sp>
        <p:nvSpPr>
          <p:cNvPr id="8" name="矩形 7"/>
          <p:cNvSpPr/>
          <p:nvPr/>
        </p:nvSpPr>
        <p:spPr>
          <a:xfrm>
            <a:off x="10236654" y="22411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4510738" y="177314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a:t>
            </a:r>
            <a:r>
              <a:rPr lang="en-US" sz="800" kern="0" dirty="0" smtClean="0">
                <a:solidFill>
                  <a:srgbClr val="FFFFFF"/>
                </a:solidFill>
                <a:latin typeface="+mj-ea"/>
                <a:ea typeface="+mj-ea"/>
              </a:rPr>
              <a:t>(Aug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5" name="Rectangle: Rounded Corners 201">
            <a:extLst>
              <a:ext uri="{FF2B5EF4-FFF2-40B4-BE49-F238E27FC236}">
                <a16:creationId xmlns="" xmlns:a16="http://schemas.microsoft.com/office/drawing/2014/main" id="{B6CDA6FF-6740-49E7-B14C-1831ED62E0F8}"/>
              </a:ext>
            </a:extLst>
          </p:cNvPr>
          <p:cNvSpPr/>
          <p:nvPr/>
        </p:nvSpPr>
        <p:spPr>
          <a:xfrm>
            <a:off x="6197541"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07" name="Rectangle: Rounded Corners 201">
            <a:extLst>
              <a:ext uri="{FF2B5EF4-FFF2-40B4-BE49-F238E27FC236}">
                <a16:creationId xmlns="" xmlns:a16="http://schemas.microsoft.com/office/drawing/2014/main" id="{B6CDA6FF-6740-49E7-B14C-1831ED62E0F8}"/>
              </a:ext>
            </a:extLst>
          </p:cNvPr>
          <p:cNvSpPr/>
          <p:nvPr/>
        </p:nvSpPr>
        <p:spPr>
          <a:xfrm>
            <a:off x="7890059"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baseline="0" noProof="0" dirty="0" smtClean="0">
                <a:ln>
                  <a:noFill/>
                </a:ln>
                <a:solidFill>
                  <a:srgbClr val="FFFFFF"/>
                </a:solidFill>
                <a:effectLst/>
                <a:uLnTx/>
                <a:uFillTx/>
                <a:latin typeface="+mj-ea"/>
                <a:ea typeface="+mj-ea"/>
                <a:cs typeface="+mn-cs"/>
              </a:rPr>
              <a:t>BS &amp; 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a:t>
            </a:r>
            <a:r>
              <a:rPr lang="en-US" sz="800" b="1" kern="0" dirty="0">
                <a:solidFill>
                  <a:srgbClr val="FFFFFF"/>
                </a:solidFill>
                <a:latin typeface="+mj-ea"/>
                <a:ea typeface="+mj-ea"/>
                <a:cs typeface="+mn-cs"/>
              </a:rPr>
              <a:t>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 xmlns:a16="http://schemas.microsoft.com/office/drawing/2014/main" id="{B6CDA6FF-6740-49E7-B14C-1831ED62E0F8}"/>
              </a:ext>
            </a:extLst>
          </p:cNvPr>
          <p:cNvSpPr/>
          <p:nvPr/>
        </p:nvSpPr>
        <p:spPr>
          <a:xfrm>
            <a:off x="9531386" y="6080104"/>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 (</a:t>
            </a:r>
            <a:r>
              <a:rPr kumimoji="0" lang="en-US" sz="800" b="1" i="0" u="none" strike="noStrike" kern="0" cap="none" spc="0" normalizeH="0" baseline="0" noProof="0" dirty="0" smtClean="0">
                <a:ln>
                  <a:noFill/>
                </a:ln>
                <a:solidFill>
                  <a:srgbClr val="FFFFFF"/>
                </a:solidFill>
                <a:effectLst/>
                <a:uLnTx/>
                <a:uFillTx/>
                <a:latin typeface="+mj-ea"/>
                <a:ea typeface="+mj-ea"/>
                <a:cs typeface="+mn-cs"/>
              </a:rPr>
              <a:t>RRM only)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7" name="Rectangle: Rounded Corners 201">
            <a:extLst>
              <a:ext uri="{FF2B5EF4-FFF2-40B4-BE49-F238E27FC236}">
                <a16:creationId xmlns="" xmlns:a16="http://schemas.microsoft.com/office/drawing/2014/main" id="{B6CDA6FF-6740-49E7-B14C-1831ED62E0F8}"/>
              </a:ext>
            </a:extLst>
          </p:cNvPr>
          <p:cNvSpPr/>
          <p:nvPr/>
        </p:nvSpPr>
        <p:spPr>
          <a:xfrm>
            <a:off x="316561" y="470621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Initial summary 17:00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Delay allowed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5" name="Rectangle: Rounded Corners 201">
            <a:extLst>
              <a:ext uri="{FF2B5EF4-FFF2-40B4-BE49-F238E27FC236}">
                <a16:creationId xmlns="" xmlns:a16="http://schemas.microsoft.com/office/drawing/2014/main" id="{B6CDA6FF-6740-49E7-B14C-1831ED62E0F8}"/>
              </a:ext>
            </a:extLst>
          </p:cNvPr>
          <p:cNvSpPr/>
          <p:nvPr/>
        </p:nvSpPr>
        <p:spPr>
          <a:xfrm>
            <a:off x="4497921"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6" name="Rectangle: Rounded Corners 201">
            <a:extLst>
              <a:ext uri="{FF2B5EF4-FFF2-40B4-BE49-F238E27FC236}">
                <a16:creationId xmlns="" xmlns:a16="http://schemas.microsoft.com/office/drawing/2014/main" id="{B6CDA6FF-6740-49E7-B14C-1831ED62E0F8}"/>
              </a:ext>
            </a:extLst>
          </p:cNvPr>
          <p:cNvSpPr/>
          <p:nvPr/>
        </p:nvSpPr>
        <p:spPr>
          <a:xfrm>
            <a:off x="5360426"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GTW </a:t>
            </a:r>
            <a:r>
              <a:rPr lang="en-US" sz="800" b="1" kern="0" dirty="0">
                <a:solidFill>
                  <a:schemeClr val="bg1"/>
                </a:solidFill>
                <a:latin typeface="+mj-ea"/>
                <a:ea typeface="+mj-ea"/>
                <a:cs typeface="+mn-cs"/>
              </a:rPr>
              <a:t>session 13:00-16:00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7" name="Rectangle: Rounded Corners 201">
            <a:extLst>
              <a:ext uri="{FF2B5EF4-FFF2-40B4-BE49-F238E27FC236}">
                <a16:creationId xmlns="" xmlns:a16="http://schemas.microsoft.com/office/drawing/2014/main" id="{B6CDA6FF-6740-49E7-B14C-1831ED62E0F8}"/>
              </a:ext>
            </a:extLst>
          </p:cNvPr>
          <p:cNvSpPr/>
          <p:nvPr/>
        </p:nvSpPr>
        <p:spPr>
          <a:xfrm>
            <a:off x="6207193"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GTW </a:t>
            </a:r>
            <a:r>
              <a:rPr lang="en-US" sz="800" b="1" kern="0" dirty="0">
                <a:solidFill>
                  <a:srgbClr val="FFFFFF"/>
                </a:solidFill>
                <a:latin typeface="+mj-ea"/>
                <a:ea typeface="+mj-ea"/>
                <a:cs typeface="+mn-cs"/>
              </a:rPr>
              <a:t>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 Intel)</a:t>
            </a:r>
            <a:endParaRPr lang="en-US" sz="800" b="1" kern="0" dirty="0">
              <a:solidFill>
                <a:srgbClr val="FFFFFF"/>
              </a:solidFill>
              <a:latin typeface="+mj-ea"/>
              <a:ea typeface="+mj-ea"/>
              <a:cs typeface="+mn-cs"/>
            </a:endParaRPr>
          </a:p>
        </p:txBody>
      </p:sp>
      <p:sp>
        <p:nvSpPr>
          <p:cNvPr id="118" name="Rectangle: Rounded Corners 201">
            <a:extLst>
              <a:ext uri="{FF2B5EF4-FFF2-40B4-BE49-F238E27FC236}">
                <a16:creationId xmlns="" xmlns:a16="http://schemas.microsoft.com/office/drawing/2014/main" id="{B6CDA6FF-6740-49E7-B14C-1831ED62E0F8}"/>
              </a:ext>
            </a:extLst>
          </p:cNvPr>
          <p:cNvSpPr/>
          <p:nvPr/>
        </p:nvSpPr>
        <p:spPr>
          <a:xfrm>
            <a:off x="3650374"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9" name="文本框 8"/>
          <p:cNvSpPr txBox="1"/>
          <p:nvPr/>
        </p:nvSpPr>
        <p:spPr>
          <a:xfrm>
            <a:off x="8843497" y="3306427"/>
            <a:ext cx="1396068" cy="338554"/>
          </a:xfrm>
          <a:prstGeom prst="rect">
            <a:avLst/>
          </a:prstGeom>
          <a:solidFill>
            <a:schemeClr val="bg2">
              <a:lumMod val="90000"/>
            </a:schemeClr>
          </a:solidFill>
        </p:spPr>
        <p:txBody>
          <a:bodyPr wrap="square" rtlCol="0">
            <a:spAutoFit/>
          </a:bodyPr>
          <a:lstStyle/>
          <a:p>
            <a:r>
              <a:rPr lang="en-US" altLang="zh-CN" sz="800" b="1" dirty="0" smtClean="0">
                <a:latin typeface="+mj-ea"/>
                <a:ea typeface="+mj-ea"/>
              </a:rPr>
              <a:t>RRM session chaired by </a:t>
            </a:r>
            <a:r>
              <a:rPr lang="en-US" altLang="zh-CN" sz="800" b="1" dirty="0" err="1" smtClean="0">
                <a:latin typeface="+mj-ea"/>
                <a:ea typeface="+mj-ea"/>
              </a:rPr>
              <a:t>Meng</a:t>
            </a:r>
            <a:r>
              <a:rPr lang="en-US" altLang="zh-CN" sz="800" b="1" dirty="0" smtClean="0">
                <a:latin typeface="+mj-ea"/>
                <a:ea typeface="+mj-ea"/>
              </a:rPr>
              <a:t> Zhang (Intel)</a:t>
            </a:r>
            <a:endParaRPr lang="zh-CN" altLang="en-US" sz="800" b="1" dirty="0">
              <a:latin typeface="+mj-ea"/>
              <a:ea typeface="+mj-ea"/>
            </a:endParaRPr>
          </a:p>
        </p:txBody>
      </p:sp>
      <p:cxnSp>
        <p:nvCxnSpPr>
          <p:cNvPr id="11" name="直接箭头连接符 10"/>
          <p:cNvCxnSpPr/>
          <p:nvPr/>
        </p:nvCxnSpPr>
        <p:spPr bwMode="auto">
          <a:xfrm flipH="1">
            <a:off x="8676192" y="3683151"/>
            <a:ext cx="153003" cy="122934"/>
          </a:xfrm>
          <a:prstGeom prst="straightConnector1">
            <a:avLst/>
          </a:prstGeom>
          <a:noFill/>
          <a:ln w="9525" cap="flat" cmpd="sng" algn="ctr">
            <a:solidFill>
              <a:srgbClr val="FF3300"/>
            </a:solidFill>
            <a:prstDash val="solid"/>
            <a:round/>
            <a:headEnd type="none" w="med" len="med"/>
            <a:tailEnd type="triangle"/>
          </a:ln>
          <a:effectLst/>
        </p:spPr>
      </p:cxnSp>
      <p:cxnSp>
        <p:nvCxnSpPr>
          <p:cNvPr id="13" name="直接箭头连接符 12"/>
          <p:cNvCxnSpPr/>
          <p:nvPr/>
        </p:nvCxnSpPr>
        <p:spPr bwMode="auto">
          <a:xfrm>
            <a:off x="9220912" y="3703033"/>
            <a:ext cx="0" cy="110527"/>
          </a:xfrm>
          <a:prstGeom prst="straightConnector1">
            <a:avLst/>
          </a:prstGeom>
          <a:noFill/>
          <a:ln w="9525" cap="flat" cmpd="sng" algn="ctr">
            <a:solidFill>
              <a:srgbClr val="FF3300"/>
            </a:solidFill>
            <a:prstDash val="solid"/>
            <a:round/>
            <a:headEnd type="none" w="med" len="med"/>
            <a:tailEnd type="triangle"/>
          </a:ln>
          <a:effectLst/>
        </p:spPr>
      </p:cxnSp>
      <p:cxnSp>
        <p:nvCxnSpPr>
          <p:cNvPr id="16" name="直接箭头连接符 15"/>
          <p:cNvCxnSpPr/>
          <p:nvPr/>
        </p:nvCxnSpPr>
        <p:spPr bwMode="auto">
          <a:xfrm>
            <a:off x="9713169" y="3707940"/>
            <a:ext cx="165769" cy="94117"/>
          </a:xfrm>
          <a:prstGeom prst="straightConnector1">
            <a:avLst/>
          </a:prstGeom>
          <a:noFill/>
          <a:ln w="9525" cap="flat" cmpd="sng" algn="ctr">
            <a:solidFill>
              <a:srgbClr val="FF3300"/>
            </a:solidFill>
            <a:prstDash val="solid"/>
            <a:round/>
            <a:headEnd type="none" w="med" len="med"/>
            <a:tailEnd type="triangle"/>
          </a:ln>
          <a:effectLst/>
        </p:spPr>
      </p:cxnSp>
      <p:cxnSp>
        <p:nvCxnSpPr>
          <p:cNvPr id="18" name="直接箭头连接符 17"/>
          <p:cNvCxnSpPr/>
          <p:nvPr/>
        </p:nvCxnSpPr>
        <p:spPr bwMode="auto">
          <a:xfrm>
            <a:off x="10018290" y="3707940"/>
            <a:ext cx="595587" cy="125213"/>
          </a:xfrm>
          <a:prstGeom prst="straightConnector1">
            <a:avLst/>
          </a:prstGeom>
          <a:noFill/>
          <a:ln w="9525" cap="flat" cmpd="sng" algn="ctr">
            <a:solidFill>
              <a:srgbClr val="FF3300"/>
            </a:solidFill>
            <a:prstDash val="solid"/>
            <a:round/>
            <a:headEnd type="none" w="med" len="med"/>
            <a:tailEnd type="triangle"/>
          </a:ln>
          <a:effectLst/>
        </p:spPr>
      </p:cxnSp>
      <p:cxnSp>
        <p:nvCxnSpPr>
          <p:cNvPr id="21" name="直接箭头连接符 20"/>
          <p:cNvCxnSpPr/>
          <p:nvPr/>
        </p:nvCxnSpPr>
        <p:spPr bwMode="auto">
          <a:xfrm>
            <a:off x="10315469" y="3657135"/>
            <a:ext cx="1249812" cy="177851"/>
          </a:xfrm>
          <a:prstGeom prst="straightConnector1">
            <a:avLst/>
          </a:prstGeom>
          <a:noFill/>
          <a:ln w="9525" cap="flat" cmpd="sng" algn="ctr">
            <a:solidFill>
              <a:srgbClr val="FF3300"/>
            </a:solidFill>
            <a:prstDash val="solid"/>
            <a:round/>
            <a:headEnd type="none" w="med" len="med"/>
            <a:tailEnd type="triangle"/>
          </a:ln>
          <a:effectLst/>
        </p:spPr>
      </p:cxn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0518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 </a:t>
            </a:r>
            <a:r>
              <a:rPr lang="en-US" altLang="zh-CN" sz="1400" dirty="0"/>
              <a:t>for LTE, AI </a:t>
            </a:r>
            <a:r>
              <a:rPr lang="en-US" altLang="zh-CN" sz="1400" dirty="0" smtClean="0"/>
              <a:t>10.3–10.13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15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August 17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August 18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August 22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August </a:t>
            </a:r>
            <a:r>
              <a:rPr lang="en-US" sz="1200" dirty="0">
                <a:solidFill>
                  <a:srgbClr val="FF0000"/>
                </a:solidFill>
              </a:rPr>
              <a:t>2</a:t>
            </a:r>
            <a:r>
              <a:rPr lang="en-US" sz="1200" dirty="0" smtClean="0">
                <a:solidFill>
                  <a:srgbClr val="FF0000"/>
                </a:solidFill>
              </a:rPr>
              <a:t>3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26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August 30 (Tuesday),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a:t>Big CRs for Rel-15/16 maintenance, </a:t>
            </a:r>
            <a:endParaRPr lang="en-US" sz="1200" dirty="0" smtClean="0"/>
          </a:p>
          <a:p>
            <a:pPr lvl="1">
              <a:spcBef>
                <a:spcPts val="0"/>
              </a:spcBef>
              <a:spcAft>
                <a:spcPts val="600"/>
              </a:spcAft>
            </a:pPr>
            <a:r>
              <a:rPr lang="en-US" sz="1200" dirty="0" smtClean="0"/>
              <a:t>Big CRs for Rel-17 on-going WIs and </a:t>
            </a:r>
            <a:r>
              <a:rPr lang="en-US" altLang="zh-CN" sz="1200" dirty="0" smtClean="0"/>
              <a:t>maintenance for Rel-17 closed WIs</a:t>
            </a:r>
            <a:r>
              <a:rPr lang="en-US" sz="1200" dirty="0" smtClean="0"/>
              <a:t> </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29 </a:t>
            </a:r>
            <a:r>
              <a:rPr lang="en-US" sz="1200" dirty="0">
                <a:solidFill>
                  <a:srgbClr val="FF0000"/>
                </a:solidFill>
              </a:rPr>
              <a:t>(</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August 30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August 29 </a:t>
            </a:r>
            <a:r>
              <a:rPr lang="en-US" altLang="zh-CN" sz="1200" dirty="0">
                <a:solidFill>
                  <a:srgbClr val="FF0000"/>
                </a:solidFill>
              </a:rPr>
              <a:t>(Monday)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September 1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August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purl.org/dc/terms/"/>
    <ds:schemaRef ds:uri="23d77754-4ccc-4c57-9291-cab09e81894a"/>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a915fe38-2618-47b6-8303-829fb71466d5"/>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350144</TotalTime>
  <Words>4252</Words>
  <Application>Microsoft Office PowerPoint</Application>
  <PresentationFormat>宽屏</PresentationFormat>
  <Paragraphs>373</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黑体</vt:lpstr>
      <vt:lpstr>宋体</vt:lpstr>
      <vt:lpstr>微软雅黑</vt:lpstr>
      <vt:lpstr>Arial</vt:lpstr>
      <vt:lpstr>Arial Black</vt:lpstr>
      <vt:lpstr>Calibri</vt:lpstr>
      <vt:lpstr>Times New Roman</vt:lpstr>
      <vt:lpstr>Wingdings</vt:lpstr>
      <vt:lpstr>3gpp</vt:lpstr>
      <vt:lpstr>RAN4#104-e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1192</cp:revision>
  <cp:lastPrinted>2016-09-15T08:31:35Z</cp:lastPrinted>
  <dcterms:created xsi:type="dcterms:W3CDTF">2009-11-27T05:15:11Z</dcterms:created>
  <dcterms:modified xsi:type="dcterms:W3CDTF">2022-08-18T08:58:53Z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(3)dmZ5mJigMfl5Cteua7ipdoVGiAPqbtYrhZyF41cd6UAT6jp0Xsq7KcbEb0xq6QJunWLAuhzq
/x3ZQYbXsTNUI7iZCuY3rjsoTYAw5/lCebH3qvdJAnZ+iatU+jXp5JbHY6J1tgsW0+1WGxEq
jdOgYmBYa/Yc4pRqqBNnS7NcJKj3/YioONcYZ/6dCB1Mya1PweirWS7Qh1V0C9LZxp+//iCZ
nsnxaEyNYgn+5T1APo</vt:lpwstr>
  </property>
  <property fmtid="{D5CDD505-2E9C-101B-9397-08002B2CF9AE}" pid="15" name="_2015_ms_pID_7253431">
    <vt:lpwstr>iFWX7W3JkJ/7s5GNUSPSCTfo7kbva1S5HkOKqmvlzfJaPTa01rHbJP
qPAJnZuula8OBH1KVKQikcTFLCO3oLEGeRSY/KYv1jZA4vz7rX24sXLrTqV552UAI2ApCjJ8
Bt0ZypUj+K+Qpso1Na/8Dt4ZWYgZhaHlvuz4771QeS9bCoeYFFWReJtmYxcMqCHGn9ZsqlLc
HHkq2upjTG8i+WOgnJBUZ8UF0ZNYkep7YHBi</vt:lpwstr>
  </property>
  <property fmtid="{D5CDD505-2E9C-101B-9397-08002B2CF9AE}" pid="16" name="_2015_ms_pID_7253432">
    <vt:lpwstr>4A==</vt:lpwstr>
  </property>
</Properties>
</file>